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416" r:id="rId2"/>
    <p:sldId id="400" r:id="rId3"/>
    <p:sldId id="401" r:id="rId4"/>
    <p:sldId id="402" r:id="rId5"/>
    <p:sldId id="403" r:id="rId6"/>
    <p:sldId id="419" r:id="rId7"/>
    <p:sldId id="404" r:id="rId8"/>
    <p:sldId id="405" r:id="rId9"/>
    <p:sldId id="406" r:id="rId10"/>
    <p:sldId id="417" r:id="rId11"/>
    <p:sldId id="418" r:id="rId12"/>
    <p:sldId id="407" r:id="rId13"/>
    <p:sldId id="410" r:id="rId14"/>
    <p:sldId id="409" r:id="rId15"/>
    <p:sldId id="414" r:id="rId16"/>
    <p:sldId id="412" r:id="rId17"/>
    <p:sldId id="413" r:id="rId18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E60E"/>
    <a:srgbClr val="FF5050"/>
    <a:srgbClr val="FF5D5D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1" d="100"/>
          <a:sy n="101" d="100"/>
        </p:scale>
        <p:origin x="7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709A38-A96E-444F-B83C-F6D2B5D16642}" type="datetimeFigureOut">
              <a:rPr lang="es-ES" smtClean="0"/>
              <a:pPr/>
              <a:t>09/04/2019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1C3975-5013-2B4B-854A-1148508D2E5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042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AR" sz="1200" dirty="0" smtClean="0"/>
              <a:t>Qué son y para qué sirven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DC2FE-3DBB-48B0-8B90-F41EC007E669}" type="slidenum">
              <a:rPr lang="es-AR" smtClean="0"/>
              <a:pPr/>
              <a:t>10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71924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F7C32-8985-2245-9CC5-46DF599A5768}" type="slidenum">
              <a:rPr lang="es-ES" smtClean="0"/>
              <a:pPr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1583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FBB4A-46F3-9C49-A6C2-AECC8B914962}" type="datetimeFigureOut">
              <a:rPr lang="es-ES" smtClean="0"/>
              <a:pPr/>
              <a:t>09/04/2019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6B96F-7357-ED46-9BC4-D00198CD18B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324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FBB4A-46F3-9C49-A6C2-AECC8B914962}" type="datetimeFigureOut">
              <a:rPr lang="es-ES" smtClean="0"/>
              <a:pPr/>
              <a:t>09/04/2019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6B96F-7357-ED46-9BC4-D00198CD18B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7622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FBB4A-46F3-9C49-A6C2-AECC8B914962}" type="datetimeFigureOut">
              <a:rPr lang="es-ES" smtClean="0"/>
              <a:pPr/>
              <a:t>09/04/2019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6B96F-7357-ED46-9BC4-D00198CD18B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3900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FBB4A-46F3-9C49-A6C2-AECC8B914962}" type="datetimeFigureOut">
              <a:rPr lang="es-ES" smtClean="0"/>
              <a:pPr/>
              <a:t>09/04/2019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6B96F-7357-ED46-9BC4-D00198CD18B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3353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FBB4A-46F3-9C49-A6C2-AECC8B914962}" type="datetimeFigureOut">
              <a:rPr lang="es-ES" smtClean="0"/>
              <a:pPr/>
              <a:t>09/04/2019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6B96F-7357-ED46-9BC4-D00198CD18B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7569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FBB4A-46F3-9C49-A6C2-AECC8B914962}" type="datetimeFigureOut">
              <a:rPr lang="es-ES" smtClean="0"/>
              <a:pPr/>
              <a:t>09/04/2019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6B96F-7357-ED46-9BC4-D00198CD18B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1962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FBB4A-46F3-9C49-A6C2-AECC8B914962}" type="datetimeFigureOut">
              <a:rPr lang="es-ES" smtClean="0"/>
              <a:pPr/>
              <a:t>09/04/2019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6B96F-7357-ED46-9BC4-D00198CD18B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9528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FBB4A-46F3-9C49-A6C2-AECC8B914962}" type="datetimeFigureOut">
              <a:rPr lang="es-ES" smtClean="0"/>
              <a:pPr/>
              <a:t>09/04/2019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6B96F-7357-ED46-9BC4-D00198CD18B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850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FBB4A-46F3-9C49-A6C2-AECC8B914962}" type="datetimeFigureOut">
              <a:rPr lang="es-ES" smtClean="0"/>
              <a:pPr/>
              <a:t>09/04/2019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6B96F-7357-ED46-9BC4-D00198CD18B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2473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FBB4A-46F3-9C49-A6C2-AECC8B914962}" type="datetimeFigureOut">
              <a:rPr lang="es-ES" smtClean="0"/>
              <a:pPr/>
              <a:t>09/04/2019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6B96F-7357-ED46-9BC4-D00198CD18B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4223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FBB4A-46F3-9C49-A6C2-AECC8B914962}" type="datetimeFigureOut">
              <a:rPr lang="es-ES" smtClean="0"/>
              <a:pPr/>
              <a:t>09/04/2019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6B96F-7357-ED46-9BC4-D00198CD18B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2099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FBB4A-46F3-9C49-A6C2-AECC8B914962}" type="datetimeFigureOut">
              <a:rPr lang="es-ES" smtClean="0"/>
              <a:pPr/>
              <a:t>09/04/2019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C6B96F-7357-ED46-9BC4-D00198CD18B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3737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aptura de pantalla 2018-04-01 10.10.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969" y="3717027"/>
            <a:ext cx="3469529" cy="1399835"/>
          </a:xfrm>
          <a:prstGeom prst="rect">
            <a:avLst/>
          </a:prstGeom>
        </p:spPr>
      </p:pic>
      <p:sp>
        <p:nvSpPr>
          <p:cNvPr id="5" name="Shape 159"/>
          <p:cNvSpPr txBox="1"/>
          <p:nvPr/>
        </p:nvSpPr>
        <p:spPr>
          <a:xfrm>
            <a:off x="1290969" y="1433518"/>
            <a:ext cx="7017252" cy="2933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4000" b="0" i="0" u="none" strike="noStrike" cap="none" dirty="0" smtClean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Programa de formación profesional</a:t>
            </a:r>
            <a:endParaRPr sz="40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ES_tradnl" sz="4000" b="0" i="0" u="none" strike="noStrike" cap="none" dirty="0" smtClean="0">
              <a:latin typeface="Ubuntu"/>
              <a:ea typeface="Ubuntu"/>
              <a:cs typeface="Ubuntu"/>
              <a:sym typeface="Ubuntu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2800" b="0" i="0" u="none" strike="noStrike" cap="none" dirty="0" smtClean="0">
                <a:latin typeface="Ubuntu"/>
                <a:ea typeface="Ubuntu"/>
                <a:cs typeface="Ubuntu"/>
                <a:sym typeface="Ubuntu"/>
              </a:rPr>
              <a:t> </a:t>
            </a:r>
          </a:p>
        </p:txBody>
      </p:sp>
      <p:pic>
        <p:nvPicPr>
          <p:cNvPr id="7" name="Imagen 6" descr="huna-fac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689" y="3543023"/>
            <a:ext cx="1882407" cy="1882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93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590038" y="173347"/>
            <a:ext cx="331123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AR" sz="4300" b="1" dirty="0" smtClean="0">
                <a:solidFill>
                  <a:srgbClr val="FF5050"/>
                </a:solidFill>
                <a:latin typeface="Calibri" panose="020F0502020204030204" pitchFamily="34" charset="0"/>
              </a:rPr>
              <a:t>Lenguaje</a:t>
            </a:r>
          </a:p>
          <a:p>
            <a:pPr algn="r"/>
            <a:r>
              <a:rPr lang="es-AR" sz="4300" b="1" dirty="0" smtClean="0">
                <a:solidFill>
                  <a:srgbClr val="FF5050"/>
                </a:solidFill>
                <a:latin typeface="Calibri" panose="020F0502020204030204" pitchFamily="34" charset="0"/>
              </a:rPr>
              <a:t>Descriptivo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4618106" y="1796978"/>
            <a:ext cx="4463479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419" sz="2500" dirty="0" smtClean="0"/>
          </a:p>
          <a:p>
            <a:endParaRPr lang="es-419" sz="2500" dirty="0"/>
          </a:p>
          <a:p>
            <a:endParaRPr lang="es-419" sz="2500" dirty="0"/>
          </a:p>
          <a:p>
            <a:pPr algn="ctr"/>
            <a:endParaRPr lang="es-AR" sz="2800" dirty="0" smtClean="0">
              <a:latin typeface="Sansation Bold" panose="02000000000000000000" pitchFamily="2" charset="0"/>
            </a:endParaRPr>
          </a:p>
        </p:txBody>
      </p:sp>
      <p:cxnSp>
        <p:nvCxnSpPr>
          <p:cNvPr id="4" name="Conector recto 3"/>
          <p:cNvCxnSpPr/>
          <p:nvPr/>
        </p:nvCxnSpPr>
        <p:spPr>
          <a:xfrm>
            <a:off x="4638968" y="401781"/>
            <a:ext cx="0" cy="6317673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" name="5 CuadroTexto"/>
          <p:cNvSpPr txBox="1"/>
          <p:nvPr/>
        </p:nvSpPr>
        <p:spPr>
          <a:xfrm>
            <a:off x="4753188" y="201387"/>
            <a:ext cx="331123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AR" sz="4300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Lenguaje</a:t>
            </a:r>
          </a:p>
          <a:p>
            <a:pPr algn="r"/>
            <a:r>
              <a:rPr lang="es-AR" sz="4300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Generativo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509832" y="1967342"/>
            <a:ext cx="3760289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600" dirty="0" smtClean="0"/>
              <a:t>Es el que usamos para describir la realidad, explicar o justificar lo que pasa.</a:t>
            </a:r>
          </a:p>
          <a:p>
            <a:pPr algn="ctr"/>
            <a:endParaRPr lang="es-MX" sz="2600" dirty="0"/>
          </a:p>
          <a:p>
            <a:pPr algn="ctr"/>
            <a:r>
              <a:rPr lang="es-MX" sz="2600" dirty="0" smtClean="0"/>
              <a:t>La realidad precede a la palabra.</a:t>
            </a:r>
          </a:p>
          <a:p>
            <a:endParaRPr lang="es-MX" sz="2400" dirty="0"/>
          </a:p>
          <a:p>
            <a:r>
              <a:rPr lang="es-MX" sz="2400" b="1" dirty="0" smtClean="0"/>
              <a:t>Ejemplos:</a:t>
            </a:r>
          </a:p>
          <a:p>
            <a:r>
              <a:rPr lang="es-MX" sz="2400" dirty="0" smtClean="0"/>
              <a:t>Me llamo Juan</a:t>
            </a:r>
          </a:p>
          <a:p>
            <a:r>
              <a:rPr lang="es-MX" sz="2400" dirty="0" smtClean="0"/>
              <a:t>Mi trabajo es rutinario</a:t>
            </a:r>
          </a:p>
          <a:p>
            <a:endParaRPr lang="es-MX" dirty="0"/>
          </a:p>
          <a:p>
            <a:endParaRPr lang="es-MX" dirty="0" smtClean="0"/>
          </a:p>
        </p:txBody>
      </p:sp>
      <p:sp>
        <p:nvSpPr>
          <p:cNvPr id="9" name="CuadroTexto 8"/>
          <p:cNvSpPr txBox="1"/>
          <p:nvPr/>
        </p:nvSpPr>
        <p:spPr>
          <a:xfrm>
            <a:off x="5007815" y="1933575"/>
            <a:ext cx="3760289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600" dirty="0" smtClean="0"/>
              <a:t>Es el que usamos</a:t>
            </a:r>
          </a:p>
          <a:p>
            <a:pPr algn="ctr"/>
            <a:r>
              <a:rPr lang="es-MX" sz="2600" dirty="0" smtClean="0"/>
              <a:t>para definir lo que queremos que pase (mi visión)</a:t>
            </a:r>
          </a:p>
          <a:p>
            <a:pPr algn="ctr"/>
            <a:endParaRPr lang="es-MX" sz="2600" dirty="0"/>
          </a:p>
          <a:p>
            <a:pPr algn="ctr"/>
            <a:r>
              <a:rPr lang="es-MX" sz="2600" dirty="0" smtClean="0"/>
              <a:t>La palabra precede a la realidad</a:t>
            </a:r>
          </a:p>
          <a:p>
            <a:pPr algn="ctr"/>
            <a:endParaRPr lang="es-MX" sz="2400" dirty="0"/>
          </a:p>
          <a:p>
            <a:r>
              <a:rPr lang="es-MX" sz="2400" b="1" dirty="0" smtClean="0"/>
              <a:t>Ejemplos:</a:t>
            </a:r>
          </a:p>
          <a:p>
            <a:r>
              <a:rPr lang="es-MX" sz="2400" dirty="0" smtClean="0"/>
              <a:t>Quiero cambiar mi auto</a:t>
            </a:r>
          </a:p>
          <a:p>
            <a:r>
              <a:rPr lang="es-MX" sz="2400" dirty="0" smtClean="0"/>
              <a:t>Voy a abrir mi negocio</a:t>
            </a:r>
          </a:p>
          <a:p>
            <a:endParaRPr lang="es-MX" dirty="0"/>
          </a:p>
          <a:p>
            <a:endParaRPr lang="es-MX" dirty="0" smtClean="0"/>
          </a:p>
        </p:txBody>
      </p:sp>
    </p:spTree>
    <p:extLst>
      <p:ext uri="{BB962C8B-B14F-4D97-AF65-F5344CB8AC3E}">
        <p14:creationId xmlns:p14="http://schemas.microsoft.com/office/powerpoint/2010/main" val="375224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886691" y="415636"/>
            <a:ext cx="7356764" cy="7094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MX" sz="3500" dirty="0"/>
          </a:p>
          <a:p>
            <a:pPr algn="ctr"/>
            <a:endParaRPr lang="es-MX" sz="3500" b="1" dirty="0"/>
          </a:p>
          <a:p>
            <a:pPr algn="ctr"/>
            <a:endParaRPr lang="es-MX" sz="3500" b="1" dirty="0" smtClean="0"/>
          </a:p>
          <a:p>
            <a:pPr algn="ctr"/>
            <a:endParaRPr lang="es-MX" sz="3500" b="1" dirty="0"/>
          </a:p>
          <a:p>
            <a:pPr algn="ctr"/>
            <a:endParaRPr lang="es-MX" sz="3500" b="1" dirty="0" smtClean="0"/>
          </a:p>
          <a:p>
            <a:pPr algn="ctr"/>
            <a:endParaRPr lang="es-MX" sz="3500" b="1" dirty="0"/>
          </a:p>
          <a:p>
            <a:pPr algn="ctr"/>
            <a:endParaRPr lang="es-MX" sz="3500" b="1" dirty="0" smtClean="0"/>
          </a:p>
          <a:p>
            <a:pPr algn="ctr"/>
            <a:endParaRPr lang="es-MX" sz="3500" b="1" dirty="0"/>
          </a:p>
          <a:p>
            <a:pPr algn="ctr"/>
            <a:endParaRPr lang="es-MX" sz="3500" dirty="0" smtClean="0"/>
          </a:p>
          <a:p>
            <a:pPr algn="ctr"/>
            <a:r>
              <a:rPr lang="es-MX" sz="3500" dirty="0" smtClean="0"/>
              <a:t>Ser una pluma vs. Ser una flecha</a:t>
            </a:r>
            <a:endParaRPr lang="es-MX" sz="3500" dirty="0"/>
          </a:p>
          <a:p>
            <a:pPr algn="ctr"/>
            <a:endParaRPr lang="es-MX" sz="3500" dirty="0" smtClean="0"/>
          </a:p>
          <a:p>
            <a:pPr algn="ctr"/>
            <a:endParaRPr lang="es-MX" sz="3500" dirty="0"/>
          </a:p>
          <a:p>
            <a:pPr algn="ctr"/>
            <a:endParaRPr lang="en-US" sz="35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57951">
            <a:off x="1694148" y="2102857"/>
            <a:ext cx="2182091" cy="218209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917" y="1559026"/>
            <a:ext cx="3054538" cy="305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96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1127" y="21246"/>
            <a:ext cx="9711884" cy="6878105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-111129" y="4143381"/>
            <a:ext cx="9707571" cy="2525980"/>
          </a:xfrm>
          <a:prstGeom prst="rect">
            <a:avLst/>
          </a:prstGeom>
          <a:solidFill>
            <a:srgbClr val="CCCC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Rectángulo 5"/>
          <p:cNvSpPr/>
          <p:nvPr/>
        </p:nvSpPr>
        <p:spPr>
          <a:xfrm>
            <a:off x="0" y="4429132"/>
            <a:ext cx="9634924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900" baseline="30000" dirty="0" smtClean="0">
                <a:latin typeface="Arial Black"/>
                <a:cs typeface="Arial Black"/>
              </a:rPr>
              <a:t>Un </a:t>
            </a:r>
            <a:r>
              <a:rPr lang="es-ES" sz="3900" baseline="30000" dirty="0">
                <a:latin typeface="Arial Black"/>
                <a:cs typeface="Arial Black"/>
              </a:rPr>
              <a:t>capitán acepta que todo lo que ocurre mientras está </a:t>
            </a:r>
            <a:r>
              <a:rPr lang="es-ES" sz="3900" baseline="30000" dirty="0" smtClean="0">
                <a:latin typeface="Arial Black"/>
                <a:cs typeface="Arial Black"/>
              </a:rPr>
              <a:t>a cargo de la nave es su responsabilidad. </a:t>
            </a:r>
          </a:p>
          <a:p>
            <a:pPr algn="ctr"/>
            <a:r>
              <a:rPr lang="es-ES" sz="3900" baseline="30000" dirty="0" smtClean="0">
                <a:latin typeface="Arial Black"/>
                <a:cs typeface="Arial Black"/>
              </a:rPr>
              <a:t>No podría justificarse</a:t>
            </a:r>
            <a:r>
              <a:rPr lang="es-ES" sz="3900" dirty="0" smtClean="0">
                <a:latin typeface="Arial Black"/>
                <a:cs typeface="Arial Black"/>
              </a:rPr>
              <a:t> </a:t>
            </a:r>
            <a:r>
              <a:rPr lang="es-ES" sz="3900" baseline="30000" dirty="0" smtClean="0">
                <a:latin typeface="Arial Black"/>
                <a:cs typeface="Arial Black"/>
              </a:rPr>
              <a:t>“yo no </a:t>
            </a:r>
            <a:r>
              <a:rPr lang="es-ES" sz="3900" baseline="30000" dirty="0">
                <a:latin typeface="Arial Black"/>
                <a:cs typeface="Arial Black"/>
              </a:rPr>
              <a:t>provoqué este desastre, no tengo que </a:t>
            </a:r>
            <a:r>
              <a:rPr lang="es-ES" sz="3900" baseline="30000" dirty="0" smtClean="0">
                <a:latin typeface="Arial Black"/>
                <a:cs typeface="Arial Black"/>
              </a:rPr>
              <a:t>hacerme </a:t>
            </a:r>
            <a:r>
              <a:rPr lang="es-ES" sz="3900" baseline="30000" dirty="0">
                <a:latin typeface="Arial Black"/>
                <a:cs typeface="Arial Black"/>
              </a:rPr>
              <a:t>cargo de él”. </a:t>
            </a:r>
            <a:endParaRPr lang="es-ES" sz="3900" dirty="0"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13852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1214422"/>
            <a:ext cx="9144000" cy="1110264"/>
          </a:xfrm>
          <a:prstGeom prst="rect">
            <a:avLst/>
          </a:prstGeom>
          <a:solidFill>
            <a:srgbClr val="C1E6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209822"/>
            <a:ext cx="8229600" cy="1143000"/>
          </a:xfrm>
        </p:spPr>
        <p:txBody>
          <a:bodyPr/>
          <a:lstStyle/>
          <a:p>
            <a:r>
              <a:rPr lang="es-AR" b="1" dirty="0" smtClean="0"/>
              <a:t>Ejercicio: Representando</a:t>
            </a:r>
            <a:endParaRPr lang="es-AR" dirty="0"/>
          </a:p>
        </p:txBody>
      </p:sp>
      <p:pic>
        <p:nvPicPr>
          <p:cNvPr id="4" name="3 Marcador de contenido" descr="cash-register-23665_960_72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9191" y="3003158"/>
            <a:ext cx="3172776" cy="3172776"/>
          </a:xfrm>
        </p:spPr>
      </p:pic>
      <p:sp>
        <p:nvSpPr>
          <p:cNvPr id="6" name="5 CuadroTexto"/>
          <p:cNvSpPr txBox="1"/>
          <p:nvPr/>
        </p:nvSpPr>
        <p:spPr>
          <a:xfrm>
            <a:off x="682288" y="2968286"/>
            <a:ext cx="396115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000" dirty="0" smtClean="0">
                <a:latin typeface="+mj-lt"/>
                <a:cs typeface="Arial" pitchFamily="34" charset="0"/>
              </a:rPr>
              <a:t>Por grupos, les pedimos que representen cómo ocurren las dos posturas conversadas en una situación cotidiana</a:t>
            </a:r>
            <a:endParaRPr lang="es-AR" sz="3000" dirty="0"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9881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332656"/>
            <a:ext cx="9143999" cy="11954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2910" y="357166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s-ES" sz="3500" dirty="0" smtClean="0">
                <a:latin typeface="DIN Next LT Pro"/>
                <a:cs typeface="DIN Next LT Pro"/>
              </a:rPr>
              <a:t>Preguntas para convertirme en protagonista:</a:t>
            </a:r>
            <a:endParaRPr lang="es-ES" sz="3500" dirty="0">
              <a:latin typeface="DIN Next LT Pro"/>
              <a:cs typeface="DIN Next LT Pro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969930" y="1912120"/>
            <a:ext cx="7459722" cy="5517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solidFill>
                  <a:schemeClr val="accent2">
                    <a:lumMod val="50000"/>
                  </a:schemeClr>
                </a:solidFill>
                <a:latin typeface="Source Sans Pro" panose="020B0503030403020204" pitchFamily="34" charset="0"/>
                <a:cs typeface="Sansation Light"/>
              </a:rPr>
              <a:t>¿Qué quiero qué pase? </a:t>
            </a:r>
          </a:p>
          <a:p>
            <a:pPr algn="ctr"/>
            <a:endParaRPr lang="es-ES" sz="2800" dirty="0" smtClean="0">
              <a:solidFill>
                <a:schemeClr val="accent2">
                  <a:lumMod val="50000"/>
                </a:schemeClr>
              </a:solidFill>
              <a:latin typeface="Source Sans Pro" panose="020B0503030403020204" pitchFamily="34" charset="0"/>
              <a:cs typeface="Sansation Light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2800" dirty="0" smtClean="0">
                <a:solidFill>
                  <a:schemeClr val="accent2">
                    <a:lumMod val="50000"/>
                  </a:schemeClr>
                </a:solidFill>
                <a:latin typeface="Source Sans Pro" panose="020B0503030403020204" pitchFamily="34" charset="0"/>
                <a:cs typeface="Sansation Light"/>
              </a:rPr>
              <a:t>¿Qué puedo hacer para modificar esta situación?</a:t>
            </a:r>
          </a:p>
          <a:p>
            <a:pPr algn="ctr"/>
            <a:r>
              <a:rPr lang="es-ES" sz="2800" dirty="0" smtClean="0">
                <a:solidFill>
                  <a:schemeClr val="accent2">
                    <a:lumMod val="50000"/>
                  </a:schemeClr>
                </a:solidFill>
                <a:latin typeface="Source Sans Pro" panose="020B0503030403020204" pitchFamily="34" charset="0"/>
                <a:cs typeface="Sansation Light"/>
              </a:rPr>
              <a:t>¿Cómo me quiero sentir? </a:t>
            </a:r>
          </a:p>
          <a:p>
            <a:pPr algn="ctr"/>
            <a:endParaRPr lang="es-ES" sz="2800" dirty="0" smtClean="0">
              <a:solidFill>
                <a:schemeClr val="accent2">
                  <a:lumMod val="50000"/>
                </a:schemeClr>
              </a:solidFill>
              <a:latin typeface="Source Sans Pro" panose="020B0503030403020204" pitchFamily="34" charset="0"/>
              <a:cs typeface="Sansation Light"/>
            </a:endParaRPr>
          </a:p>
          <a:p>
            <a:pPr algn="ctr"/>
            <a:r>
              <a:rPr lang="es-ES" sz="2800" dirty="0" smtClean="0">
                <a:solidFill>
                  <a:schemeClr val="accent2">
                    <a:lumMod val="50000"/>
                  </a:schemeClr>
                </a:solidFill>
                <a:latin typeface="Source Sans Pro" panose="020B0503030403020204" pitchFamily="34" charset="0"/>
                <a:cs typeface="Sansation Light"/>
              </a:rPr>
              <a:t>¿Qué necesito de mí y de los demás?</a:t>
            </a:r>
          </a:p>
          <a:p>
            <a:pPr algn="ctr"/>
            <a:endParaRPr lang="es-ES" sz="2800" dirty="0" smtClean="0">
              <a:solidFill>
                <a:schemeClr val="accent2">
                  <a:lumMod val="50000"/>
                </a:schemeClr>
              </a:solidFill>
              <a:latin typeface="Source Sans Pro" panose="020B0503030403020204" pitchFamily="34" charset="0"/>
              <a:cs typeface="Sansation Light"/>
            </a:endParaRPr>
          </a:p>
          <a:p>
            <a:pPr algn="ctr"/>
            <a:r>
              <a:rPr lang="es-ES" sz="2800" dirty="0" smtClean="0">
                <a:solidFill>
                  <a:schemeClr val="accent2">
                    <a:lumMod val="50000"/>
                  </a:schemeClr>
                </a:solidFill>
                <a:latin typeface="Source Sans Pro" panose="020B0503030403020204" pitchFamily="34" charset="0"/>
                <a:cs typeface="Sansation Light"/>
              </a:rPr>
              <a:t>¿Qué puedo aprender de esta situación?</a:t>
            </a:r>
          </a:p>
          <a:p>
            <a:pPr algn="ctr"/>
            <a:endParaRPr lang="es-ES" sz="2800" dirty="0" smtClean="0">
              <a:solidFill>
                <a:schemeClr val="accent2">
                  <a:lumMod val="50000"/>
                </a:schemeClr>
              </a:solidFill>
              <a:latin typeface="Source Sans Pro" panose="020B0503030403020204" pitchFamily="34" charset="0"/>
              <a:cs typeface="Sansation Light"/>
            </a:endParaRPr>
          </a:p>
          <a:p>
            <a:pPr algn="ctr"/>
            <a:r>
              <a:rPr lang="es-ES" sz="2800" dirty="0" smtClean="0">
                <a:solidFill>
                  <a:schemeClr val="accent2">
                    <a:lumMod val="50000"/>
                  </a:schemeClr>
                </a:solidFill>
                <a:latin typeface="Source Sans Pro" panose="020B0503030403020204" pitchFamily="34" charset="0"/>
                <a:cs typeface="Sansation Light"/>
              </a:rPr>
              <a:t>¿Quién tiene el poder en MI vida?</a:t>
            </a:r>
            <a:endParaRPr lang="es-AR" sz="2800" dirty="0" smtClean="0">
              <a:solidFill>
                <a:schemeClr val="accent2">
                  <a:lumMod val="50000"/>
                </a:schemeClr>
              </a:solidFill>
              <a:latin typeface="Source Sans Pro" panose="020B0503030403020204" pitchFamily="34" charset="0"/>
              <a:cs typeface="Sansation Light"/>
            </a:endParaRPr>
          </a:p>
          <a:p>
            <a:pPr algn="ctr"/>
            <a:endParaRPr lang="es-ES" sz="3000" dirty="0" smtClean="0">
              <a:latin typeface="Sansation" panose="02000000000000000000" pitchFamily="2" charset="0"/>
              <a:cs typeface="DIN Next LT Pro Light"/>
            </a:endParaRPr>
          </a:p>
          <a:p>
            <a:pPr algn="ctr"/>
            <a:endParaRPr lang="es-ES" sz="3000" dirty="0">
              <a:latin typeface="Sansation" panose="02000000000000000000" pitchFamily="2" charset="0"/>
              <a:cs typeface="DIN Next LT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174303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82340" y="2208628"/>
            <a:ext cx="7891976" cy="3896750"/>
          </a:xfrm>
        </p:spPr>
        <p:txBody>
          <a:bodyPr>
            <a:normAutofit lnSpcReduction="10000"/>
          </a:bodyPr>
          <a:lstStyle/>
          <a:p>
            <a:pPr>
              <a:spcAft>
                <a:spcPts val="1800"/>
              </a:spcAft>
            </a:pPr>
            <a:r>
              <a:rPr lang="es-MX" sz="3800" dirty="0"/>
              <a:t>¿En qué situaciones </a:t>
            </a:r>
            <a:r>
              <a:rPr lang="es-MX" sz="3800" dirty="0" smtClean="0"/>
              <a:t>o áreas de tu vida adoptas </a:t>
            </a:r>
            <a:r>
              <a:rPr lang="es-MX" sz="3800" dirty="0"/>
              <a:t>una postura </a:t>
            </a:r>
            <a:r>
              <a:rPr lang="es-MX" sz="3800" dirty="0" smtClean="0"/>
              <a:t>o </a:t>
            </a:r>
            <a:r>
              <a:rPr lang="es-MX" sz="3800" dirty="0"/>
              <a:t>la otra?</a:t>
            </a:r>
          </a:p>
          <a:p>
            <a:pPr marL="0" indent="0">
              <a:spcAft>
                <a:spcPts val="1800"/>
              </a:spcAft>
              <a:buNone/>
            </a:pPr>
            <a:endParaRPr lang="es-AR" sz="3800" dirty="0"/>
          </a:p>
          <a:p>
            <a:pPr>
              <a:spcAft>
                <a:spcPts val="1800"/>
              </a:spcAft>
            </a:pPr>
            <a:r>
              <a:rPr lang="es-AR" sz="3800" dirty="0" smtClean="0"/>
              <a:t>¿Cuánto tiempo pasas siendo víctima y siendo protagonista?</a:t>
            </a:r>
          </a:p>
          <a:p>
            <a:pPr marL="0" indent="0">
              <a:spcAft>
                <a:spcPts val="1800"/>
              </a:spcAft>
              <a:buNone/>
            </a:pPr>
            <a:endParaRPr lang="es-AR" sz="3800" dirty="0"/>
          </a:p>
          <a:p>
            <a:pPr marL="0" indent="0">
              <a:spcAft>
                <a:spcPts val="1800"/>
              </a:spcAft>
              <a:buNone/>
            </a:pPr>
            <a:endParaRPr lang="es-AR" sz="3800" dirty="0" smtClean="0"/>
          </a:p>
          <a:p>
            <a:pPr>
              <a:spcAft>
                <a:spcPts val="1800"/>
              </a:spcAft>
            </a:pPr>
            <a:endParaRPr lang="es-AR" sz="4600" dirty="0"/>
          </a:p>
        </p:txBody>
      </p:sp>
      <p:sp>
        <p:nvSpPr>
          <p:cNvPr id="5" name="CuadroTexto 3"/>
          <p:cNvSpPr txBox="1"/>
          <p:nvPr/>
        </p:nvSpPr>
        <p:spPr>
          <a:xfrm>
            <a:off x="3940328" y="638576"/>
            <a:ext cx="47339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800" b="1" dirty="0" smtClean="0">
                <a:latin typeface="Ubuntu" panose="020B0504030602030204" pitchFamily="34" charset="0"/>
                <a:cs typeface="Sansation Bold"/>
              </a:rPr>
              <a:t>Reflexionemos:</a:t>
            </a:r>
            <a:endParaRPr lang="es-ES" sz="4800" b="1" dirty="0">
              <a:latin typeface="Ubuntu" panose="020B0504030602030204" pitchFamily="34" charset="0"/>
              <a:cs typeface="Sansation Bold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983" y="451401"/>
            <a:ext cx="1205345" cy="120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1972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625" y="221848"/>
            <a:ext cx="8229600" cy="809095"/>
          </a:xfrm>
        </p:spPr>
        <p:txBody>
          <a:bodyPr/>
          <a:lstStyle/>
          <a:p>
            <a:pPr algn="l"/>
            <a:r>
              <a:rPr lang="es-ES" dirty="0" smtClean="0">
                <a:latin typeface="Ubuntu"/>
                <a:cs typeface="Ubuntu"/>
              </a:rPr>
              <a:t>Reflexión final</a:t>
            </a:r>
            <a:endParaRPr lang="es-ES" dirty="0">
              <a:latin typeface="Ubuntu"/>
              <a:cs typeface="Ubuntu"/>
            </a:endParaRPr>
          </a:p>
        </p:txBody>
      </p:sp>
      <p:pic>
        <p:nvPicPr>
          <p:cNvPr id="4" name="Imagen 3" descr="Corbis-AR-085-012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1283"/>
            <a:ext cx="9152008" cy="5646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41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>
            <a:spLocks noGrp="1"/>
          </p:cNvSpPr>
          <p:nvPr>
            <p:ph type="ctrTitle"/>
          </p:nvPr>
        </p:nvSpPr>
        <p:spPr>
          <a:xfrm>
            <a:off x="727201" y="2035587"/>
            <a:ext cx="7772400" cy="1429069"/>
          </a:xfrm>
        </p:spPr>
        <p:txBody>
          <a:bodyPr>
            <a:noAutofit/>
          </a:bodyPr>
          <a:lstStyle/>
          <a:p>
            <a:r>
              <a:rPr lang="es-ES" sz="11500" dirty="0" smtClean="0">
                <a:latin typeface="DIN Alternate Bold"/>
                <a:cs typeface="DIN Alternate Bold"/>
              </a:rPr>
              <a:t>Gracias.</a:t>
            </a:r>
            <a:endParaRPr lang="es-ES" sz="11500" dirty="0">
              <a:latin typeface="DIN Alternate Bold"/>
              <a:cs typeface="DIN Alternate Bold"/>
            </a:endParaRPr>
          </a:p>
        </p:txBody>
      </p:sp>
      <p:pic>
        <p:nvPicPr>
          <p:cNvPr id="3" name="2 Imagen" descr="2-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21156"/>
            <a:ext cx="9144000" cy="646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7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1214422"/>
            <a:ext cx="9144000" cy="1110264"/>
          </a:xfrm>
          <a:prstGeom prst="rect">
            <a:avLst/>
          </a:prstGeom>
          <a:solidFill>
            <a:srgbClr val="C1E6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209822"/>
            <a:ext cx="8229600" cy="1143000"/>
          </a:xfrm>
        </p:spPr>
        <p:txBody>
          <a:bodyPr/>
          <a:lstStyle/>
          <a:p>
            <a:r>
              <a:rPr lang="es-AR" b="1" dirty="0" smtClean="0"/>
              <a:t>Ejercicio: </a:t>
            </a:r>
            <a:r>
              <a:rPr lang="es-AR" dirty="0" smtClean="0"/>
              <a:t>La carta</a:t>
            </a:r>
            <a:endParaRPr lang="es-AR" dirty="0"/>
          </a:p>
        </p:txBody>
      </p:sp>
      <p:pic>
        <p:nvPicPr>
          <p:cNvPr id="4" name="3 Marcador de contenido" descr="cash-register-23665_960_72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55407" y="3000372"/>
            <a:ext cx="2846559" cy="2852132"/>
          </a:xfrm>
        </p:spPr>
      </p:pic>
      <p:sp>
        <p:nvSpPr>
          <p:cNvPr id="6" name="5 CuadroTexto"/>
          <p:cNvSpPr txBox="1"/>
          <p:nvPr/>
        </p:nvSpPr>
        <p:spPr>
          <a:xfrm>
            <a:off x="682288" y="2968286"/>
            <a:ext cx="379124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000" dirty="0" smtClean="0">
                <a:latin typeface="+mj-lt"/>
                <a:cs typeface="Arial" pitchFamily="34" charset="0"/>
              </a:rPr>
              <a:t>Lean atentamente los escritos que les ofrecemos y conversen sobre las diferencias de actitudes que observan entre ambos</a:t>
            </a:r>
            <a:endParaRPr lang="es-AR" sz="3000" b="1" dirty="0"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729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701756"/>
            <a:ext cx="8229600" cy="6215106"/>
          </a:xfrm>
        </p:spPr>
        <p:txBody>
          <a:bodyPr>
            <a:normAutofit/>
          </a:bodyPr>
          <a:lstStyle/>
          <a:p>
            <a:pPr algn="ctr">
              <a:spcAft>
                <a:spcPts val="1200"/>
              </a:spcAft>
              <a:buNone/>
            </a:pPr>
            <a:r>
              <a:rPr lang="es-ES" sz="3600" b="1" dirty="0" smtClean="0">
                <a:solidFill>
                  <a:schemeClr val="accent3">
                    <a:lumMod val="50000"/>
                  </a:schemeClr>
                </a:solidFill>
                <a:latin typeface="Ubuntu" pitchFamily="34" charset="0"/>
                <a:cs typeface="Sansation Light"/>
              </a:rPr>
              <a:t>“No somos sino el personaje principal de la historia que nos contamos sobre nosotros mismos.</a:t>
            </a:r>
            <a:endParaRPr lang="es-AR" sz="3600" b="1" dirty="0" smtClean="0">
              <a:solidFill>
                <a:schemeClr val="accent3">
                  <a:lumMod val="50000"/>
                </a:schemeClr>
              </a:solidFill>
              <a:latin typeface="Ubuntu" pitchFamily="34" charset="0"/>
              <a:cs typeface="Sansation Light"/>
            </a:endParaRPr>
          </a:p>
          <a:p>
            <a:pPr algn="ctr">
              <a:spcAft>
                <a:spcPts val="1200"/>
              </a:spcAft>
              <a:buNone/>
            </a:pPr>
            <a:r>
              <a:rPr lang="es-ES" sz="3600" b="1" dirty="0" smtClean="0">
                <a:solidFill>
                  <a:schemeClr val="accent3">
                    <a:lumMod val="50000"/>
                  </a:schemeClr>
                </a:solidFill>
                <a:latin typeface="Ubuntu" pitchFamily="34" charset="0"/>
                <a:cs typeface="Sansation Light"/>
              </a:rPr>
              <a:t>En algunos casos, ese personaje es presentado como héroe; en otros, puede ser presentado como víctima.”</a:t>
            </a:r>
            <a:endParaRPr lang="es-AR" sz="3600" b="1" dirty="0" smtClean="0">
              <a:solidFill>
                <a:schemeClr val="accent3">
                  <a:lumMod val="50000"/>
                </a:schemeClr>
              </a:solidFill>
              <a:latin typeface="Ubuntu" pitchFamily="34" charset="0"/>
              <a:cs typeface="Sansation Light"/>
            </a:endParaRPr>
          </a:p>
          <a:p>
            <a:pPr algn="r">
              <a:buNone/>
            </a:pPr>
            <a:r>
              <a:rPr lang="es-ES" dirty="0" smtClean="0"/>
              <a:t>                                                                                </a:t>
            </a:r>
            <a:r>
              <a:rPr lang="es-ES" sz="4000" b="1" dirty="0" smtClean="0">
                <a:solidFill>
                  <a:schemeClr val="accent2">
                    <a:lumMod val="50000"/>
                  </a:schemeClr>
                </a:solidFill>
                <a:latin typeface="Source Sans Pro" panose="020B0503030403020204" pitchFamily="34" charset="0"/>
                <a:cs typeface="Sansation Light"/>
              </a:rPr>
              <a:t>RAFAEL ECHEVERRIA</a:t>
            </a:r>
            <a:endParaRPr lang="es-AR" sz="4000" b="1" dirty="0" smtClean="0">
              <a:solidFill>
                <a:schemeClr val="accent2">
                  <a:lumMod val="50000"/>
                </a:schemeClr>
              </a:solidFill>
              <a:latin typeface="Source Sans Pro" panose="020B0503030403020204" pitchFamily="34" charset="0"/>
              <a:cs typeface="Sansation Light"/>
            </a:endParaRPr>
          </a:p>
          <a:p>
            <a:pPr>
              <a:buNone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764954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285720" y="2643182"/>
            <a:ext cx="4329078" cy="3908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s-ES" sz="3400" b="1" dirty="0" smtClean="0">
                <a:solidFill>
                  <a:schemeClr val="accent2"/>
                </a:solidFill>
                <a:latin typeface="Sansation Bold"/>
                <a:cs typeface="Sansation Bold"/>
              </a:rPr>
              <a:t>VICTIMA</a:t>
            </a:r>
          </a:p>
          <a:p>
            <a:pPr marL="342900" indent="-342900" algn="l">
              <a:lnSpc>
                <a:spcPct val="150000"/>
              </a:lnSpc>
              <a:buFont typeface="Arial"/>
              <a:buChar char="•"/>
            </a:pPr>
            <a:r>
              <a:rPr lang="es-ES" sz="2000" b="1" dirty="0">
                <a:solidFill>
                  <a:schemeClr val="bg1"/>
                </a:solidFill>
                <a:latin typeface="Sansation Light"/>
                <a:cs typeface="Sansation Light"/>
              </a:rPr>
              <a:t>Foco en las </a:t>
            </a:r>
            <a:r>
              <a:rPr lang="es-ES" sz="2000" b="1" dirty="0" smtClean="0">
                <a:solidFill>
                  <a:schemeClr val="bg1"/>
                </a:solidFill>
                <a:latin typeface="Sansation Light"/>
                <a:cs typeface="Sansation Light"/>
              </a:rPr>
              <a:t>circunstancias externas (Se queja, explica)</a:t>
            </a:r>
            <a:endParaRPr lang="es-ES" sz="2000" b="1" dirty="0">
              <a:solidFill>
                <a:schemeClr val="bg1"/>
              </a:solidFill>
              <a:latin typeface="Sansation Light"/>
              <a:cs typeface="Sansation Light"/>
            </a:endParaRPr>
          </a:p>
          <a:p>
            <a:pPr marL="342900" indent="-342900" algn="l">
              <a:lnSpc>
                <a:spcPct val="150000"/>
              </a:lnSpc>
              <a:buFont typeface="Arial"/>
              <a:buChar char="•"/>
            </a:pPr>
            <a:r>
              <a:rPr lang="es-ES" sz="2000" b="1" dirty="0" smtClean="0">
                <a:solidFill>
                  <a:schemeClr val="bg1"/>
                </a:solidFill>
                <a:latin typeface="Sansation Light"/>
                <a:cs typeface="Sansation Light"/>
              </a:rPr>
              <a:t>Gana </a:t>
            </a:r>
            <a:r>
              <a:rPr lang="es-ES" sz="2000" b="1" dirty="0">
                <a:solidFill>
                  <a:schemeClr val="bg1"/>
                </a:solidFill>
                <a:latin typeface="Sansation Light"/>
                <a:cs typeface="Sansation Light"/>
              </a:rPr>
              <a:t>inocencia. Pierde </a:t>
            </a:r>
            <a:r>
              <a:rPr lang="es-ES" sz="2000" b="1" dirty="0" smtClean="0">
                <a:solidFill>
                  <a:schemeClr val="bg1"/>
                </a:solidFill>
                <a:latin typeface="Sansation Light"/>
                <a:cs typeface="Sansation Light"/>
              </a:rPr>
              <a:t>poder.</a:t>
            </a:r>
          </a:p>
          <a:p>
            <a:pPr marL="342900" indent="-342900" algn="l">
              <a:lnSpc>
                <a:spcPct val="150000"/>
              </a:lnSpc>
              <a:buFont typeface="Arial"/>
              <a:buChar char="•"/>
            </a:pPr>
            <a:r>
              <a:rPr lang="es-ES" sz="2000" b="1" dirty="0" smtClean="0">
                <a:solidFill>
                  <a:schemeClr val="bg1"/>
                </a:solidFill>
                <a:latin typeface="Sansation Light"/>
                <a:cs typeface="Sansation Light"/>
              </a:rPr>
              <a:t>Emociones: Resignación, impotencia, comodidad, resentimiento.</a:t>
            </a:r>
          </a:p>
          <a:p>
            <a:pPr marL="342900" indent="-342900" algn="l">
              <a:lnSpc>
                <a:spcPct val="150000"/>
              </a:lnSpc>
              <a:buFont typeface="Arial"/>
              <a:buChar char="•"/>
            </a:pPr>
            <a:endParaRPr lang="es-ES" sz="2000" dirty="0">
              <a:solidFill>
                <a:schemeClr val="bg1"/>
              </a:solidFill>
              <a:latin typeface="Sansation Light"/>
              <a:cs typeface="Sansation Light"/>
            </a:endParaRPr>
          </a:p>
        </p:txBody>
      </p:sp>
      <p:sp>
        <p:nvSpPr>
          <p:cNvPr id="5" name="Elipse 4"/>
          <p:cNvSpPr/>
          <p:nvPr/>
        </p:nvSpPr>
        <p:spPr>
          <a:xfrm>
            <a:off x="3309352" y="327145"/>
            <a:ext cx="1943280" cy="1828158"/>
          </a:xfrm>
          <a:prstGeom prst="ellipse">
            <a:avLst/>
          </a:prstGeom>
          <a:noFill/>
          <a:ln w="28575" cmpd="sng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>
                <a:solidFill>
                  <a:srgbClr val="FFFFFF"/>
                </a:solidFill>
                <a:effectLst/>
                <a:latin typeface="Sansation Bold"/>
                <a:cs typeface="Sansation Bold"/>
              </a:rPr>
              <a:t>No llegué con el reporte</a:t>
            </a:r>
          </a:p>
        </p:txBody>
      </p:sp>
      <p:sp>
        <p:nvSpPr>
          <p:cNvPr id="6" name="Flecha derecha 5"/>
          <p:cNvSpPr/>
          <p:nvPr/>
        </p:nvSpPr>
        <p:spPr>
          <a:xfrm>
            <a:off x="173178" y="461852"/>
            <a:ext cx="2924526" cy="1558745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i="1" dirty="0" smtClean="0">
                <a:solidFill>
                  <a:schemeClr val="tx1"/>
                </a:solidFill>
                <a:latin typeface="Sansation Regular"/>
                <a:cs typeface="Sansation Regular"/>
              </a:rPr>
              <a:t>No me entregaron los datos</a:t>
            </a:r>
            <a:endParaRPr lang="es-ES" i="1" dirty="0">
              <a:solidFill>
                <a:schemeClr val="tx1"/>
              </a:solidFill>
              <a:latin typeface="Sansation Regular"/>
              <a:cs typeface="Sansation Regular"/>
            </a:endParaRPr>
          </a:p>
        </p:txBody>
      </p:sp>
      <p:sp>
        <p:nvSpPr>
          <p:cNvPr id="8" name="Flecha izquierda 7"/>
          <p:cNvSpPr/>
          <p:nvPr/>
        </p:nvSpPr>
        <p:spPr>
          <a:xfrm>
            <a:off x="5445032" y="509961"/>
            <a:ext cx="3506568" cy="1462527"/>
          </a:xfrm>
          <a:prstGeom prst="lef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i="1" dirty="0" smtClean="0">
                <a:solidFill>
                  <a:srgbClr val="000000"/>
                </a:solidFill>
                <a:latin typeface="Sansation Regular"/>
                <a:cs typeface="Sansation Regular"/>
              </a:rPr>
              <a:t>Sabía que podía pasar y no lo anticipé</a:t>
            </a:r>
            <a:endParaRPr lang="es-ES" i="1" dirty="0">
              <a:solidFill>
                <a:srgbClr val="000000"/>
              </a:solidFill>
              <a:latin typeface="Sansation Regular"/>
              <a:cs typeface="Sansation Regular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4572000" y="2143116"/>
            <a:ext cx="4343578" cy="40719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s-ES" sz="3200" b="1" dirty="0" smtClean="0">
                <a:solidFill>
                  <a:schemeClr val="accent3"/>
                </a:solidFill>
                <a:latin typeface="Sansation Bold"/>
                <a:cs typeface="Sansation Bold"/>
              </a:rPr>
              <a:t>PROTAGONISTA</a:t>
            </a:r>
          </a:p>
          <a:p>
            <a:pPr marL="342900" indent="-342900" algn="l">
              <a:lnSpc>
                <a:spcPct val="150000"/>
              </a:lnSpc>
              <a:buFont typeface="Arial"/>
              <a:buChar char="•"/>
            </a:pPr>
            <a:r>
              <a:rPr lang="es-ES" sz="2000" b="1" dirty="0">
                <a:solidFill>
                  <a:schemeClr val="bg1"/>
                </a:solidFill>
                <a:latin typeface="Sansation Light"/>
                <a:cs typeface="Sansation Light"/>
              </a:rPr>
              <a:t>Foco en </a:t>
            </a:r>
            <a:r>
              <a:rPr lang="es-ES" sz="2000" b="1" dirty="0" smtClean="0">
                <a:solidFill>
                  <a:schemeClr val="bg1"/>
                </a:solidFill>
                <a:latin typeface="Sansation Light"/>
                <a:cs typeface="Sansation Light"/>
              </a:rPr>
              <a:t>sí </a:t>
            </a:r>
            <a:r>
              <a:rPr lang="es-ES" sz="2000" b="1" dirty="0">
                <a:solidFill>
                  <a:schemeClr val="bg1"/>
                </a:solidFill>
                <a:latin typeface="Sansation Light"/>
                <a:cs typeface="Sansation Light"/>
              </a:rPr>
              <a:t>mismo e influencia sobre las </a:t>
            </a:r>
            <a:r>
              <a:rPr lang="es-ES" sz="2000" b="1" dirty="0" smtClean="0">
                <a:solidFill>
                  <a:schemeClr val="bg1"/>
                </a:solidFill>
                <a:latin typeface="Sansation Light"/>
                <a:cs typeface="Sansation Light"/>
              </a:rPr>
              <a:t>circunstancias</a:t>
            </a:r>
          </a:p>
          <a:p>
            <a:pPr marL="342900" indent="-342900" algn="l">
              <a:lnSpc>
                <a:spcPct val="150000"/>
              </a:lnSpc>
              <a:buFont typeface="Arial"/>
              <a:buChar char="•"/>
            </a:pPr>
            <a:r>
              <a:rPr lang="es-ES" sz="2000" b="1" dirty="0" smtClean="0">
                <a:solidFill>
                  <a:schemeClr val="bg1"/>
                </a:solidFill>
                <a:latin typeface="Sansation Light"/>
                <a:cs typeface="Sansation Light"/>
              </a:rPr>
              <a:t>Gana </a:t>
            </a:r>
            <a:r>
              <a:rPr lang="es-ES" sz="2000" b="1" dirty="0">
                <a:solidFill>
                  <a:schemeClr val="bg1"/>
                </a:solidFill>
                <a:latin typeface="Sansation Light"/>
                <a:cs typeface="Sansation Light"/>
              </a:rPr>
              <a:t>poder.</a:t>
            </a:r>
            <a:endParaRPr lang="es-ES" sz="2000" b="1" dirty="0" smtClean="0">
              <a:solidFill>
                <a:schemeClr val="bg1"/>
              </a:solidFill>
              <a:latin typeface="Sansation Light"/>
              <a:cs typeface="Sansation Light"/>
            </a:endParaRPr>
          </a:p>
          <a:p>
            <a:pPr marL="342900" indent="-342900" algn="l">
              <a:lnSpc>
                <a:spcPct val="150000"/>
              </a:lnSpc>
              <a:buFont typeface="Arial"/>
              <a:buChar char="•"/>
            </a:pPr>
            <a:r>
              <a:rPr lang="es-ES" sz="2000" b="1" dirty="0" smtClean="0">
                <a:solidFill>
                  <a:schemeClr val="bg1"/>
                </a:solidFill>
                <a:latin typeface="Sansation Light"/>
                <a:cs typeface="Sansation Light"/>
              </a:rPr>
              <a:t>Emociones: motivación,  entusiasmo.</a:t>
            </a:r>
            <a:endParaRPr lang="es-ES" sz="2000" b="1" dirty="0">
              <a:solidFill>
                <a:schemeClr val="bg1"/>
              </a:solidFill>
              <a:latin typeface="Sansation Light"/>
              <a:cs typeface="Sansation Light"/>
            </a:endParaRPr>
          </a:p>
        </p:txBody>
      </p:sp>
    </p:spTree>
    <p:extLst>
      <p:ext uri="{BB962C8B-B14F-4D97-AF65-F5344CB8AC3E}">
        <p14:creationId xmlns:p14="http://schemas.microsoft.com/office/powerpoint/2010/main" val="3250195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4"/>
      <p:bldP spid="6" grpId="0" animBg="1"/>
      <p:bldP spid="8" grpId="0" animBg="1"/>
      <p:bldP spid="9" grpId="0" build="p" bldLvl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598789" y="4158233"/>
            <a:ext cx="716899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000" dirty="0">
                <a:solidFill>
                  <a:schemeClr val="accent2">
                    <a:lumMod val="50000"/>
                  </a:schemeClr>
                </a:solidFill>
                <a:latin typeface="Source Sans Pro" panose="020B0503030403020204" pitchFamily="34" charset="0"/>
                <a:cs typeface="Sansation Light"/>
              </a:rPr>
              <a:t>Cuando las cosas salen mal, busca a quién atribuir la culpa y encuentra </a:t>
            </a:r>
            <a:r>
              <a:rPr lang="es-ES" sz="3000" b="1" dirty="0">
                <a:solidFill>
                  <a:schemeClr val="accent2">
                    <a:lumMod val="50000"/>
                  </a:schemeClr>
                </a:solidFill>
                <a:latin typeface="Source Sans Pro" panose="020B0503030403020204" pitchFamily="34" charset="0"/>
                <a:cs typeface="Sansation Light"/>
              </a:rPr>
              <a:t>responsabilidad en las acciones de los otros.</a:t>
            </a:r>
          </a:p>
        </p:txBody>
      </p:sp>
      <p:sp>
        <p:nvSpPr>
          <p:cNvPr id="4" name="Rectángulo 3"/>
          <p:cNvSpPr/>
          <p:nvPr/>
        </p:nvSpPr>
        <p:spPr>
          <a:xfrm>
            <a:off x="598789" y="2301367"/>
            <a:ext cx="81834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3000" dirty="0">
                <a:solidFill>
                  <a:schemeClr val="accent2">
                    <a:lumMod val="50000"/>
                  </a:schemeClr>
                </a:solidFill>
                <a:latin typeface="Source Sans Pro" panose="020B0503030403020204" pitchFamily="34" charset="0"/>
                <a:cs typeface="Sansation Light"/>
              </a:rPr>
              <a:t>P</a:t>
            </a:r>
            <a:r>
              <a:rPr lang="es-ES" sz="3000" dirty="0" smtClean="0">
                <a:solidFill>
                  <a:schemeClr val="accent2">
                    <a:lumMod val="50000"/>
                  </a:schemeClr>
                </a:solidFill>
                <a:latin typeface="Source Sans Pro" panose="020B0503030403020204" pitchFamily="34" charset="0"/>
                <a:cs typeface="Sansation Light"/>
              </a:rPr>
              <a:t>resta </a:t>
            </a:r>
            <a:r>
              <a:rPr lang="es-ES" sz="3000" dirty="0">
                <a:solidFill>
                  <a:schemeClr val="accent2">
                    <a:lumMod val="50000"/>
                  </a:schemeClr>
                </a:solidFill>
                <a:latin typeface="Source Sans Pro" panose="020B0503030403020204" pitchFamily="34" charset="0"/>
                <a:cs typeface="Sansation Light"/>
              </a:rPr>
              <a:t>atención a los factores sobre los cuales </a:t>
            </a:r>
            <a:r>
              <a:rPr lang="es-ES" sz="3000" b="1" dirty="0">
                <a:solidFill>
                  <a:schemeClr val="accent2">
                    <a:lumMod val="50000"/>
                  </a:schemeClr>
                </a:solidFill>
                <a:latin typeface="Source Sans Pro" panose="020B0503030403020204" pitchFamily="34" charset="0"/>
                <a:cs typeface="Sansation Light"/>
              </a:rPr>
              <a:t>no puede </a:t>
            </a:r>
            <a:r>
              <a:rPr lang="es-ES" sz="3000" b="1" dirty="0" smtClean="0">
                <a:solidFill>
                  <a:schemeClr val="accent2">
                    <a:lumMod val="50000"/>
                  </a:schemeClr>
                </a:solidFill>
                <a:latin typeface="Source Sans Pro" panose="020B0503030403020204" pitchFamily="34" charset="0"/>
                <a:cs typeface="Sansation Light"/>
              </a:rPr>
              <a:t>influir.</a:t>
            </a:r>
            <a:r>
              <a:rPr lang="es-ES" sz="3000" dirty="0" smtClean="0">
                <a:solidFill>
                  <a:schemeClr val="accent2">
                    <a:lumMod val="50000"/>
                  </a:schemeClr>
                </a:solidFill>
                <a:latin typeface="Source Sans Pro" panose="020B0503030403020204" pitchFamily="34" charset="0"/>
                <a:cs typeface="Sansation Light"/>
              </a:rPr>
              <a:t> Para </a:t>
            </a:r>
            <a:r>
              <a:rPr lang="es-ES" sz="3000" dirty="0">
                <a:solidFill>
                  <a:schemeClr val="accent2">
                    <a:lumMod val="50000"/>
                  </a:schemeClr>
                </a:solidFill>
                <a:latin typeface="Source Sans Pro" panose="020B0503030403020204" pitchFamily="34" charset="0"/>
                <a:cs typeface="Sansation Light"/>
              </a:rPr>
              <a:t>preservar su autoestima proclama su inocencia.</a:t>
            </a:r>
          </a:p>
        </p:txBody>
      </p:sp>
      <p:sp>
        <p:nvSpPr>
          <p:cNvPr id="5" name="4 Rectángulo"/>
          <p:cNvSpPr/>
          <p:nvPr/>
        </p:nvSpPr>
        <p:spPr>
          <a:xfrm>
            <a:off x="3297382" y="290141"/>
            <a:ext cx="5846618" cy="89554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3514302" y="114416"/>
            <a:ext cx="8827901" cy="9569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s-ES" sz="4100" b="1" dirty="0" smtClean="0">
                <a:solidFill>
                  <a:schemeClr val="bg1"/>
                </a:solidFill>
                <a:effectLst/>
                <a:latin typeface="Ubuntu" panose="020B0504030602030204" pitchFamily="34" charset="0"/>
                <a:cs typeface="Sansation Bold"/>
              </a:rPr>
              <a:t>La víctima</a:t>
            </a:r>
            <a:endParaRPr lang="es-ES" sz="4100" dirty="0">
              <a:solidFill>
                <a:schemeClr val="bg1"/>
              </a:solidFill>
              <a:effectLst/>
              <a:latin typeface="Ubuntu" panose="020B0504030602030204" pitchFamily="34" charset="0"/>
              <a:cs typeface="Sansation Bold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406" y="347487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264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598789" y="1982712"/>
            <a:ext cx="818346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3000" dirty="0">
                <a:solidFill>
                  <a:schemeClr val="accent2">
                    <a:lumMod val="50000"/>
                  </a:schemeClr>
                </a:solidFill>
                <a:latin typeface="Source Sans Pro" panose="020B0503030403020204" pitchFamily="34" charset="0"/>
                <a:cs typeface="Sansation Light"/>
              </a:rPr>
              <a:t>La victima dice: ¨YO TENGO RAZON¨ y la tiene, ya que si espera que los demás cambien y estos no lo hacen, nada va a </a:t>
            </a:r>
            <a:r>
              <a:rPr lang="es-MX" sz="3000" dirty="0" smtClean="0">
                <a:solidFill>
                  <a:schemeClr val="accent2">
                    <a:lumMod val="50000"/>
                  </a:schemeClr>
                </a:solidFill>
                <a:latin typeface="Source Sans Pro" panose="020B0503030403020204" pitchFamily="34" charset="0"/>
                <a:cs typeface="Sansation Light"/>
              </a:rPr>
              <a:t>cambiar.</a:t>
            </a:r>
          </a:p>
          <a:p>
            <a:pPr algn="just"/>
            <a:endParaRPr lang="es-MX" sz="3000" dirty="0">
              <a:solidFill>
                <a:schemeClr val="accent2">
                  <a:lumMod val="50000"/>
                </a:schemeClr>
              </a:solidFill>
              <a:latin typeface="Source Sans Pro" panose="020B0503030403020204" pitchFamily="34" charset="0"/>
              <a:cs typeface="Sansation Light"/>
            </a:endParaRPr>
          </a:p>
          <a:p>
            <a:pPr algn="just"/>
            <a:r>
              <a:rPr lang="es-MX" sz="3000" dirty="0" smtClean="0">
                <a:solidFill>
                  <a:schemeClr val="accent2">
                    <a:lumMod val="50000"/>
                  </a:schemeClr>
                </a:solidFill>
                <a:latin typeface="Source Sans Pro" panose="020B0503030403020204" pitchFamily="34" charset="0"/>
                <a:cs typeface="Sansation Light"/>
              </a:rPr>
              <a:t>No </a:t>
            </a:r>
            <a:r>
              <a:rPr lang="es-MX" sz="3000" dirty="0">
                <a:solidFill>
                  <a:schemeClr val="accent2">
                    <a:lumMod val="50000"/>
                  </a:schemeClr>
                </a:solidFill>
                <a:latin typeface="Source Sans Pro" panose="020B0503030403020204" pitchFamily="34" charset="0"/>
                <a:cs typeface="Sansation Light"/>
              </a:rPr>
              <a:t>podemos esperar que los demás cambien… si yo no estoy a gusto con algo, y los demás no cambian, estoy a merced de lo que sucede…</a:t>
            </a:r>
            <a:endParaRPr lang="es-ES" sz="3000" dirty="0">
              <a:solidFill>
                <a:schemeClr val="accent2">
                  <a:lumMod val="50000"/>
                </a:schemeClr>
              </a:solidFill>
              <a:latin typeface="Source Sans Pro" panose="020B0503030403020204" pitchFamily="34" charset="0"/>
              <a:cs typeface="Sansation Light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297382" y="290141"/>
            <a:ext cx="5846618" cy="89554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3514302" y="114416"/>
            <a:ext cx="8827901" cy="9569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s-ES" sz="4100" b="1" dirty="0" smtClean="0">
                <a:solidFill>
                  <a:schemeClr val="bg1"/>
                </a:solidFill>
                <a:effectLst/>
                <a:latin typeface="Ubuntu" panose="020B0504030602030204" pitchFamily="34" charset="0"/>
                <a:cs typeface="Sansation Bold"/>
              </a:rPr>
              <a:t>La víctima</a:t>
            </a:r>
            <a:endParaRPr lang="es-ES" sz="4100" dirty="0">
              <a:solidFill>
                <a:schemeClr val="bg1"/>
              </a:solidFill>
              <a:effectLst/>
              <a:latin typeface="Ubuntu" panose="020B0504030602030204" pitchFamily="34" charset="0"/>
              <a:cs typeface="Sansation Bold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406" y="347487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13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785783" y="3870071"/>
            <a:ext cx="6708699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3000" dirty="0">
                <a:solidFill>
                  <a:schemeClr val="accent3">
                    <a:lumMod val="50000"/>
                  </a:schemeClr>
                </a:solidFill>
                <a:latin typeface="Source Sans Pro" panose="020B0503030403020204" pitchFamily="34" charset="0"/>
                <a:cs typeface="Sansation Light"/>
              </a:rPr>
              <a:t>Cuando las cosas salen mal, el protagonista </a:t>
            </a:r>
            <a:r>
              <a:rPr lang="es-ES" sz="3000" b="1" dirty="0">
                <a:solidFill>
                  <a:schemeClr val="accent3">
                    <a:lumMod val="50000"/>
                  </a:schemeClr>
                </a:solidFill>
                <a:latin typeface="Source Sans Pro" panose="020B0503030403020204" pitchFamily="34" charset="0"/>
                <a:cs typeface="Sansation Light"/>
              </a:rPr>
              <a:t>trata de entender qué puede hacer para cambiar</a:t>
            </a:r>
            <a:r>
              <a:rPr lang="es-ES" sz="3000" b="1" dirty="0" smtClean="0">
                <a:solidFill>
                  <a:schemeClr val="accent3">
                    <a:lumMod val="50000"/>
                  </a:schemeClr>
                </a:solidFill>
                <a:latin typeface="Source Sans Pro" panose="020B0503030403020204" pitchFamily="34" charset="0"/>
                <a:cs typeface="Sansation Light"/>
              </a:rPr>
              <a:t>.</a:t>
            </a:r>
          </a:p>
          <a:p>
            <a:pPr algn="just"/>
            <a:endParaRPr lang="es-ES" sz="3000" b="1" dirty="0" smtClean="0">
              <a:solidFill>
                <a:schemeClr val="accent3">
                  <a:lumMod val="50000"/>
                </a:schemeClr>
              </a:solidFill>
              <a:latin typeface="Source Sans Pro" panose="020B0503030403020204" pitchFamily="34" charset="0"/>
              <a:cs typeface="Sansation Light"/>
            </a:endParaRPr>
          </a:p>
          <a:p>
            <a:pPr algn="just"/>
            <a:r>
              <a:rPr lang="es-ES" sz="3000" dirty="0" smtClean="0">
                <a:solidFill>
                  <a:schemeClr val="accent3">
                    <a:lumMod val="50000"/>
                  </a:schemeClr>
                </a:solidFill>
                <a:latin typeface="Source Sans Pro" panose="020B0503030403020204" pitchFamily="34" charset="0"/>
                <a:cs typeface="Sansation Light"/>
              </a:rPr>
              <a:t>Se hace </a:t>
            </a:r>
            <a:r>
              <a:rPr lang="es-ES" sz="3000" b="1" dirty="0" smtClean="0">
                <a:solidFill>
                  <a:schemeClr val="accent3">
                    <a:lumMod val="50000"/>
                  </a:schemeClr>
                </a:solidFill>
                <a:latin typeface="Source Sans Pro" panose="020B0503030403020204" pitchFamily="34" charset="0"/>
                <a:cs typeface="Sansation Light"/>
              </a:rPr>
              <a:t>responsable.</a:t>
            </a:r>
            <a:endParaRPr lang="es-ES" sz="3000" b="1" dirty="0">
              <a:solidFill>
                <a:schemeClr val="accent3">
                  <a:lumMod val="50000"/>
                </a:schemeClr>
              </a:solidFill>
              <a:latin typeface="Source Sans Pro" panose="020B0503030403020204" pitchFamily="34" charset="0"/>
              <a:cs typeface="Sansation Light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785783" y="2271701"/>
            <a:ext cx="778165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3000" dirty="0">
                <a:solidFill>
                  <a:schemeClr val="accent3">
                    <a:lumMod val="50000"/>
                  </a:schemeClr>
                </a:solidFill>
                <a:latin typeface="Source Sans Pro" panose="020B0503030403020204" pitchFamily="34" charset="0"/>
                <a:cs typeface="Sansation Light"/>
              </a:rPr>
              <a:t>P</a:t>
            </a:r>
            <a:r>
              <a:rPr lang="es-ES" sz="3000" dirty="0" smtClean="0">
                <a:solidFill>
                  <a:schemeClr val="accent3">
                    <a:lumMod val="50000"/>
                  </a:schemeClr>
                </a:solidFill>
                <a:latin typeface="Source Sans Pro" panose="020B0503030403020204" pitchFamily="34" charset="0"/>
                <a:cs typeface="Sansation Light"/>
              </a:rPr>
              <a:t>resta </a:t>
            </a:r>
            <a:r>
              <a:rPr lang="es-ES" sz="3000" dirty="0">
                <a:solidFill>
                  <a:schemeClr val="accent3">
                    <a:lumMod val="50000"/>
                  </a:schemeClr>
                </a:solidFill>
                <a:latin typeface="Source Sans Pro" panose="020B0503030403020204" pitchFamily="34" charset="0"/>
                <a:cs typeface="Sansation Light"/>
              </a:rPr>
              <a:t>atención a los factores sobre los cuales </a:t>
            </a:r>
            <a:r>
              <a:rPr lang="es-ES" sz="3000" b="1" dirty="0">
                <a:solidFill>
                  <a:schemeClr val="accent3">
                    <a:lumMod val="50000"/>
                  </a:schemeClr>
                </a:solidFill>
                <a:latin typeface="Source Sans Pro" panose="020B0503030403020204" pitchFamily="34" charset="0"/>
                <a:cs typeface="Sansation Light"/>
              </a:rPr>
              <a:t>puede influir</a:t>
            </a:r>
            <a:r>
              <a:rPr lang="es-ES" sz="3000" b="1" dirty="0" smtClean="0">
                <a:solidFill>
                  <a:schemeClr val="accent3">
                    <a:lumMod val="50000"/>
                  </a:schemeClr>
                </a:solidFill>
                <a:latin typeface="Source Sans Pro" panose="020B0503030403020204" pitchFamily="34" charset="0"/>
                <a:cs typeface="Sansation Light"/>
              </a:rPr>
              <a:t>. </a:t>
            </a:r>
            <a:r>
              <a:rPr lang="es-ES" sz="3000" dirty="0" smtClean="0">
                <a:solidFill>
                  <a:schemeClr val="accent3">
                    <a:lumMod val="50000"/>
                  </a:schemeClr>
                </a:solidFill>
                <a:latin typeface="Source Sans Pro" panose="020B0503030403020204" pitchFamily="34" charset="0"/>
                <a:cs typeface="Sansation Light"/>
              </a:rPr>
              <a:t>Se </a:t>
            </a:r>
            <a:r>
              <a:rPr lang="es-ES" sz="3000" dirty="0">
                <a:solidFill>
                  <a:schemeClr val="accent3">
                    <a:lumMod val="50000"/>
                  </a:schemeClr>
                </a:solidFill>
                <a:latin typeface="Source Sans Pro" panose="020B0503030403020204" pitchFamily="34" charset="0"/>
                <a:cs typeface="Sansation Light"/>
              </a:rPr>
              <a:t>ve a sí mismo como alguien que puede intervenir para mejorar las cosas.</a:t>
            </a:r>
          </a:p>
          <a:p>
            <a:pPr algn="just"/>
            <a:endParaRPr lang="es-ES" sz="3000" dirty="0">
              <a:solidFill>
                <a:schemeClr val="accent3">
                  <a:lumMod val="50000"/>
                </a:schemeClr>
              </a:solidFill>
              <a:latin typeface="Sansation Light"/>
              <a:cs typeface="Sansation Light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114674" y="553360"/>
            <a:ext cx="6029325" cy="895546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92D050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3313414" y="456351"/>
            <a:ext cx="8827901" cy="9569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s-ES" sz="4100" b="1" dirty="0" smtClean="0">
                <a:solidFill>
                  <a:schemeClr val="bg1"/>
                </a:solidFill>
                <a:effectLst/>
                <a:latin typeface="Ubuntu" panose="020B0504030602030204" pitchFamily="34" charset="0"/>
                <a:cs typeface="Sansation Bold"/>
              </a:rPr>
              <a:t>El protagonista</a:t>
            </a:r>
            <a:endParaRPr lang="es-ES" sz="4100" dirty="0">
              <a:solidFill>
                <a:schemeClr val="bg1"/>
              </a:solidFill>
              <a:effectLst/>
              <a:latin typeface="Ubuntu" panose="020B0504030602030204" pitchFamily="34" charset="0"/>
              <a:cs typeface="Sansation Bold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04" y="573794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825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4544292" y="0"/>
            <a:ext cx="4599708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6 Rectángulo"/>
          <p:cNvSpPr/>
          <p:nvPr/>
        </p:nvSpPr>
        <p:spPr>
          <a:xfrm>
            <a:off x="0" y="0"/>
            <a:ext cx="4544292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55416" y="356103"/>
            <a:ext cx="4544292" cy="1214422"/>
          </a:xfrm>
        </p:spPr>
        <p:txBody>
          <a:bodyPr>
            <a:noAutofit/>
          </a:bodyPr>
          <a:lstStyle/>
          <a:p>
            <a:r>
              <a:rPr lang="es-ES" sz="4000" b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Sansation Bold"/>
                <a:cs typeface="Sansation Bold"/>
              </a:rPr>
              <a:t>Lo que nos enseñaron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07374" y="3048171"/>
            <a:ext cx="4218712" cy="2508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800" b="1" dirty="0" smtClean="0">
                <a:solidFill>
                  <a:schemeClr val="accent2"/>
                </a:solidFill>
                <a:latin typeface="Sansation Light"/>
                <a:cs typeface="Sansation Light"/>
              </a:rPr>
              <a:t>Responsable </a:t>
            </a:r>
          </a:p>
          <a:p>
            <a:r>
              <a:rPr lang="es-ES" sz="3800" i="1" dirty="0" smtClean="0">
                <a:solidFill>
                  <a:schemeClr val="accent2"/>
                </a:solidFill>
                <a:latin typeface="Sansation Bold"/>
                <a:cs typeface="Sansation Bold"/>
              </a:rPr>
              <a:t>de</a:t>
            </a:r>
            <a:r>
              <a:rPr lang="es-ES" sz="3800" b="1" dirty="0" smtClean="0">
                <a:solidFill>
                  <a:schemeClr val="accent2"/>
                </a:solidFill>
                <a:latin typeface="Sansation Light"/>
                <a:cs typeface="Sansation Light"/>
              </a:rPr>
              <a:t> algo.</a:t>
            </a:r>
          </a:p>
          <a:p>
            <a:endParaRPr lang="es-ES" sz="3800" b="1" dirty="0" smtClean="0">
              <a:solidFill>
                <a:schemeClr val="accent2"/>
              </a:solidFill>
              <a:latin typeface="Sansation Light"/>
              <a:cs typeface="Sansation Light"/>
            </a:endParaRPr>
          </a:p>
          <a:p>
            <a:r>
              <a:rPr lang="es-ES" sz="3500" b="1" dirty="0" smtClean="0">
                <a:latin typeface="Sansation Light"/>
                <a:cs typeface="Sansation Light"/>
              </a:rPr>
              <a:t>Responsabilidad = Culpabilidad</a:t>
            </a:r>
            <a:endParaRPr lang="es-ES" sz="3500" dirty="0">
              <a:latin typeface="Sansation Light"/>
              <a:cs typeface="Sansation Light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655124" y="2964958"/>
            <a:ext cx="4544292" cy="26509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" sz="3800" b="1" dirty="0" smtClean="0">
              <a:solidFill>
                <a:schemeClr val="accent3"/>
              </a:solidFill>
              <a:latin typeface="Sansation Light"/>
              <a:cs typeface="Sansation Light"/>
            </a:endParaRPr>
          </a:p>
          <a:p>
            <a:r>
              <a:rPr lang="es-ES" sz="3800" b="1" dirty="0" smtClean="0">
                <a:solidFill>
                  <a:schemeClr val="accent3"/>
                </a:solidFill>
                <a:latin typeface="Sansation Light"/>
                <a:cs typeface="Sansation Light"/>
              </a:rPr>
              <a:t>Responsable </a:t>
            </a:r>
            <a:r>
              <a:rPr lang="es-ES" sz="3800" i="1" dirty="0" smtClean="0">
                <a:solidFill>
                  <a:schemeClr val="accent3"/>
                </a:solidFill>
                <a:latin typeface="Sansation Bold"/>
                <a:cs typeface="Sansation Bold"/>
              </a:rPr>
              <a:t>por </a:t>
            </a:r>
            <a:r>
              <a:rPr lang="es-ES" sz="3800" b="1" dirty="0" smtClean="0">
                <a:solidFill>
                  <a:schemeClr val="accent3"/>
                </a:solidFill>
                <a:latin typeface="Sansation Light"/>
                <a:cs typeface="Sansation Light"/>
              </a:rPr>
              <a:t>algo.</a:t>
            </a:r>
          </a:p>
          <a:p>
            <a:endParaRPr lang="es-ES" sz="3800" b="1" dirty="0">
              <a:solidFill>
                <a:schemeClr val="accent3"/>
              </a:solidFill>
              <a:latin typeface="Sansation Light"/>
              <a:cs typeface="Sansation Light"/>
            </a:endParaRPr>
          </a:p>
          <a:p>
            <a:r>
              <a:rPr lang="es-ES" sz="3500" b="1" dirty="0" smtClean="0">
                <a:latin typeface="Sansation Light"/>
                <a:cs typeface="Sansation Light"/>
              </a:rPr>
              <a:t>Responsabilidad = Capacidad de respuesta</a:t>
            </a:r>
            <a:endParaRPr lang="es-ES" sz="3500" dirty="0">
              <a:latin typeface="Sansation Light"/>
              <a:cs typeface="Sansation Light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488876" y="356103"/>
            <a:ext cx="4544292" cy="12144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ansation Bold"/>
                <a:ea typeface="+mj-ea"/>
                <a:cs typeface="Sansation Bold"/>
              </a:rPr>
              <a:t>Lo que proponemos:</a:t>
            </a:r>
            <a:endParaRPr kumimoji="0" lang="es-ES" sz="4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Sansation Bold"/>
              <a:ea typeface="+mj-ea"/>
              <a:cs typeface="Sansation Bold"/>
            </a:endParaRPr>
          </a:p>
        </p:txBody>
      </p:sp>
    </p:spTree>
    <p:extLst>
      <p:ext uri="{BB962C8B-B14F-4D97-AF65-F5344CB8AC3E}">
        <p14:creationId xmlns:p14="http://schemas.microsoft.com/office/powerpoint/2010/main" val="56358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1822588"/>
            <a:ext cx="9144000" cy="3222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5400" b="1" dirty="0" smtClean="0">
                <a:latin typeface="Sansation Light"/>
                <a:cs typeface="Sansation Light"/>
              </a:rPr>
              <a:t>Hacerse cargo</a:t>
            </a:r>
          </a:p>
          <a:p>
            <a:endParaRPr lang="es-ES" sz="5400" b="1" dirty="0" smtClean="0">
              <a:latin typeface="Sansation Light"/>
              <a:cs typeface="Sansation Light"/>
            </a:endParaRPr>
          </a:p>
          <a:p>
            <a:endParaRPr lang="es-ES" sz="5400" b="1" dirty="0">
              <a:latin typeface="Sansation Light"/>
              <a:cs typeface="Sansation Light"/>
            </a:endParaRPr>
          </a:p>
          <a:p>
            <a:r>
              <a:rPr lang="es-ES" sz="5400" b="1" dirty="0" smtClean="0">
                <a:latin typeface="Sansation Bold"/>
                <a:cs typeface="Sansation Bold"/>
              </a:rPr>
              <a:t>Poder</a:t>
            </a:r>
            <a:r>
              <a:rPr lang="es-ES" sz="5400" b="1" dirty="0" smtClean="0">
                <a:latin typeface="Sansation Light"/>
                <a:cs typeface="Sansation Light"/>
              </a:rPr>
              <a:t> personal</a:t>
            </a:r>
            <a:endParaRPr lang="es-ES" sz="5400" dirty="0">
              <a:latin typeface="Sansation Light"/>
              <a:cs typeface="Sansation Light"/>
            </a:endParaRPr>
          </a:p>
        </p:txBody>
      </p:sp>
      <p:sp>
        <p:nvSpPr>
          <p:cNvPr id="5" name="Pentágono 4"/>
          <p:cNvSpPr/>
          <p:nvPr/>
        </p:nvSpPr>
        <p:spPr>
          <a:xfrm rot="5400000">
            <a:off x="4400268" y="3024144"/>
            <a:ext cx="377136" cy="457873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0" y="152381"/>
            <a:ext cx="9144000" cy="1290889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b="1" dirty="0" smtClean="0">
                <a:solidFill>
                  <a:schemeClr val="accent3"/>
                </a:solidFill>
                <a:latin typeface="Sansation Light"/>
                <a:cs typeface="Sansation Light"/>
              </a:rPr>
              <a:t>Responsabilidad </a:t>
            </a:r>
          </a:p>
          <a:p>
            <a:r>
              <a:rPr lang="es-ES" sz="4000" i="1" dirty="0" smtClean="0">
                <a:solidFill>
                  <a:schemeClr val="accent3"/>
                </a:solidFill>
                <a:latin typeface="Sansation Bold"/>
                <a:cs typeface="Sansation Bold"/>
              </a:rPr>
              <a:t>frente </a:t>
            </a:r>
            <a:r>
              <a:rPr lang="es-ES" sz="4000" b="1" dirty="0" smtClean="0">
                <a:solidFill>
                  <a:schemeClr val="accent3"/>
                </a:solidFill>
                <a:latin typeface="Sansation Light"/>
                <a:cs typeface="Sansation Light"/>
              </a:rPr>
              <a:t>a algún problema</a:t>
            </a: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0" y="5442870"/>
            <a:ext cx="9144000" cy="1290889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b="1" dirty="0" smtClean="0">
                <a:solidFill>
                  <a:schemeClr val="accent3"/>
                </a:solidFill>
                <a:latin typeface="Sansation Light"/>
                <a:cs typeface="Sansation Light"/>
              </a:rPr>
              <a:t>Posibilidad de mejorar</a:t>
            </a:r>
          </a:p>
        </p:txBody>
      </p:sp>
    </p:spTree>
    <p:extLst>
      <p:ext uri="{BB962C8B-B14F-4D97-AF65-F5344CB8AC3E}">
        <p14:creationId xmlns:p14="http://schemas.microsoft.com/office/powerpoint/2010/main" val="4292777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5" grpId="1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1336</TotalTime>
  <Words>553</Words>
  <Application>Microsoft Office PowerPoint</Application>
  <PresentationFormat>Presentación en pantalla (4:3)</PresentationFormat>
  <Paragraphs>105</Paragraphs>
  <Slides>17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30" baseType="lpstr">
      <vt:lpstr>Arial</vt:lpstr>
      <vt:lpstr>Arial Black</vt:lpstr>
      <vt:lpstr>Calibri</vt:lpstr>
      <vt:lpstr>DIN Alternate Bold</vt:lpstr>
      <vt:lpstr>DIN Next LT Pro</vt:lpstr>
      <vt:lpstr>DIN Next LT Pro Light</vt:lpstr>
      <vt:lpstr>Sansation</vt:lpstr>
      <vt:lpstr>Sansation Bold</vt:lpstr>
      <vt:lpstr>Sansation Light</vt:lpstr>
      <vt:lpstr>Sansation Regular</vt:lpstr>
      <vt:lpstr>Source Sans Pro</vt:lpstr>
      <vt:lpstr>Ubuntu</vt:lpstr>
      <vt:lpstr>Tema de Office</vt:lpstr>
      <vt:lpstr>Presentación de PowerPoint</vt:lpstr>
      <vt:lpstr>Ejercicio: La carta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Lo que nos enseñaron</vt:lpstr>
      <vt:lpstr>Presentación de PowerPoint</vt:lpstr>
      <vt:lpstr>Presentación de PowerPoint</vt:lpstr>
      <vt:lpstr>Presentación de PowerPoint</vt:lpstr>
      <vt:lpstr>Presentación de PowerPoint</vt:lpstr>
      <vt:lpstr>Ejercicio: Representando</vt:lpstr>
      <vt:lpstr>Preguntas para convertirme en protagonista:</vt:lpstr>
      <vt:lpstr>Presentación de PowerPoint</vt:lpstr>
      <vt:lpstr>Reflexión final</vt:lpstr>
      <vt:lpstr>Gracias.</vt:lpstr>
    </vt:vector>
  </TitlesOfParts>
  <Company>Huna Organizaciones Conscientes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Leonardo Gimenez</dc:creator>
  <cp:lastModifiedBy>Maria Veronica Ambrosis</cp:lastModifiedBy>
  <cp:revision>50</cp:revision>
  <dcterms:created xsi:type="dcterms:W3CDTF">2018-04-01T13:06:56Z</dcterms:created>
  <dcterms:modified xsi:type="dcterms:W3CDTF">2019-04-09T12:08:08Z</dcterms:modified>
</cp:coreProperties>
</file>