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notesMasterIdLst>
    <p:notesMasterId r:id="rId21"/>
  </p:notesMasterIdLst>
  <p:sldIdLst>
    <p:sldId id="256" r:id="rId2"/>
    <p:sldId id="270" r:id="rId3"/>
    <p:sldId id="278" r:id="rId4"/>
    <p:sldId id="281" r:id="rId5"/>
    <p:sldId id="279" r:id="rId6"/>
    <p:sldId id="271" r:id="rId7"/>
    <p:sldId id="283" r:id="rId8"/>
    <p:sldId id="284" r:id="rId9"/>
    <p:sldId id="285" r:id="rId10"/>
    <p:sldId id="286" r:id="rId11"/>
    <p:sldId id="287" r:id="rId12"/>
    <p:sldId id="288" r:id="rId13"/>
    <p:sldId id="290" r:id="rId14"/>
    <p:sldId id="291" r:id="rId15"/>
    <p:sldId id="292" r:id="rId16"/>
    <p:sldId id="293" r:id="rId17"/>
    <p:sldId id="294" r:id="rId18"/>
    <p:sldId id="295" r:id="rId19"/>
    <p:sldId id="296" r:id="rId20"/>
  </p:sldIdLst>
  <p:sldSz cx="9144000" cy="6858000" type="screen4x3"/>
  <p:notesSz cx="6858000" cy="9144000"/>
  <p:defaultTextStyle>
    <a:defPPr>
      <a:defRPr lang="es-PE"/>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5" d="100"/>
          <a:sy n="75" d="100"/>
        </p:scale>
        <p:origin x="-36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s-PE"/>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7EC818E1-4664-4313-9CD4-CF066C149823}" type="datetimeFigureOut">
              <a:rPr lang="es-PE"/>
              <a:pPr>
                <a:defRPr/>
              </a:pPr>
              <a:t>06/11/2014</a:t>
            </a:fld>
            <a:endParaRPr lang="es-PE"/>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s-PE" noProof="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endParaRPr lang="es-PE" noProof="0"/>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s-PE"/>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F3C0D6AE-BDEE-417A-A0B9-A74BF861CA4A}" type="slidenum">
              <a:rPr lang="es-PE"/>
              <a:pPr>
                <a:defRPr/>
              </a:pPr>
              <a:t>‹Nº›</a:t>
            </a:fld>
            <a:endParaRPr lang="es-PE"/>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1 Marcador de imagen de diapositiva"/>
          <p:cNvSpPr>
            <a:spLocks noGrp="1" noRot="1" noChangeAspect="1"/>
          </p:cNvSpPr>
          <p:nvPr>
            <p:ph type="sldImg"/>
          </p:nvPr>
        </p:nvSpPr>
        <p:spPr bwMode="auto">
          <a:noFill/>
          <a:ln>
            <a:solidFill>
              <a:srgbClr val="000000"/>
            </a:solidFill>
            <a:miter lim="800000"/>
            <a:headEnd/>
            <a:tailEnd/>
          </a:ln>
        </p:spPr>
      </p:sp>
      <p:sp>
        <p:nvSpPr>
          <p:cNvPr id="15362" name="2 Marcador de notas"/>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s-ES" smtClean="0"/>
          </a:p>
        </p:txBody>
      </p:sp>
      <p:sp>
        <p:nvSpPr>
          <p:cNvPr id="15363"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A67F020-1F87-4F92-8F12-1105C2EED9C4}" type="slidenum">
              <a:rPr lang="es-PE"/>
              <a:pPr fontAlgn="base">
                <a:spcBef>
                  <a:spcPct val="0"/>
                </a:spcBef>
                <a:spcAft>
                  <a:spcPct val="0"/>
                </a:spcAft>
              </a:pPr>
              <a:t>1</a:t>
            </a:fld>
            <a:endParaRPr lang="es-PE"/>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2"/>
      </p:bgRef>
    </p:bg>
    <p:spTree>
      <p:nvGrpSpPr>
        <p:cNvPr id="1" name=""/>
        <p:cNvGrpSpPr/>
        <p:nvPr/>
      </p:nvGrpSpPr>
      <p:grpSpPr>
        <a:xfrm>
          <a:off x="0" y="0"/>
          <a:ext cx="0" cy="0"/>
          <a:chOff x="0" y="0"/>
          <a:chExt cx="0" cy="0"/>
        </a:xfrm>
      </p:grpSpPr>
      <p:sp>
        <p:nvSpPr>
          <p:cNvPr id="4" name="6 Rectángulo"/>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9 Rectángulo"/>
          <p:cNvSpPr/>
          <p:nvPr/>
        </p:nvSpPr>
        <p:spPr>
          <a:xfrm>
            <a:off x="-9525" y="6053138"/>
            <a:ext cx="22494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10 Rectángulo"/>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7 Título"/>
          <p:cNvSpPr>
            <a:spLocks noGrp="1"/>
          </p:cNvSpPr>
          <p:nvPr>
            <p:ph type="ctrTitle"/>
          </p:nvPr>
        </p:nvSpPr>
        <p:spPr>
          <a:xfrm>
            <a:off x="2362200" y="4038600"/>
            <a:ext cx="6477000" cy="1828800"/>
          </a:xfrm>
        </p:spPr>
        <p:txBody>
          <a:bodyPr anchor="b"/>
          <a:lstStyle>
            <a:lvl1pPr>
              <a:defRPr cap="all" baseline="0"/>
            </a:lvl1pPr>
          </a:lstStyle>
          <a:p>
            <a:r>
              <a:rPr lang="es-ES" smtClean="0"/>
              <a:t>Haga clic para modificar el estilo de título del patrón</a:t>
            </a:r>
            <a:endParaRPr lang="en-US"/>
          </a:p>
        </p:txBody>
      </p:sp>
      <p:sp>
        <p:nvSpPr>
          <p:cNvPr id="9" name="8 Subtítulo"/>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s-ES" smtClean="0"/>
              <a:t>Haga clic para modificar el estilo de subtítulo del patrón</a:t>
            </a:r>
            <a:endParaRPr lang="en-US"/>
          </a:p>
        </p:txBody>
      </p:sp>
      <p:sp>
        <p:nvSpPr>
          <p:cNvPr id="7" name="27 Marcador de fecha"/>
          <p:cNvSpPr>
            <a:spLocks noGrp="1"/>
          </p:cNvSpPr>
          <p:nvPr>
            <p:ph type="dt" sz="half" idx="10"/>
          </p:nvPr>
        </p:nvSpPr>
        <p:spPr>
          <a:xfrm>
            <a:off x="76200" y="6069013"/>
            <a:ext cx="2057400" cy="685800"/>
          </a:xfrm>
        </p:spPr>
        <p:txBody>
          <a:bodyPr>
            <a:noAutofit/>
          </a:bodyPr>
          <a:lstStyle>
            <a:lvl1pPr algn="ctr">
              <a:defRPr sz="2000" smtClean="0">
                <a:solidFill>
                  <a:srgbClr val="FFFFFF"/>
                </a:solidFill>
              </a:defRPr>
            </a:lvl1pPr>
          </a:lstStyle>
          <a:p>
            <a:pPr>
              <a:defRPr/>
            </a:pPr>
            <a:fld id="{6AD20071-9C4D-48FE-A15D-A412133FAD7B}" type="datetimeFigureOut">
              <a:rPr lang="es-PE"/>
              <a:pPr>
                <a:defRPr/>
              </a:pPr>
              <a:t>06/11/2014</a:t>
            </a:fld>
            <a:endParaRPr lang="es-PE"/>
          </a:p>
        </p:txBody>
      </p:sp>
      <p:sp>
        <p:nvSpPr>
          <p:cNvPr id="10" name="16 Marcador de pie de página"/>
          <p:cNvSpPr>
            <a:spLocks noGrp="1"/>
          </p:cNvSpPr>
          <p:nvPr>
            <p:ph type="ftr" sz="quarter" idx="11"/>
          </p:nvPr>
        </p:nvSpPr>
        <p:spPr>
          <a:xfrm>
            <a:off x="2085975" y="236538"/>
            <a:ext cx="5867400" cy="365125"/>
          </a:xfrm>
        </p:spPr>
        <p:txBody>
          <a:bodyPr/>
          <a:lstStyle>
            <a:lvl1pPr algn="r">
              <a:defRPr>
                <a:solidFill>
                  <a:schemeClr val="tx2"/>
                </a:solidFill>
              </a:defRPr>
            </a:lvl1pPr>
          </a:lstStyle>
          <a:p>
            <a:pPr>
              <a:defRPr/>
            </a:pPr>
            <a:endParaRPr lang="es-PE"/>
          </a:p>
        </p:txBody>
      </p:sp>
      <p:sp>
        <p:nvSpPr>
          <p:cNvPr id="11" name="28 Marcador de número de diapositiva"/>
          <p:cNvSpPr>
            <a:spLocks noGrp="1"/>
          </p:cNvSpPr>
          <p:nvPr>
            <p:ph type="sldNum" sz="quarter" idx="12"/>
          </p:nvPr>
        </p:nvSpPr>
        <p:spPr>
          <a:xfrm>
            <a:off x="8001000" y="228600"/>
            <a:ext cx="838200" cy="381000"/>
          </a:xfrm>
        </p:spPr>
        <p:txBody>
          <a:bodyPr/>
          <a:lstStyle>
            <a:lvl1pPr>
              <a:defRPr smtClean="0">
                <a:solidFill>
                  <a:schemeClr val="tx2"/>
                </a:solidFill>
              </a:defRPr>
            </a:lvl1pPr>
          </a:lstStyle>
          <a:p>
            <a:pPr>
              <a:defRPr/>
            </a:pPr>
            <a:fld id="{DB90F7F0-C7E8-42AC-A369-BB148704DDCA}" type="slidenum">
              <a:rPr lang="es-PE"/>
              <a:pPr>
                <a:defRPr/>
              </a:pPr>
              <a:t>‹Nº›</a:t>
            </a:fld>
            <a:endParaRPr lang="es-PE"/>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13 Marcador de fecha"/>
          <p:cNvSpPr>
            <a:spLocks noGrp="1"/>
          </p:cNvSpPr>
          <p:nvPr>
            <p:ph type="dt" sz="half" idx="10"/>
          </p:nvPr>
        </p:nvSpPr>
        <p:spPr/>
        <p:txBody>
          <a:bodyPr/>
          <a:lstStyle>
            <a:lvl1pPr>
              <a:defRPr/>
            </a:lvl1pPr>
          </a:lstStyle>
          <a:p>
            <a:pPr>
              <a:defRPr/>
            </a:pPr>
            <a:fld id="{F303ECC7-2F13-4B47-A079-0A0C5D6F474C}" type="datetimeFigureOut">
              <a:rPr lang="es-PE"/>
              <a:pPr>
                <a:defRPr/>
              </a:pPr>
              <a:t>06/11/2014</a:t>
            </a:fld>
            <a:endParaRPr lang="es-PE"/>
          </a:p>
        </p:txBody>
      </p:sp>
      <p:sp>
        <p:nvSpPr>
          <p:cNvPr id="5" name="2 Marcador de pie de página"/>
          <p:cNvSpPr>
            <a:spLocks noGrp="1"/>
          </p:cNvSpPr>
          <p:nvPr>
            <p:ph type="ftr" sz="quarter" idx="11"/>
          </p:nvPr>
        </p:nvSpPr>
        <p:spPr/>
        <p:txBody>
          <a:bodyPr/>
          <a:lstStyle>
            <a:lvl1pPr>
              <a:defRPr/>
            </a:lvl1pPr>
          </a:lstStyle>
          <a:p>
            <a:pPr>
              <a:defRPr/>
            </a:pPr>
            <a:endParaRPr lang="es-PE"/>
          </a:p>
        </p:txBody>
      </p:sp>
      <p:sp>
        <p:nvSpPr>
          <p:cNvPr id="6" name="22 Marcador de número de diapositiva"/>
          <p:cNvSpPr>
            <a:spLocks noGrp="1"/>
          </p:cNvSpPr>
          <p:nvPr>
            <p:ph type="sldNum" sz="quarter" idx="12"/>
          </p:nvPr>
        </p:nvSpPr>
        <p:spPr/>
        <p:txBody>
          <a:bodyPr/>
          <a:lstStyle>
            <a:lvl1pPr>
              <a:defRPr/>
            </a:lvl1pPr>
          </a:lstStyle>
          <a:p>
            <a:pPr>
              <a:defRPr/>
            </a:pPr>
            <a:fld id="{20EE1F5F-A3D2-4D05-85C1-0D5A62B91D94}" type="slidenum">
              <a:rPr lang="es-PE"/>
              <a:pPr>
                <a:defRPr/>
              </a:pPr>
              <a:t>‹Nº›</a:t>
            </a:fld>
            <a:endParaRPr lang="es-P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4" name="6 Rectángulo"/>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7 Rectángulo"/>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8 Rectángulo"/>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1 Título vertical"/>
          <p:cNvSpPr>
            <a:spLocks noGrp="1"/>
          </p:cNvSpPr>
          <p:nvPr>
            <p:ph type="title" orient="vert"/>
          </p:nvPr>
        </p:nvSpPr>
        <p:spPr>
          <a:xfrm>
            <a:off x="6553200" y="609600"/>
            <a:ext cx="2057400" cy="5516563"/>
          </a:xfrm>
        </p:spPr>
        <p:txBody>
          <a:bodyPr vert="eaVert"/>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a:xfrm>
            <a:off x="457200" y="609600"/>
            <a:ext cx="5562600" cy="5516564"/>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3 Marcador de fecha"/>
          <p:cNvSpPr>
            <a:spLocks noGrp="1"/>
          </p:cNvSpPr>
          <p:nvPr>
            <p:ph type="dt" sz="half" idx="10"/>
          </p:nvPr>
        </p:nvSpPr>
        <p:spPr>
          <a:xfrm>
            <a:off x="6553200" y="6248400"/>
            <a:ext cx="2209800" cy="365125"/>
          </a:xfrm>
        </p:spPr>
        <p:txBody>
          <a:bodyPr/>
          <a:lstStyle>
            <a:lvl1pPr>
              <a:defRPr/>
            </a:lvl1pPr>
          </a:lstStyle>
          <a:p>
            <a:pPr>
              <a:defRPr/>
            </a:pPr>
            <a:fld id="{34D1C2FF-0D40-4878-A484-8F894EAB98C1}" type="datetimeFigureOut">
              <a:rPr lang="es-PE"/>
              <a:pPr>
                <a:defRPr/>
              </a:pPr>
              <a:t>06/11/2014</a:t>
            </a:fld>
            <a:endParaRPr lang="es-PE"/>
          </a:p>
        </p:txBody>
      </p:sp>
      <p:sp>
        <p:nvSpPr>
          <p:cNvPr id="8" name="4 Marcador de pie de página"/>
          <p:cNvSpPr>
            <a:spLocks noGrp="1"/>
          </p:cNvSpPr>
          <p:nvPr>
            <p:ph type="ftr" sz="quarter" idx="11"/>
          </p:nvPr>
        </p:nvSpPr>
        <p:spPr>
          <a:xfrm>
            <a:off x="457200" y="6248400"/>
            <a:ext cx="5573713" cy="365125"/>
          </a:xfrm>
        </p:spPr>
        <p:txBody>
          <a:bodyPr/>
          <a:lstStyle>
            <a:lvl1pPr>
              <a:defRPr/>
            </a:lvl1pPr>
          </a:lstStyle>
          <a:p>
            <a:pPr>
              <a:defRPr/>
            </a:pPr>
            <a:endParaRPr lang="es-PE"/>
          </a:p>
        </p:txBody>
      </p:sp>
      <p:sp>
        <p:nvSpPr>
          <p:cNvPr id="9" name="5 Marcador de número de diapositiva"/>
          <p:cNvSpPr>
            <a:spLocks noGrp="1"/>
          </p:cNvSpPr>
          <p:nvPr>
            <p:ph type="sldNum" sz="quarter" idx="12"/>
          </p:nvPr>
        </p:nvSpPr>
        <p:spPr>
          <a:xfrm rot="5400000">
            <a:off x="5989638" y="144462"/>
            <a:ext cx="533400" cy="244475"/>
          </a:xfrm>
        </p:spPr>
        <p:txBody>
          <a:bodyPr/>
          <a:lstStyle>
            <a:lvl1pPr>
              <a:defRPr/>
            </a:lvl1pPr>
          </a:lstStyle>
          <a:p>
            <a:pPr>
              <a:defRPr/>
            </a:pPr>
            <a:fld id="{4489632A-A85E-4CF1-88D7-33EFEE1485D4}" type="slidenum">
              <a:rPr lang="es-PE"/>
              <a:pPr>
                <a:defRPr/>
              </a:pPr>
              <a:t>‹Nº›</a:t>
            </a:fld>
            <a:endParaRPr lang="es-PE"/>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1_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a:xfrm>
            <a:off x="6096000" y="6248400"/>
            <a:ext cx="2667000" cy="365125"/>
          </a:xfrm>
        </p:spPr>
        <p:txBody>
          <a:bodyPr/>
          <a:lstStyle>
            <a:lvl1pPr>
              <a:defRPr/>
            </a:lvl1pPr>
          </a:lstStyle>
          <a:p>
            <a:pPr>
              <a:defRPr/>
            </a:pPr>
            <a:fld id="{73642751-0F4C-40CD-BC75-1EF17B917588}" type="datetimeFigureOut">
              <a:rPr lang="es-PE"/>
              <a:pPr>
                <a:defRPr/>
              </a:pPr>
              <a:t>06/11/2014</a:t>
            </a:fld>
            <a:endParaRPr lang="es-PE"/>
          </a:p>
        </p:txBody>
      </p:sp>
      <p:sp>
        <p:nvSpPr>
          <p:cNvPr id="3" name="Marcador de pie de página 2"/>
          <p:cNvSpPr>
            <a:spLocks noGrp="1"/>
          </p:cNvSpPr>
          <p:nvPr>
            <p:ph type="ftr" sz="quarter" idx="11"/>
          </p:nvPr>
        </p:nvSpPr>
        <p:spPr>
          <a:xfrm>
            <a:off x="609600" y="6248400"/>
            <a:ext cx="5421313" cy="365125"/>
          </a:xfrm>
        </p:spPr>
        <p:txBody>
          <a:bodyPr/>
          <a:lstStyle>
            <a:lvl1pPr>
              <a:defRPr/>
            </a:lvl1pPr>
          </a:lstStyle>
          <a:p>
            <a:pPr>
              <a:defRPr/>
            </a:pPr>
            <a:endParaRPr lang="es-PE"/>
          </a:p>
        </p:txBody>
      </p:sp>
      <p:sp>
        <p:nvSpPr>
          <p:cNvPr id="4" name="Marcador de número de diapositiva 3"/>
          <p:cNvSpPr>
            <a:spLocks noGrp="1"/>
          </p:cNvSpPr>
          <p:nvPr>
            <p:ph type="sldNum" sz="quarter" idx="12"/>
          </p:nvPr>
        </p:nvSpPr>
        <p:spPr>
          <a:xfrm>
            <a:off x="0" y="1271588"/>
            <a:ext cx="533400" cy="244475"/>
          </a:xfrm>
        </p:spPr>
        <p:txBody>
          <a:bodyPr/>
          <a:lstStyle>
            <a:lvl1pPr>
              <a:defRPr/>
            </a:lvl1pPr>
          </a:lstStyle>
          <a:p>
            <a:pPr>
              <a:defRPr/>
            </a:pPr>
            <a:fld id="{4DD051AD-4944-42A2-B79F-C8E417EA3643}" type="slidenum">
              <a:rPr lang="es-PE"/>
              <a:pPr>
                <a:defRPr/>
              </a:pPr>
              <a:t>‹Nº›</a:t>
            </a:fld>
            <a:endParaRPr lang="es-P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612648" y="228600"/>
            <a:ext cx="8153400" cy="990600"/>
          </a:xfrm>
        </p:spPr>
        <p:txBody>
          <a:bodyPr/>
          <a:lstStyle/>
          <a:p>
            <a:r>
              <a:rPr lang="es-ES" smtClean="0"/>
              <a:t>Haga clic para modificar el estilo de título del patrón</a:t>
            </a:r>
            <a:endParaRPr lang="en-US"/>
          </a:p>
        </p:txBody>
      </p:sp>
      <p:sp>
        <p:nvSpPr>
          <p:cNvPr id="8" name="7 Marcador de contenido"/>
          <p:cNvSpPr>
            <a:spLocks noGrp="1"/>
          </p:cNvSpPr>
          <p:nvPr>
            <p:ph sz="quarter" idx="1"/>
          </p:nvPr>
        </p:nvSpPr>
        <p:spPr>
          <a:xfrm>
            <a:off x="612648" y="1600200"/>
            <a:ext cx="8153400" cy="44958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13 Marcador de fecha"/>
          <p:cNvSpPr>
            <a:spLocks noGrp="1"/>
          </p:cNvSpPr>
          <p:nvPr>
            <p:ph type="dt" sz="half" idx="10"/>
          </p:nvPr>
        </p:nvSpPr>
        <p:spPr/>
        <p:txBody>
          <a:bodyPr/>
          <a:lstStyle>
            <a:lvl1pPr>
              <a:defRPr/>
            </a:lvl1pPr>
          </a:lstStyle>
          <a:p>
            <a:pPr>
              <a:defRPr/>
            </a:pPr>
            <a:fld id="{08DFEA68-F867-467F-AB75-B2EF32FD6CEC}" type="datetimeFigureOut">
              <a:rPr lang="es-PE"/>
              <a:pPr>
                <a:defRPr/>
              </a:pPr>
              <a:t>06/11/2014</a:t>
            </a:fld>
            <a:endParaRPr lang="es-PE"/>
          </a:p>
        </p:txBody>
      </p:sp>
      <p:sp>
        <p:nvSpPr>
          <p:cNvPr id="5" name="2 Marcador de pie de página"/>
          <p:cNvSpPr>
            <a:spLocks noGrp="1"/>
          </p:cNvSpPr>
          <p:nvPr>
            <p:ph type="ftr" sz="quarter" idx="11"/>
          </p:nvPr>
        </p:nvSpPr>
        <p:spPr/>
        <p:txBody>
          <a:bodyPr/>
          <a:lstStyle>
            <a:lvl1pPr>
              <a:defRPr/>
            </a:lvl1pPr>
          </a:lstStyle>
          <a:p>
            <a:pPr>
              <a:defRPr/>
            </a:pPr>
            <a:endParaRPr lang="es-PE"/>
          </a:p>
        </p:txBody>
      </p:sp>
      <p:sp>
        <p:nvSpPr>
          <p:cNvPr id="6" name="22 Marcador de número de diapositiva"/>
          <p:cNvSpPr>
            <a:spLocks noGrp="1"/>
          </p:cNvSpPr>
          <p:nvPr>
            <p:ph type="sldNum" sz="quarter" idx="12"/>
          </p:nvPr>
        </p:nvSpPr>
        <p:spPr/>
        <p:txBody>
          <a:bodyPr/>
          <a:lstStyle>
            <a:lvl1pPr>
              <a:defRPr/>
            </a:lvl1pPr>
          </a:lstStyle>
          <a:p>
            <a:pPr>
              <a:defRPr/>
            </a:pPr>
            <a:fld id="{6D3DA20B-E30D-437A-AB6A-A588589CC69C}" type="slidenum">
              <a:rPr lang="es-PE"/>
              <a:pPr>
                <a:defRPr/>
              </a:pPr>
              <a:t>‹Nº›</a:t>
            </a:fld>
            <a:endParaRPr lang="es-P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3">
        <a:schemeClr val="bg1"/>
      </p:bgRef>
    </p:bg>
    <p:spTree>
      <p:nvGrpSpPr>
        <p:cNvPr id="1" name=""/>
        <p:cNvGrpSpPr/>
        <p:nvPr/>
      </p:nvGrpSpPr>
      <p:grpSpPr>
        <a:xfrm>
          <a:off x="0" y="0"/>
          <a:ext cx="0" cy="0"/>
          <a:chOff x="0" y="0"/>
          <a:chExt cx="0" cy="0"/>
        </a:xfrm>
      </p:grpSpPr>
      <p:sp>
        <p:nvSpPr>
          <p:cNvPr id="4" name="6 Rectángulo"/>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7 Rectángulo"/>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8 Rectángulo"/>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2 Marcador de texto"/>
          <p:cNvSpPr>
            <a:spLocks noGrp="1"/>
          </p:cNvSpPr>
          <p:nvPr>
            <p:ph type="body" idx="1"/>
          </p:nvPr>
        </p:nvSpPr>
        <p:spPr>
          <a:xfrm>
            <a:off x="1371600" y="2743200"/>
            <a:ext cx="7123113"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s-ES" smtClean="0"/>
              <a:t>Haga clic para modificar el estilo de texto del patrón</a:t>
            </a:r>
          </a:p>
        </p:txBody>
      </p:sp>
      <p:sp>
        <p:nvSpPr>
          <p:cNvPr id="2" name="1 Título"/>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lang="es-ES" smtClean="0"/>
              <a:t>Haga clic para modificar el estilo de título del patrón</a:t>
            </a:r>
            <a:endParaRPr lang="en-US"/>
          </a:p>
        </p:txBody>
      </p:sp>
      <p:sp>
        <p:nvSpPr>
          <p:cNvPr id="7" name="11 Marcador de fecha"/>
          <p:cNvSpPr>
            <a:spLocks noGrp="1"/>
          </p:cNvSpPr>
          <p:nvPr>
            <p:ph type="dt" sz="half" idx="10"/>
          </p:nvPr>
        </p:nvSpPr>
        <p:spPr/>
        <p:txBody>
          <a:bodyPr/>
          <a:lstStyle>
            <a:lvl1pPr>
              <a:defRPr/>
            </a:lvl1pPr>
          </a:lstStyle>
          <a:p>
            <a:pPr>
              <a:defRPr/>
            </a:pPr>
            <a:fld id="{00C9CB85-4BBE-4BE2-9593-41E1EDBB06C3}" type="datetimeFigureOut">
              <a:rPr lang="es-PE"/>
              <a:pPr>
                <a:defRPr/>
              </a:pPr>
              <a:t>06/11/2014</a:t>
            </a:fld>
            <a:endParaRPr lang="es-PE"/>
          </a:p>
        </p:txBody>
      </p:sp>
      <p:sp>
        <p:nvSpPr>
          <p:cNvPr id="8" name="12 Marcador de número de diapositiva"/>
          <p:cNvSpPr>
            <a:spLocks noGrp="1"/>
          </p:cNvSpPr>
          <p:nvPr>
            <p:ph type="sldNum" sz="quarter" idx="11"/>
          </p:nvPr>
        </p:nvSpPr>
        <p:spPr>
          <a:xfrm>
            <a:off x="0" y="1752600"/>
            <a:ext cx="1295400" cy="701675"/>
          </a:xfrm>
        </p:spPr>
        <p:txBody>
          <a:bodyPr>
            <a:noAutofit/>
          </a:bodyPr>
          <a:lstStyle>
            <a:lvl1pPr>
              <a:defRPr sz="2400" smtClean="0">
                <a:solidFill>
                  <a:srgbClr val="FFFFFF"/>
                </a:solidFill>
              </a:defRPr>
            </a:lvl1pPr>
          </a:lstStyle>
          <a:p>
            <a:pPr>
              <a:defRPr/>
            </a:pPr>
            <a:fld id="{188380CF-2589-45D2-85DC-DA2D45AFA963}" type="slidenum">
              <a:rPr lang="es-PE"/>
              <a:pPr>
                <a:defRPr/>
              </a:pPr>
              <a:t>‹Nº›</a:t>
            </a:fld>
            <a:endParaRPr lang="es-PE"/>
          </a:p>
        </p:txBody>
      </p:sp>
      <p:sp>
        <p:nvSpPr>
          <p:cNvPr id="9" name="13 Marcador de pie de página"/>
          <p:cNvSpPr>
            <a:spLocks noGrp="1"/>
          </p:cNvSpPr>
          <p:nvPr>
            <p:ph type="ftr" sz="quarter" idx="12"/>
          </p:nvPr>
        </p:nvSpPr>
        <p:spPr/>
        <p:txBody>
          <a:bodyPr/>
          <a:lstStyle>
            <a:lvl1pPr>
              <a:defRPr/>
            </a:lvl1pPr>
          </a:lstStyle>
          <a:p>
            <a:pPr>
              <a:defRPr/>
            </a:pPr>
            <a:endParaRPr lang="es-PE"/>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9" name="8 Marcador de contenido"/>
          <p:cNvSpPr>
            <a:spLocks noGrp="1"/>
          </p:cNvSpPr>
          <p:nvPr>
            <p:ph sz="quarter" idx="1"/>
          </p:nvPr>
        </p:nvSpPr>
        <p:spPr>
          <a:xfrm>
            <a:off x="609600" y="1589567"/>
            <a:ext cx="3886200" cy="45720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1" name="10 Marcador de contenido"/>
          <p:cNvSpPr>
            <a:spLocks noGrp="1"/>
          </p:cNvSpPr>
          <p:nvPr>
            <p:ph sz="quarter" idx="2"/>
          </p:nvPr>
        </p:nvSpPr>
        <p:spPr>
          <a:xfrm>
            <a:off x="4844901" y="1589567"/>
            <a:ext cx="3886200" cy="45720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7 Marcador de fecha"/>
          <p:cNvSpPr>
            <a:spLocks noGrp="1"/>
          </p:cNvSpPr>
          <p:nvPr>
            <p:ph type="dt" sz="half" idx="10"/>
          </p:nvPr>
        </p:nvSpPr>
        <p:spPr/>
        <p:txBody>
          <a:bodyPr rtlCol="0"/>
          <a:lstStyle>
            <a:lvl1pPr>
              <a:defRPr/>
            </a:lvl1pPr>
          </a:lstStyle>
          <a:p>
            <a:pPr>
              <a:defRPr/>
            </a:pPr>
            <a:fld id="{F4220445-9FBA-4E9C-A30F-0F2246063A3A}" type="datetimeFigureOut">
              <a:rPr lang="es-PE"/>
              <a:pPr>
                <a:defRPr/>
              </a:pPr>
              <a:t>06/11/2014</a:t>
            </a:fld>
            <a:endParaRPr lang="es-PE"/>
          </a:p>
        </p:txBody>
      </p:sp>
      <p:sp>
        <p:nvSpPr>
          <p:cNvPr id="6" name="9 Marcador de número de diapositiva"/>
          <p:cNvSpPr>
            <a:spLocks noGrp="1"/>
          </p:cNvSpPr>
          <p:nvPr>
            <p:ph type="sldNum" sz="quarter" idx="11"/>
          </p:nvPr>
        </p:nvSpPr>
        <p:spPr/>
        <p:txBody>
          <a:bodyPr rtlCol="0"/>
          <a:lstStyle>
            <a:lvl1pPr>
              <a:defRPr/>
            </a:lvl1pPr>
          </a:lstStyle>
          <a:p>
            <a:pPr>
              <a:defRPr/>
            </a:pPr>
            <a:fld id="{CDF7F149-4F7E-42AF-B28E-03868190357F}" type="slidenum">
              <a:rPr lang="es-PE"/>
              <a:pPr>
                <a:defRPr/>
              </a:pPr>
              <a:t>‹Nº›</a:t>
            </a:fld>
            <a:endParaRPr lang="es-PE"/>
          </a:p>
        </p:txBody>
      </p:sp>
      <p:sp>
        <p:nvSpPr>
          <p:cNvPr id="7" name="11 Marcador de pie de página"/>
          <p:cNvSpPr>
            <a:spLocks noGrp="1"/>
          </p:cNvSpPr>
          <p:nvPr>
            <p:ph type="ftr" sz="quarter" idx="12"/>
          </p:nvPr>
        </p:nvSpPr>
        <p:spPr/>
        <p:txBody>
          <a:bodyPr rtlCol="0"/>
          <a:lstStyle>
            <a:lvl1pPr>
              <a:defRPr/>
            </a:lvl1pPr>
          </a:lstStyle>
          <a:p>
            <a:pPr>
              <a:defRPr/>
            </a:pPr>
            <a:endParaRPr lang="es-P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533400" y="273050"/>
            <a:ext cx="8153400" cy="869950"/>
          </a:xfrm>
        </p:spPr>
        <p:txBody>
          <a:bodyPr/>
          <a:lstStyle>
            <a:lvl1pPr>
              <a:defRPr/>
            </a:lvl1pPr>
          </a:lstStyle>
          <a:p>
            <a:r>
              <a:rPr lang="es-ES" smtClean="0"/>
              <a:t>Haga clic para modificar el estilo de título del patrón</a:t>
            </a:r>
            <a:endParaRPr lang="en-US"/>
          </a:p>
        </p:txBody>
      </p:sp>
      <p:sp>
        <p:nvSpPr>
          <p:cNvPr id="11" name="10 Marcador de contenido"/>
          <p:cNvSpPr>
            <a:spLocks noGrp="1"/>
          </p:cNvSpPr>
          <p:nvPr>
            <p:ph sz="quarter" idx="2"/>
          </p:nvPr>
        </p:nvSpPr>
        <p:spPr>
          <a:xfrm>
            <a:off x="609600" y="2438400"/>
            <a:ext cx="3886200" cy="35814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3" name="12 Marcador de contenido"/>
          <p:cNvSpPr>
            <a:spLocks noGrp="1"/>
          </p:cNvSpPr>
          <p:nvPr>
            <p:ph sz="quarter" idx="4"/>
          </p:nvPr>
        </p:nvSpPr>
        <p:spPr>
          <a:xfrm>
            <a:off x="4800600" y="2438400"/>
            <a:ext cx="3886200" cy="35814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6" name="15 Marcador de texto"/>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es-ES" smtClean="0"/>
              <a:t>Haga clic para modificar el estilo de texto del patrón</a:t>
            </a:r>
          </a:p>
        </p:txBody>
      </p:sp>
      <p:sp>
        <p:nvSpPr>
          <p:cNvPr id="15" name="14 Marcador de texto"/>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es-ES" smtClean="0"/>
              <a:t>Haga clic para modificar el estilo de texto del patrón</a:t>
            </a:r>
          </a:p>
        </p:txBody>
      </p:sp>
      <p:sp>
        <p:nvSpPr>
          <p:cNvPr id="7" name="9 Marcador de fecha"/>
          <p:cNvSpPr>
            <a:spLocks noGrp="1"/>
          </p:cNvSpPr>
          <p:nvPr>
            <p:ph type="dt" sz="half" idx="10"/>
          </p:nvPr>
        </p:nvSpPr>
        <p:spPr/>
        <p:txBody>
          <a:bodyPr rtlCol="0"/>
          <a:lstStyle>
            <a:lvl1pPr>
              <a:defRPr/>
            </a:lvl1pPr>
          </a:lstStyle>
          <a:p>
            <a:pPr>
              <a:defRPr/>
            </a:pPr>
            <a:fld id="{26128979-B717-4FBB-B866-08C309F64538}" type="datetimeFigureOut">
              <a:rPr lang="es-PE"/>
              <a:pPr>
                <a:defRPr/>
              </a:pPr>
              <a:t>06/11/2014</a:t>
            </a:fld>
            <a:endParaRPr lang="es-PE"/>
          </a:p>
        </p:txBody>
      </p:sp>
      <p:sp>
        <p:nvSpPr>
          <p:cNvPr id="8" name="11 Marcador de número de diapositiva"/>
          <p:cNvSpPr>
            <a:spLocks noGrp="1"/>
          </p:cNvSpPr>
          <p:nvPr>
            <p:ph type="sldNum" sz="quarter" idx="11"/>
          </p:nvPr>
        </p:nvSpPr>
        <p:spPr/>
        <p:txBody>
          <a:bodyPr rtlCol="0"/>
          <a:lstStyle>
            <a:lvl1pPr>
              <a:defRPr/>
            </a:lvl1pPr>
          </a:lstStyle>
          <a:p>
            <a:pPr>
              <a:defRPr/>
            </a:pPr>
            <a:fld id="{BA8034A8-E17C-4BED-A829-1D2E2263EC51}" type="slidenum">
              <a:rPr lang="es-PE"/>
              <a:pPr>
                <a:defRPr/>
              </a:pPr>
              <a:t>‹Nº›</a:t>
            </a:fld>
            <a:endParaRPr lang="es-PE"/>
          </a:p>
        </p:txBody>
      </p:sp>
      <p:sp>
        <p:nvSpPr>
          <p:cNvPr id="9" name="13 Marcador de pie de página"/>
          <p:cNvSpPr>
            <a:spLocks noGrp="1"/>
          </p:cNvSpPr>
          <p:nvPr>
            <p:ph type="ftr" sz="quarter" idx="12"/>
          </p:nvPr>
        </p:nvSpPr>
        <p:spPr/>
        <p:txBody>
          <a:bodyPr rtlCol="0"/>
          <a:lstStyle>
            <a:lvl1pPr>
              <a:defRPr/>
            </a:lvl1pPr>
          </a:lstStyle>
          <a:p>
            <a:pPr>
              <a:defRPr/>
            </a:pPr>
            <a:endParaRPr lang="es-P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13 Marcador de fecha"/>
          <p:cNvSpPr>
            <a:spLocks noGrp="1"/>
          </p:cNvSpPr>
          <p:nvPr>
            <p:ph type="dt" sz="half" idx="10"/>
          </p:nvPr>
        </p:nvSpPr>
        <p:spPr/>
        <p:txBody>
          <a:bodyPr/>
          <a:lstStyle>
            <a:lvl1pPr>
              <a:defRPr/>
            </a:lvl1pPr>
          </a:lstStyle>
          <a:p>
            <a:pPr>
              <a:defRPr/>
            </a:pPr>
            <a:fld id="{52827A3C-1FEE-4ABD-B9B6-F5F3EF968C83}" type="datetimeFigureOut">
              <a:rPr lang="es-PE"/>
              <a:pPr>
                <a:defRPr/>
              </a:pPr>
              <a:t>06/11/2014</a:t>
            </a:fld>
            <a:endParaRPr lang="es-PE"/>
          </a:p>
        </p:txBody>
      </p:sp>
      <p:sp>
        <p:nvSpPr>
          <p:cNvPr id="4" name="2 Marcador de pie de página"/>
          <p:cNvSpPr>
            <a:spLocks noGrp="1"/>
          </p:cNvSpPr>
          <p:nvPr>
            <p:ph type="ftr" sz="quarter" idx="11"/>
          </p:nvPr>
        </p:nvSpPr>
        <p:spPr/>
        <p:txBody>
          <a:bodyPr/>
          <a:lstStyle>
            <a:lvl1pPr>
              <a:defRPr/>
            </a:lvl1pPr>
          </a:lstStyle>
          <a:p>
            <a:pPr>
              <a:defRPr/>
            </a:pPr>
            <a:endParaRPr lang="es-PE"/>
          </a:p>
        </p:txBody>
      </p:sp>
      <p:sp>
        <p:nvSpPr>
          <p:cNvPr id="5" name="22 Marcador de número de diapositiva"/>
          <p:cNvSpPr>
            <a:spLocks noGrp="1"/>
          </p:cNvSpPr>
          <p:nvPr>
            <p:ph type="sldNum" sz="quarter" idx="12"/>
          </p:nvPr>
        </p:nvSpPr>
        <p:spPr/>
        <p:txBody>
          <a:bodyPr/>
          <a:lstStyle>
            <a:lvl1pPr>
              <a:defRPr/>
            </a:lvl1pPr>
          </a:lstStyle>
          <a:p>
            <a:pPr>
              <a:defRPr/>
            </a:pPr>
            <a:fld id="{76CBCC7E-1AC4-48BC-99F2-29243C71B8EC}" type="slidenum">
              <a:rPr lang="es-PE"/>
              <a:pPr>
                <a:defRPr/>
              </a:pPr>
              <a:t>‹Nº›</a:t>
            </a:fld>
            <a:endParaRPr lang="es-P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lstStyle>
          <a:p>
            <a:pPr>
              <a:defRPr/>
            </a:pPr>
            <a:fld id="{B3C4B55F-4A2D-407D-B45B-ACE1CD33BEA6}" type="datetimeFigureOut">
              <a:rPr lang="es-PE"/>
              <a:pPr>
                <a:defRPr/>
              </a:pPr>
              <a:t>06/11/2014</a:t>
            </a:fld>
            <a:endParaRPr lang="es-PE"/>
          </a:p>
        </p:txBody>
      </p:sp>
      <p:sp>
        <p:nvSpPr>
          <p:cNvPr id="3" name="2 Marcador de pie de página"/>
          <p:cNvSpPr>
            <a:spLocks noGrp="1"/>
          </p:cNvSpPr>
          <p:nvPr>
            <p:ph type="ftr" sz="quarter" idx="11"/>
          </p:nvPr>
        </p:nvSpPr>
        <p:spPr/>
        <p:txBody>
          <a:bodyPr/>
          <a:lstStyle>
            <a:lvl1pPr>
              <a:defRPr/>
            </a:lvl1pPr>
          </a:lstStyle>
          <a:p>
            <a:pPr>
              <a:defRPr/>
            </a:pPr>
            <a:endParaRPr lang="es-PE"/>
          </a:p>
        </p:txBody>
      </p:sp>
      <p:sp>
        <p:nvSpPr>
          <p:cNvPr id="4" name="3 Marcador de número de diapositiva"/>
          <p:cNvSpPr>
            <a:spLocks noGrp="1"/>
          </p:cNvSpPr>
          <p:nvPr>
            <p:ph type="sldNum" sz="quarter" idx="12"/>
          </p:nvPr>
        </p:nvSpPr>
        <p:spPr>
          <a:xfrm>
            <a:off x="0" y="6248400"/>
            <a:ext cx="533400" cy="381000"/>
          </a:xfrm>
        </p:spPr>
        <p:txBody>
          <a:bodyPr/>
          <a:lstStyle>
            <a:lvl1pPr>
              <a:defRPr smtClean="0">
                <a:solidFill>
                  <a:schemeClr val="tx2"/>
                </a:solidFill>
              </a:defRPr>
            </a:lvl1pPr>
          </a:lstStyle>
          <a:p>
            <a:pPr>
              <a:defRPr/>
            </a:pPr>
            <a:fld id="{637DB325-8A74-4637-9091-B2CA0E50857F}" type="slidenum">
              <a:rPr lang="es-PE"/>
              <a:pPr>
                <a:defRPr/>
              </a:pPr>
              <a:t>‹Nº›</a:t>
            </a:fld>
            <a:endParaRPr lang="es-P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3050"/>
            <a:ext cx="8077200" cy="869950"/>
          </a:xfrm>
        </p:spPr>
        <p:txBody>
          <a:bodyPr/>
          <a:lstStyle>
            <a:lvl1pPr algn="l">
              <a:buNone/>
              <a:defRPr sz="4400" b="0"/>
            </a:lvl1pPr>
          </a:lstStyle>
          <a:p>
            <a:r>
              <a:rPr lang="es-ES" smtClean="0"/>
              <a:t>Haga clic para modificar el estilo de título del patrón</a:t>
            </a:r>
            <a:endParaRPr lang="en-US"/>
          </a:p>
        </p:txBody>
      </p:sp>
      <p:sp>
        <p:nvSpPr>
          <p:cNvPr id="3" name="2 Marcador de texto"/>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es-ES" smtClean="0"/>
              <a:t>Haga clic para modificar el estilo de texto del patrón</a:t>
            </a:r>
          </a:p>
        </p:txBody>
      </p:sp>
      <p:sp>
        <p:nvSpPr>
          <p:cNvPr id="9" name="8 Marcador de contenido"/>
          <p:cNvSpPr>
            <a:spLocks noGrp="1"/>
          </p:cNvSpPr>
          <p:nvPr>
            <p:ph sz="quarter" idx="1"/>
          </p:nvPr>
        </p:nvSpPr>
        <p:spPr>
          <a:xfrm>
            <a:off x="2362200" y="1752600"/>
            <a:ext cx="6400800" cy="44196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13 Marcador de fecha"/>
          <p:cNvSpPr>
            <a:spLocks noGrp="1"/>
          </p:cNvSpPr>
          <p:nvPr>
            <p:ph type="dt" sz="half" idx="10"/>
          </p:nvPr>
        </p:nvSpPr>
        <p:spPr/>
        <p:txBody>
          <a:bodyPr/>
          <a:lstStyle>
            <a:lvl1pPr>
              <a:defRPr/>
            </a:lvl1pPr>
          </a:lstStyle>
          <a:p>
            <a:pPr>
              <a:defRPr/>
            </a:pPr>
            <a:fld id="{677D8CBF-1191-4031-9239-1F11A89F13CB}" type="datetimeFigureOut">
              <a:rPr lang="es-PE"/>
              <a:pPr>
                <a:defRPr/>
              </a:pPr>
              <a:t>06/11/2014</a:t>
            </a:fld>
            <a:endParaRPr lang="es-PE"/>
          </a:p>
        </p:txBody>
      </p:sp>
      <p:sp>
        <p:nvSpPr>
          <p:cNvPr id="6" name="2 Marcador de pie de página"/>
          <p:cNvSpPr>
            <a:spLocks noGrp="1"/>
          </p:cNvSpPr>
          <p:nvPr>
            <p:ph type="ftr" sz="quarter" idx="11"/>
          </p:nvPr>
        </p:nvSpPr>
        <p:spPr/>
        <p:txBody>
          <a:bodyPr/>
          <a:lstStyle>
            <a:lvl1pPr>
              <a:defRPr/>
            </a:lvl1pPr>
          </a:lstStyle>
          <a:p>
            <a:pPr>
              <a:defRPr/>
            </a:pPr>
            <a:endParaRPr lang="es-PE"/>
          </a:p>
        </p:txBody>
      </p:sp>
      <p:sp>
        <p:nvSpPr>
          <p:cNvPr id="7" name="22 Marcador de número de diapositiva"/>
          <p:cNvSpPr>
            <a:spLocks noGrp="1"/>
          </p:cNvSpPr>
          <p:nvPr>
            <p:ph type="sldNum" sz="quarter" idx="12"/>
          </p:nvPr>
        </p:nvSpPr>
        <p:spPr/>
        <p:txBody>
          <a:bodyPr/>
          <a:lstStyle>
            <a:lvl1pPr>
              <a:defRPr/>
            </a:lvl1pPr>
          </a:lstStyle>
          <a:p>
            <a:pPr>
              <a:defRPr/>
            </a:pPr>
            <a:fld id="{8E4E94EF-F032-4308-B8FE-DB775AC52A47}" type="slidenum">
              <a:rPr lang="es-PE"/>
              <a:pPr>
                <a:defRPr/>
              </a:pPr>
              <a:t>‹Nº›</a:t>
            </a:fld>
            <a:endParaRPr lang="es-P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3">
        <a:schemeClr val="bg2"/>
      </p:bgRef>
    </p:bg>
    <p:spTree>
      <p:nvGrpSpPr>
        <p:cNvPr id="1" name=""/>
        <p:cNvGrpSpPr/>
        <p:nvPr/>
      </p:nvGrpSpPr>
      <p:grpSpPr>
        <a:xfrm>
          <a:off x="0" y="0"/>
          <a:ext cx="0" cy="0"/>
          <a:chOff x="0" y="0"/>
          <a:chExt cx="0" cy="0"/>
        </a:xfrm>
      </p:grpSpPr>
      <p:sp>
        <p:nvSpPr>
          <p:cNvPr id="5" name="7 Rectángulo"/>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8 Rectángulo"/>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9 Rectángulo"/>
          <p:cNvSpPr/>
          <p:nvPr/>
        </p:nvSpPr>
        <p:spPr>
          <a:xfrm>
            <a:off x="1544638" y="4654550"/>
            <a:ext cx="7599362"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10 Rectángulo"/>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3 Marcador de texto"/>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es-ES" smtClean="0"/>
              <a:t>Haga clic para modificar el estilo de texto del patrón</a:t>
            </a:r>
          </a:p>
        </p:txBody>
      </p:sp>
      <p:sp>
        <p:nvSpPr>
          <p:cNvPr id="2" name="1 Título"/>
          <p:cNvSpPr>
            <a:spLocks noGrp="1"/>
          </p:cNvSpPr>
          <p:nvPr>
            <p:ph type="title"/>
          </p:nvPr>
        </p:nvSpPr>
        <p:spPr>
          <a:xfrm>
            <a:off x="1600200" y="4648200"/>
            <a:ext cx="7315200" cy="685800"/>
          </a:xfrm>
        </p:spPr>
        <p:txBody>
          <a:bodyPr/>
          <a:lstStyle>
            <a:lvl1pPr algn="l">
              <a:buNone/>
              <a:defRPr sz="2800" b="0">
                <a:solidFill>
                  <a:srgbClr val="FFFFFF"/>
                </a:solidFill>
              </a:defRPr>
            </a:lvl1pPr>
          </a:lstStyle>
          <a:p>
            <a:r>
              <a:rPr lang="es-ES" smtClean="0"/>
              <a:t>Haga clic para modificar el estilo de título del patrón</a:t>
            </a:r>
            <a:endParaRPr lang="en-US"/>
          </a:p>
        </p:txBody>
      </p:sp>
      <p:sp>
        <p:nvSpPr>
          <p:cNvPr id="3" name="2 Marcador de posición de imagen"/>
          <p:cNvSpPr>
            <a:spLocks noGrp="1"/>
          </p:cNvSpPr>
          <p:nvPr>
            <p:ph type="pic" idx="1"/>
          </p:nvPr>
        </p:nvSpPr>
        <p:spPr>
          <a:xfrm>
            <a:off x="1560576" y="0"/>
            <a:ext cx="7583424" cy="4568952"/>
          </a:xfrm>
          <a:solidFill>
            <a:schemeClr val="accent1">
              <a:tint val="40000"/>
            </a:schemeClr>
          </a:solidFill>
          <a:ln>
            <a:noFill/>
          </a:ln>
        </p:spPr>
        <p:txBody>
          <a:bodyPr>
            <a:normAutofit/>
          </a:bodyPr>
          <a:lstStyle>
            <a:lvl1pPr marL="0" indent="0">
              <a:buNone/>
              <a:defRPr sz="3200"/>
            </a:lvl1pPr>
          </a:lstStyle>
          <a:p>
            <a:pPr lvl="0"/>
            <a:r>
              <a:rPr lang="es-ES" noProof="0" smtClean="0"/>
              <a:t>Haga clic en el icono para agregar una imagen</a:t>
            </a:r>
            <a:endParaRPr lang="en-US" noProof="0" dirty="0"/>
          </a:p>
        </p:txBody>
      </p:sp>
      <p:sp>
        <p:nvSpPr>
          <p:cNvPr id="9" name="11 Marcador de fecha"/>
          <p:cNvSpPr>
            <a:spLocks noGrp="1"/>
          </p:cNvSpPr>
          <p:nvPr>
            <p:ph type="dt" sz="half" idx="10"/>
          </p:nvPr>
        </p:nvSpPr>
        <p:spPr>
          <a:xfrm>
            <a:off x="6248400" y="6248400"/>
            <a:ext cx="2667000" cy="365125"/>
          </a:xfrm>
        </p:spPr>
        <p:txBody>
          <a:bodyPr rtlCol="0"/>
          <a:lstStyle>
            <a:lvl1pPr>
              <a:defRPr/>
            </a:lvl1pPr>
          </a:lstStyle>
          <a:p>
            <a:pPr>
              <a:defRPr/>
            </a:pPr>
            <a:fld id="{FF7004FB-0471-4161-AE7B-2136B067F7C9}" type="datetimeFigureOut">
              <a:rPr lang="es-PE"/>
              <a:pPr>
                <a:defRPr/>
              </a:pPr>
              <a:t>06/11/2014</a:t>
            </a:fld>
            <a:endParaRPr lang="es-PE"/>
          </a:p>
        </p:txBody>
      </p:sp>
      <p:sp>
        <p:nvSpPr>
          <p:cNvPr id="10" name="12 Marcador de número de diapositiva"/>
          <p:cNvSpPr>
            <a:spLocks noGrp="1"/>
          </p:cNvSpPr>
          <p:nvPr>
            <p:ph type="sldNum" sz="quarter" idx="11"/>
          </p:nvPr>
        </p:nvSpPr>
        <p:spPr>
          <a:xfrm>
            <a:off x="0" y="4667250"/>
            <a:ext cx="1447800" cy="663575"/>
          </a:xfrm>
        </p:spPr>
        <p:txBody>
          <a:bodyPr rtlCol="0"/>
          <a:lstStyle>
            <a:lvl1pPr>
              <a:defRPr sz="2800" smtClean="0"/>
            </a:lvl1pPr>
          </a:lstStyle>
          <a:p>
            <a:pPr>
              <a:defRPr/>
            </a:pPr>
            <a:fld id="{132EBE0C-EA47-4D20-BADB-DE8308B9A36E}" type="slidenum">
              <a:rPr lang="es-PE"/>
              <a:pPr>
                <a:defRPr/>
              </a:pPr>
              <a:t>‹Nº›</a:t>
            </a:fld>
            <a:endParaRPr lang="es-PE"/>
          </a:p>
        </p:txBody>
      </p:sp>
      <p:sp>
        <p:nvSpPr>
          <p:cNvPr id="11" name="13 Marcador de pie de página"/>
          <p:cNvSpPr>
            <a:spLocks noGrp="1"/>
          </p:cNvSpPr>
          <p:nvPr>
            <p:ph type="ftr" sz="quarter" idx="12"/>
          </p:nvPr>
        </p:nvSpPr>
        <p:spPr>
          <a:xfrm>
            <a:off x="1600200" y="6248400"/>
            <a:ext cx="4572000" cy="365125"/>
          </a:xfrm>
        </p:spPr>
        <p:txBody>
          <a:bodyPr rtlCol="0"/>
          <a:lstStyle>
            <a:lvl1pPr>
              <a:defRPr/>
            </a:lvl1pPr>
          </a:lstStyle>
          <a:p>
            <a:pPr>
              <a:defRPr/>
            </a:pPr>
            <a:endParaRPr lang="es-PE"/>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21 Marcador de título"/>
          <p:cNvSpPr>
            <a:spLocks noGrp="1"/>
          </p:cNvSpPr>
          <p:nvPr>
            <p:ph type="title"/>
          </p:nvPr>
        </p:nvSpPr>
        <p:spPr bwMode="auto">
          <a:xfrm>
            <a:off x="609600" y="228600"/>
            <a:ext cx="81534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smtClean="0"/>
              <a:t>Haga clic para modificar el estilo de título del patrón</a:t>
            </a:r>
            <a:endParaRPr lang="en-US" smtClean="0"/>
          </a:p>
        </p:txBody>
      </p:sp>
      <p:sp>
        <p:nvSpPr>
          <p:cNvPr id="1027" name="12 Marcador de texto"/>
          <p:cNvSpPr>
            <a:spLocks noGrp="1"/>
          </p:cNvSpPr>
          <p:nvPr>
            <p:ph type="body" idx="1"/>
          </p:nvPr>
        </p:nvSpPr>
        <p:spPr bwMode="auto">
          <a:xfrm>
            <a:off x="612775" y="1600200"/>
            <a:ext cx="8153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smtClean="0"/>
          </a:p>
        </p:txBody>
      </p:sp>
      <p:sp>
        <p:nvSpPr>
          <p:cNvPr id="14" name="13 Marcador de fecha"/>
          <p:cNvSpPr>
            <a:spLocks noGrp="1"/>
          </p:cNvSpPr>
          <p:nvPr>
            <p:ph type="dt" sz="half" idx="2"/>
          </p:nvPr>
        </p:nvSpPr>
        <p:spPr>
          <a:xfrm>
            <a:off x="6096000" y="6248400"/>
            <a:ext cx="2667000" cy="365125"/>
          </a:xfrm>
          <a:prstGeom prst="rect">
            <a:avLst/>
          </a:prstGeom>
        </p:spPr>
        <p:txBody>
          <a:bodyPr vert="horz" anchor="ctr" anchorCtr="0"/>
          <a:lstStyle>
            <a:lvl1pPr algn="l" eaLnBrk="1" fontAlgn="auto" latinLnBrk="0" hangingPunct="1">
              <a:spcBef>
                <a:spcPts val="0"/>
              </a:spcBef>
              <a:spcAft>
                <a:spcPts val="0"/>
              </a:spcAft>
              <a:defRPr kumimoji="0" sz="1400" smtClean="0">
                <a:solidFill>
                  <a:schemeClr val="tx2"/>
                </a:solidFill>
                <a:latin typeface="+mn-lt"/>
              </a:defRPr>
            </a:lvl1pPr>
          </a:lstStyle>
          <a:p>
            <a:pPr>
              <a:defRPr/>
            </a:pPr>
            <a:fld id="{DCF4CBDE-3654-4D31-864C-D008C396B1F2}" type="datetimeFigureOut">
              <a:rPr lang="es-PE"/>
              <a:pPr>
                <a:defRPr/>
              </a:pPr>
              <a:t>06/11/2014</a:t>
            </a:fld>
            <a:endParaRPr lang="es-PE"/>
          </a:p>
        </p:txBody>
      </p:sp>
      <p:sp>
        <p:nvSpPr>
          <p:cNvPr id="3" name="2 Marcador de pie de página"/>
          <p:cNvSpPr>
            <a:spLocks noGrp="1"/>
          </p:cNvSpPr>
          <p:nvPr>
            <p:ph type="ftr" sz="quarter" idx="3"/>
          </p:nvPr>
        </p:nvSpPr>
        <p:spPr>
          <a:xfrm>
            <a:off x="609600" y="6248400"/>
            <a:ext cx="5421313" cy="365125"/>
          </a:xfrm>
          <a:prstGeom prst="rect">
            <a:avLst/>
          </a:prstGeom>
        </p:spPr>
        <p:txBody>
          <a:bodyPr vert="horz" anchor="ctr"/>
          <a:lstStyle>
            <a:lvl1pPr algn="r" eaLnBrk="1" fontAlgn="auto" latinLnBrk="0" hangingPunct="1">
              <a:spcBef>
                <a:spcPts val="0"/>
              </a:spcBef>
              <a:spcAft>
                <a:spcPts val="0"/>
              </a:spcAft>
              <a:defRPr kumimoji="0" sz="1400">
                <a:solidFill>
                  <a:schemeClr val="tx2"/>
                </a:solidFill>
                <a:latin typeface="+mn-lt"/>
              </a:defRPr>
            </a:lvl1pPr>
          </a:lstStyle>
          <a:p>
            <a:pPr>
              <a:defRPr/>
            </a:pPr>
            <a:endParaRPr lang="es-PE"/>
          </a:p>
        </p:txBody>
      </p:sp>
      <p:sp>
        <p:nvSpPr>
          <p:cNvPr id="7" name="6 Rectángulo"/>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7 Rectángulo"/>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8 Rectángulo"/>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22 Marcador de número de diapositiva"/>
          <p:cNvSpPr>
            <a:spLocks noGrp="1"/>
          </p:cNvSpPr>
          <p:nvPr>
            <p:ph type="sldNum" sz="quarter" idx="4"/>
          </p:nvPr>
        </p:nvSpPr>
        <p:spPr>
          <a:xfrm>
            <a:off x="0" y="1271588"/>
            <a:ext cx="533400" cy="244475"/>
          </a:xfrm>
          <a:prstGeom prst="rect">
            <a:avLst/>
          </a:prstGeom>
        </p:spPr>
        <p:txBody>
          <a:bodyPr vert="horz" anchor="ctr" anchorCtr="0">
            <a:normAutofit/>
          </a:bodyPr>
          <a:lstStyle>
            <a:lvl1pPr algn="ctr" eaLnBrk="1" fontAlgn="auto" latinLnBrk="0" hangingPunct="1">
              <a:spcBef>
                <a:spcPts val="0"/>
              </a:spcBef>
              <a:spcAft>
                <a:spcPts val="0"/>
              </a:spcAft>
              <a:defRPr kumimoji="0" sz="1400" b="1" smtClean="0">
                <a:solidFill>
                  <a:srgbClr val="FFFFFF"/>
                </a:solidFill>
                <a:latin typeface="+mn-lt"/>
              </a:defRPr>
            </a:lvl1pPr>
          </a:lstStyle>
          <a:p>
            <a:pPr>
              <a:defRPr/>
            </a:pPr>
            <a:fld id="{F75F1C9E-48D2-40FB-AF62-6D7E767F19EA}" type="slidenum">
              <a:rPr lang="es-PE"/>
              <a:pPr>
                <a:defRPr/>
              </a:pPr>
              <a:t>‹Nº›</a:t>
            </a:fld>
            <a:endParaRPr lang="es-PE"/>
          </a:p>
        </p:txBody>
      </p:sp>
    </p:spTree>
  </p:cSld>
  <p:clrMap bg1="lt1" tx1="dk1" bg2="lt2" tx2="dk2" accent1="accent1" accent2="accent2" accent3="accent3" accent4="accent4" accent5="accent5" accent6="accent6" hlink="hlink" folHlink="folHlink"/>
  <p:sldLayoutIdLst>
    <p:sldLayoutId id="2147483853" r:id="rId1"/>
    <p:sldLayoutId id="2147483851" r:id="rId2"/>
    <p:sldLayoutId id="2147483854" r:id="rId3"/>
    <p:sldLayoutId id="2147483855" r:id="rId4"/>
    <p:sldLayoutId id="2147483856" r:id="rId5"/>
    <p:sldLayoutId id="2147483850" r:id="rId6"/>
    <p:sldLayoutId id="2147483857" r:id="rId7"/>
    <p:sldLayoutId id="2147483849" r:id="rId8"/>
    <p:sldLayoutId id="2147483858" r:id="rId9"/>
    <p:sldLayoutId id="2147483848" r:id="rId10"/>
    <p:sldLayoutId id="2147483859" r:id="rId11"/>
    <p:sldLayoutId id="2147483852" r:id="rId12"/>
  </p:sldLayoutIdLst>
  <p:txStyles>
    <p:titleStyle>
      <a:lvl1pPr algn="l" rtl="0" fontAlgn="base">
        <a:spcBef>
          <a:spcPct val="0"/>
        </a:spcBef>
        <a:spcAft>
          <a:spcPct val="0"/>
        </a:spcAft>
        <a:defRPr sz="4400" kern="1200">
          <a:solidFill>
            <a:schemeClr val="tx2"/>
          </a:solidFill>
          <a:latin typeface="+mj-lt"/>
          <a:ea typeface="+mj-ea"/>
          <a:cs typeface="+mj-cs"/>
        </a:defRPr>
      </a:lvl1pPr>
      <a:lvl2pPr algn="l" rtl="0" fontAlgn="base">
        <a:spcBef>
          <a:spcPct val="0"/>
        </a:spcBef>
        <a:spcAft>
          <a:spcPct val="0"/>
        </a:spcAft>
        <a:defRPr sz="4400">
          <a:solidFill>
            <a:schemeClr val="tx2"/>
          </a:solidFill>
          <a:latin typeface="Tw Cen MT" pitchFamily="34" charset="0"/>
        </a:defRPr>
      </a:lvl2pPr>
      <a:lvl3pPr algn="l" rtl="0" fontAlgn="base">
        <a:spcBef>
          <a:spcPct val="0"/>
        </a:spcBef>
        <a:spcAft>
          <a:spcPct val="0"/>
        </a:spcAft>
        <a:defRPr sz="4400">
          <a:solidFill>
            <a:schemeClr val="tx2"/>
          </a:solidFill>
          <a:latin typeface="Tw Cen MT" pitchFamily="34" charset="0"/>
        </a:defRPr>
      </a:lvl3pPr>
      <a:lvl4pPr algn="l" rtl="0" fontAlgn="base">
        <a:spcBef>
          <a:spcPct val="0"/>
        </a:spcBef>
        <a:spcAft>
          <a:spcPct val="0"/>
        </a:spcAft>
        <a:defRPr sz="4400">
          <a:solidFill>
            <a:schemeClr val="tx2"/>
          </a:solidFill>
          <a:latin typeface="Tw Cen MT" pitchFamily="34" charset="0"/>
        </a:defRPr>
      </a:lvl4pPr>
      <a:lvl5pPr algn="l" rtl="0" fontAlgn="base">
        <a:spcBef>
          <a:spcPct val="0"/>
        </a:spcBef>
        <a:spcAft>
          <a:spcPct val="0"/>
        </a:spcAft>
        <a:defRPr sz="4400">
          <a:solidFill>
            <a:schemeClr val="tx2"/>
          </a:solidFill>
          <a:latin typeface="Tw Cen MT" pitchFamily="34" charset="0"/>
        </a:defRPr>
      </a:lvl5pPr>
      <a:lvl6pPr marL="457200" algn="l" rtl="0" fontAlgn="base">
        <a:spcBef>
          <a:spcPct val="0"/>
        </a:spcBef>
        <a:spcAft>
          <a:spcPct val="0"/>
        </a:spcAft>
        <a:defRPr sz="4400">
          <a:solidFill>
            <a:schemeClr val="tx2"/>
          </a:solidFill>
          <a:latin typeface="Tw Cen MT" pitchFamily="34" charset="0"/>
        </a:defRPr>
      </a:lvl6pPr>
      <a:lvl7pPr marL="914400" algn="l" rtl="0" fontAlgn="base">
        <a:spcBef>
          <a:spcPct val="0"/>
        </a:spcBef>
        <a:spcAft>
          <a:spcPct val="0"/>
        </a:spcAft>
        <a:defRPr sz="4400">
          <a:solidFill>
            <a:schemeClr val="tx2"/>
          </a:solidFill>
          <a:latin typeface="Tw Cen MT" pitchFamily="34" charset="0"/>
        </a:defRPr>
      </a:lvl7pPr>
      <a:lvl8pPr marL="1371600" algn="l" rtl="0" fontAlgn="base">
        <a:spcBef>
          <a:spcPct val="0"/>
        </a:spcBef>
        <a:spcAft>
          <a:spcPct val="0"/>
        </a:spcAft>
        <a:defRPr sz="4400">
          <a:solidFill>
            <a:schemeClr val="tx2"/>
          </a:solidFill>
          <a:latin typeface="Tw Cen MT" pitchFamily="34" charset="0"/>
        </a:defRPr>
      </a:lvl8pPr>
      <a:lvl9pPr marL="1828800" algn="l" rtl="0" fontAlgn="base">
        <a:spcBef>
          <a:spcPct val="0"/>
        </a:spcBef>
        <a:spcAft>
          <a:spcPct val="0"/>
        </a:spcAft>
        <a:defRPr sz="4400">
          <a:solidFill>
            <a:schemeClr val="tx2"/>
          </a:solidFill>
          <a:latin typeface="Tw Cen MT" pitchFamily="34" charset="0"/>
        </a:defRPr>
      </a:lvl9pPr>
    </p:titleStyle>
    <p:bodyStyle>
      <a:lvl1pPr marL="319088" indent="-319088" algn="l" rtl="0" fontAlgn="base">
        <a:spcBef>
          <a:spcPts val="700"/>
        </a:spcBef>
        <a:spcAft>
          <a:spcPct val="0"/>
        </a:spcAft>
        <a:buClr>
          <a:schemeClr val="accent2"/>
        </a:buClr>
        <a:buSzPct val="60000"/>
        <a:buFont typeface="Wingdings" pitchFamily="2" charset="2"/>
        <a:buChar char=""/>
        <a:defRPr sz="2900" kern="1200">
          <a:solidFill>
            <a:schemeClr val="tx1"/>
          </a:solidFill>
          <a:latin typeface="+mn-lt"/>
          <a:ea typeface="+mn-ea"/>
          <a:cs typeface="+mn-cs"/>
        </a:defRPr>
      </a:lvl1pPr>
      <a:lvl2pPr marL="639763" indent="-273050" algn="l" rtl="0" fontAlgn="base">
        <a:spcBef>
          <a:spcPts val="550"/>
        </a:spcBef>
        <a:spcAft>
          <a:spcPct val="0"/>
        </a:spcAft>
        <a:buClr>
          <a:schemeClr val="accent1"/>
        </a:buClr>
        <a:buSzPct val="70000"/>
        <a:buFont typeface="Wingdings 2" pitchFamily="18" charset="2"/>
        <a:buChar char=""/>
        <a:defRPr sz="2600" kern="1200">
          <a:solidFill>
            <a:schemeClr val="tx1"/>
          </a:solidFill>
          <a:latin typeface="+mn-lt"/>
          <a:ea typeface="+mn-ea"/>
          <a:cs typeface="+mn-cs"/>
        </a:defRPr>
      </a:lvl2pPr>
      <a:lvl3pPr marL="914400" indent="-228600" algn="l" rtl="0" fontAlgn="base">
        <a:spcBef>
          <a:spcPts val="500"/>
        </a:spcBef>
        <a:spcAft>
          <a:spcPct val="0"/>
        </a:spcAft>
        <a:buClr>
          <a:schemeClr val="accent2"/>
        </a:buClr>
        <a:buSzPct val="75000"/>
        <a:buFont typeface="Wingdings" pitchFamily="2" charset="2"/>
        <a:buChar char=""/>
        <a:defRPr sz="2300" kern="1200">
          <a:solidFill>
            <a:schemeClr val="tx1"/>
          </a:solidFill>
          <a:latin typeface="+mn-lt"/>
          <a:ea typeface="+mn-ea"/>
          <a:cs typeface="+mn-cs"/>
        </a:defRPr>
      </a:lvl3pPr>
      <a:lvl4pPr marL="1371600" indent="-228600" algn="l" rtl="0" fontAlgn="base">
        <a:spcBef>
          <a:spcPts val="400"/>
        </a:spcBef>
        <a:spcAft>
          <a:spcPct val="0"/>
        </a:spcAft>
        <a:buClr>
          <a:srgbClr val="0BD0D9"/>
        </a:buClr>
        <a:buSzPct val="75000"/>
        <a:buFont typeface="Wingdings" pitchFamily="2" charset="2"/>
        <a:buChar char=""/>
        <a:defRPr sz="2000" kern="1200">
          <a:solidFill>
            <a:schemeClr val="tx1"/>
          </a:solidFill>
          <a:latin typeface="+mn-lt"/>
          <a:ea typeface="+mn-ea"/>
          <a:cs typeface="+mn-cs"/>
        </a:defRPr>
      </a:lvl4pPr>
      <a:lvl5pPr marL="1828800" indent="-228600" algn="l" rtl="0" fontAlgn="base">
        <a:spcBef>
          <a:spcPts val="400"/>
        </a:spcBef>
        <a:spcAft>
          <a:spcPct val="0"/>
        </a:spcAft>
        <a:buClr>
          <a:srgbClr val="10CF9B"/>
        </a:buClr>
        <a:buSzPct val="65000"/>
        <a:buFont typeface="Wingdings"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3 Título"/>
          <p:cNvSpPr>
            <a:spLocks noGrp="1"/>
          </p:cNvSpPr>
          <p:nvPr>
            <p:ph type="title"/>
          </p:nvPr>
        </p:nvSpPr>
        <p:spPr>
          <a:xfrm>
            <a:off x="612775" y="228600"/>
            <a:ext cx="8153400" cy="990600"/>
          </a:xfrm>
        </p:spPr>
        <p:txBody>
          <a:bodyPr/>
          <a:lstStyle/>
          <a:p>
            <a:pPr algn="r"/>
            <a:r>
              <a:rPr lang="es-PE" sz="1800" b="1" i="1" smtClean="0">
                <a:latin typeface="Arial" charset="0"/>
                <a:cs typeface="Arial" charset="0"/>
              </a:rPr>
              <a:t> </a:t>
            </a:r>
          </a:p>
        </p:txBody>
      </p:sp>
      <p:sp>
        <p:nvSpPr>
          <p:cNvPr id="5" name="4 Marcador de contenido"/>
          <p:cNvSpPr>
            <a:spLocks noGrp="1"/>
          </p:cNvSpPr>
          <p:nvPr>
            <p:ph sz="quarter" idx="1"/>
          </p:nvPr>
        </p:nvSpPr>
        <p:spPr>
          <a:xfrm>
            <a:off x="612775" y="1600200"/>
            <a:ext cx="8153400" cy="4495800"/>
          </a:xfrm>
          <a:solidFill>
            <a:schemeClr val="accent1">
              <a:lumMod val="20000"/>
              <a:lumOff val="80000"/>
            </a:schemeClr>
          </a:solidFill>
        </p:spPr>
        <p:txBody>
          <a:bodyPr>
            <a:normAutofit/>
          </a:bodyPr>
          <a:lstStyle/>
          <a:p>
            <a:pPr marL="320040" indent="-320040" fontAlgn="auto">
              <a:spcAft>
                <a:spcPts val="0"/>
              </a:spcAft>
              <a:buFont typeface="Wingdings"/>
              <a:buChar char=""/>
              <a:defRPr/>
            </a:pPr>
            <a:endParaRPr lang="es-PE" sz="2000" dirty="0" smtClean="0">
              <a:latin typeface="Arial" pitchFamily="34" charset="0"/>
              <a:cs typeface="Arial" pitchFamily="34" charset="0"/>
            </a:endParaRPr>
          </a:p>
          <a:p>
            <a:pPr marL="320040" indent="-320040" algn="r" fontAlgn="auto">
              <a:spcAft>
                <a:spcPts val="0"/>
              </a:spcAft>
              <a:buFont typeface="Wingdings"/>
              <a:buChar char=""/>
              <a:defRPr/>
            </a:pPr>
            <a:endParaRPr lang="es-PE" sz="2000" b="1" i="1" dirty="0" smtClean="0">
              <a:latin typeface="Arial" pitchFamily="34" charset="0"/>
              <a:cs typeface="Arial" pitchFamily="34" charset="0"/>
            </a:endParaRPr>
          </a:p>
          <a:p>
            <a:pPr marL="320040" indent="-320040" algn="r" fontAlgn="auto">
              <a:spcAft>
                <a:spcPts val="0"/>
              </a:spcAft>
              <a:buFont typeface="Wingdings"/>
              <a:buNone/>
              <a:defRPr/>
            </a:pPr>
            <a:r>
              <a:rPr lang="en-US" sz="2000" b="1" i="1" dirty="0" smtClean="0">
                <a:latin typeface="Arial" pitchFamily="34" charset="0"/>
                <a:cs typeface="Arial" pitchFamily="34" charset="0"/>
              </a:rPr>
              <a:t>“</a:t>
            </a:r>
            <a:r>
              <a:rPr lang="en-US" sz="2400" b="1" i="1" dirty="0" err="1" smtClean="0">
                <a:latin typeface="Arial" pitchFamily="34" charset="0"/>
                <a:cs typeface="Arial" pitchFamily="34" charset="0"/>
              </a:rPr>
              <a:t>Protección</a:t>
            </a:r>
            <a:r>
              <a:rPr lang="en-US" sz="2400" b="1" i="1" dirty="0" smtClean="0">
                <a:latin typeface="Arial" pitchFamily="34" charset="0"/>
                <a:cs typeface="Arial" pitchFamily="34" charset="0"/>
              </a:rPr>
              <a:t> </a:t>
            </a:r>
            <a:r>
              <a:rPr lang="en-US" sz="2400" b="1" i="1" dirty="0" err="1" smtClean="0">
                <a:latin typeface="Arial" pitchFamily="34" charset="0"/>
                <a:cs typeface="Arial" pitchFamily="34" charset="0"/>
              </a:rPr>
              <a:t>Internacional</a:t>
            </a:r>
            <a:r>
              <a:rPr lang="en-US" sz="2400" b="1" i="1" dirty="0" smtClean="0">
                <a:latin typeface="Arial" pitchFamily="34" charset="0"/>
                <a:cs typeface="Arial" pitchFamily="34" charset="0"/>
              </a:rPr>
              <a:t> de los </a:t>
            </a:r>
            <a:r>
              <a:rPr lang="en-US" sz="2400" b="1" i="1" dirty="0" err="1" smtClean="0">
                <a:latin typeface="Arial" pitchFamily="34" charset="0"/>
                <a:cs typeface="Arial" pitchFamily="34" charset="0"/>
              </a:rPr>
              <a:t>Derechos</a:t>
            </a:r>
            <a:r>
              <a:rPr lang="en-US" sz="2400" b="1" i="1" dirty="0" smtClean="0">
                <a:latin typeface="Arial" pitchFamily="34" charset="0"/>
                <a:cs typeface="Arial" pitchFamily="34" charset="0"/>
              </a:rPr>
              <a:t> </a:t>
            </a:r>
            <a:r>
              <a:rPr lang="en-US" sz="2400" b="1" i="1" dirty="0" err="1" smtClean="0">
                <a:latin typeface="Arial" pitchFamily="34" charset="0"/>
                <a:cs typeface="Arial" pitchFamily="34" charset="0"/>
              </a:rPr>
              <a:t>Humanos</a:t>
            </a:r>
            <a:r>
              <a:rPr lang="en-US" sz="2400" b="1" i="1" dirty="0" smtClean="0">
                <a:latin typeface="Arial" pitchFamily="34" charset="0"/>
                <a:cs typeface="Arial" pitchFamily="34" charset="0"/>
              </a:rPr>
              <a:t> </a:t>
            </a:r>
          </a:p>
          <a:p>
            <a:pPr marL="320040" indent="-320040" algn="r" fontAlgn="auto">
              <a:spcAft>
                <a:spcPts val="0"/>
              </a:spcAft>
              <a:buFont typeface="Wingdings"/>
              <a:buNone/>
              <a:defRPr/>
            </a:pPr>
            <a:r>
              <a:rPr lang="en-US" sz="2400" b="1" i="1" dirty="0" smtClean="0">
                <a:latin typeface="Arial" pitchFamily="34" charset="0"/>
                <a:cs typeface="Arial" pitchFamily="34" charset="0"/>
              </a:rPr>
              <a:t>y control de </a:t>
            </a:r>
            <a:r>
              <a:rPr lang="en-US" sz="2400" b="1" i="1" dirty="0" err="1" smtClean="0">
                <a:latin typeface="Arial" pitchFamily="34" charset="0"/>
                <a:cs typeface="Arial" pitchFamily="34" charset="0"/>
              </a:rPr>
              <a:t>convencionalidad</a:t>
            </a:r>
            <a:r>
              <a:rPr lang="en-US" sz="2000" b="1" i="1" dirty="0" smtClean="0">
                <a:latin typeface="Arial" pitchFamily="34" charset="0"/>
                <a:cs typeface="Arial" pitchFamily="34" charset="0"/>
              </a:rPr>
              <a:t>”</a:t>
            </a:r>
          </a:p>
          <a:p>
            <a:pPr marL="320040" indent="-320040" algn="r" fontAlgn="auto">
              <a:spcAft>
                <a:spcPts val="0"/>
              </a:spcAft>
              <a:buFont typeface="Wingdings"/>
              <a:buChar char=""/>
              <a:defRPr/>
            </a:pPr>
            <a:endParaRPr lang="en-US" sz="2800" b="1" i="1" dirty="0" smtClean="0">
              <a:latin typeface="Garamond" pitchFamily="18" charset="0"/>
            </a:endParaRPr>
          </a:p>
          <a:p>
            <a:pPr marL="320040" indent="-320040" algn="r" fontAlgn="auto">
              <a:spcAft>
                <a:spcPts val="0"/>
              </a:spcAft>
              <a:buFont typeface="Wingdings"/>
              <a:buChar char=""/>
              <a:defRPr/>
            </a:pPr>
            <a:endParaRPr lang="en-US" sz="2000" i="1" dirty="0" smtClean="0">
              <a:latin typeface="Arial" charset="0"/>
            </a:endParaRPr>
          </a:p>
          <a:p>
            <a:pPr marL="320040" indent="-320040" algn="r" fontAlgn="auto">
              <a:spcAft>
                <a:spcPts val="0"/>
              </a:spcAft>
              <a:buFont typeface="Wingdings"/>
              <a:buChar char=""/>
              <a:defRPr/>
            </a:pPr>
            <a:endParaRPr lang="en-US" sz="2000" i="1" dirty="0" smtClean="0">
              <a:latin typeface="Arial" charset="0"/>
            </a:endParaRPr>
          </a:p>
          <a:p>
            <a:pPr marL="320040" indent="-320040" algn="r" fontAlgn="auto">
              <a:spcAft>
                <a:spcPts val="0"/>
              </a:spcAft>
              <a:buFont typeface="Wingdings"/>
              <a:buNone/>
              <a:defRPr/>
            </a:pPr>
            <a:r>
              <a:rPr lang="es-ES" sz="1600" b="1" i="1" dirty="0" smtClean="0">
                <a:latin typeface="Arial" charset="0"/>
              </a:rPr>
              <a:t>Instituto de Estudios Judiciales - SCJBA</a:t>
            </a:r>
          </a:p>
          <a:p>
            <a:pPr marL="320040" indent="-320040" algn="r" fontAlgn="auto">
              <a:spcAft>
                <a:spcPts val="0"/>
              </a:spcAft>
              <a:buFont typeface="Wingdings"/>
              <a:buNone/>
              <a:defRPr/>
            </a:pPr>
            <a:r>
              <a:rPr lang="en-US" sz="1600" b="1" i="1" dirty="0" err="1" smtClean="0">
                <a:latin typeface="Arial" charset="0"/>
              </a:rPr>
              <a:t>Noviembre</a:t>
            </a:r>
            <a:r>
              <a:rPr lang="en-US" sz="1600" b="1" i="1" dirty="0" smtClean="0">
                <a:latin typeface="Arial" charset="0"/>
              </a:rPr>
              <a:t> de 2014</a:t>
            </a:r>
          </a:p>
          <a:p>
            <a:pPr marL="320040" indent="-320040" algn="r" fontAlgn="auto">
              <a:spcAft>
                <a:spcPts val="0"/>
              </a:spcAft>
              <a:buFont typeface="Wingdings"/>
              <a:buChar char=""/>
              <a:defRPr/>
            </a:pPr>
            <a:endParaRPr lang="es-PE" sz="2000" b="1" i="1"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612775" y="228600"/>
            <a:ext cx="8153400" cy="990600"/>
          </a:xfrm>
        </p:spPr>
        <p:txBody>
          <a:bodyPr>
            <a:noAutofit/>
          </a:bodyPr>
          <a:lstStyle/>
          <a:p>
            <a:pPr algn="r" fontAlgn="auto">
              <a:spcAft>
                <a:spcPts val="0"/>
              </a:spcAft>
              <a:defRPr/>
            </a:pPr>
            <a:r>
              <a:rPr lang="es-PE" sz="1800" b="1" i="1" dirty="0" smtClean="0">
                <a:latin typeface="Arial" pitchFamily="34" charset="0"/>
                <a:cs typeface="Arial" pitchFamily="34" charset="0"/>
              </a:rPr>
              <a:t/>
            </a:r>
            <a:br>
              <a:rPr lang="es-PE" sz="1800" b="1" i="1" dirty="0" smtClean="0">
                <a:latin typeface="Arial" pitchFamily="34" charset="0"/>
                <a:cs typeface="Arial" pitchFamily="34" charset="0"/>
              </a:rPr>
            </a:br>
            <a:r>
              <a:rPr lang="es-ES" sz="1800" b="1" i="1" dirty="0" smtClean="0">
                <a:solidFill>
                  <a:schemeClr val="tx1">
                    <a:lumMod val="95000"/>
                    <a:lumOff val="5000"/>
                  </a:schemeClr>
                </a:solidFill>
              </a:rPr>
              <a:t> </a:t>
            </a:r>
            <a:r>
              <a:rPr lang="es-AR" sz="1800" b="1" i="1" dirty="0" smtClean="0">
                <a:latin typeface="Arial" pitchFamily="34" charset="0"/>
                <a:cs typeface="Arial" pitchFamily="34" charset="0"/>
              </a:rPr>
              <a:t>Comité de los Derechos del Niño   </a:t>
            </a:r>
            <a:br>
              <a:rPr lang="es-AR" sz="1800" b="1" i="1" dirty="0" smtClean="0">
                <a:latin typeface="Arial" pitchFamily="34" charset="0"/>
                <a:cs typeface="Arial" pitchFamily="34" charset="0"/>
              </a:rPr>
            </a:br>
            <a:r>
              <a:rPr lang="es-AR" sz="1800" i="1" dirty="0" smtClean="0">
                <a:latin typeface="Arial" pitchFamily="34" charset="0"/>
                <a:cs typeface="Arial" pitchFamily="34" charset="0"/>
              </a:rPr>
              <a:t>Observaciones finales al tercer y cuarto informe periódico, 2010 </a:t>
            </a:r>
            <a:r>
              <a:rPr lang="es-PE" sz="1800" i="1" dirty="0" smtClean="0">
                <a:latin typeface="Arial" pitchFamily="34" charset="0"/>
                <a:cs typeface="Arial" pitchFamily="34" charset="0"/>
              </a:rPr>
              <a:t/>
            </a:r>
            <a:br>
              <a:rPr lang="es-PE" sz="1800" i="1" dirty="0" smtClean="0">
                <a:latin typeface="Arial" pitchFamily="34" charset="0"/>
                <a:cs typeface="Arial" pitchFamily="34" charset="0"/>
              </a:rPr>
            </a:br>
            <a:endParaRPr lang="es-PE" sz="1800" i="1" dirty="0">
              <a:latin typeface="Arial" pitchFamily="34" charset="0"/>
              <a:cs typeface="Arial" pitchFamily="34" charset="0"/>
            </a:endParaRPr>
          </a:p>
        </p:txBody>
      </p:sp>
      <p:sp>
        <p:nvSpPr>
          <p:cNvPr id="5" name="4 Marcador de contenido"/>
          <p:cNvSpPr>
            <a:spLocks noGrp="1"/>
          </p:cNvSpPr>
          <p:nvPr>
            <p:ph sz="quarter" idx="1"/>
          </p:nvPr>
        </p:nvSpPr>
        <p:spPr>
          <a:xfrm>
            <a:off x="612775" y="1600200"/>
            <a:ext cx="8153400" cy="4829175"/>
          </a:xfrm>
        </p:spPr>
        <p:txBody>
          <a:bodyPr>
            <a:normAutofit fontScale="25000" lnSpcReduction="20000"/>
          </a:bodyPr>
          <a:lstStyle/>
          <a:p>
            <a:pPr marL="274320" indent="-274320" algn="just" fontAlgn="auto">
              <a:spcAft>
                <a:spcPts val="0"/>
              </a:spcAft>
              <a:buFont typeface="Wingdings 2"/>
              <a:buNone/>
              <a:defRPr/>
            </a:pPr>
            <a:r>
              <a:rPr lang="es-PE" sz="2400" b="1" dirty="0" smtClean="0"/>
              <a:t>       </a:t>
            </a:r>
            <a:r>
              <a:rPr lang="es-ES_tradnl" sz="8000" dirty="0" smtClean="0"/>
              <a:t> </a:t>
            </a:r>
            <a:r>
              <a:rPr lang="es-ES_tradnl" sz="6400" b="1" dirty="0" smtClean="0"/>
              <a:t>Administración de la Justicia Penal Juvenil</a:t>
            </a:r>
            <a:endParaRPr lang="es-PE" sz="6400" b="1" dirty="0" smtClean="0"/>
          </a:p>
          <a:p>
            <a:pPr marL="274320" indent="-274320" algn="just" fontAlgn="auto">
              <a:spcAft>
                <a:spcPts val="0"/>
              </a:spcAft>
              <a:buFont typeface="Wingdings 2"/>
              <a:buNone/>
              <a:defRPr/>
            </a:pPr>
            <a:r>
              <a:rPr lang="es-PE" sz="6400" dirty="0" smtClean="0"/>
              <a:t>     </a:t>
            </a:r>
          </a:p>
          <a:p>
            <a:pPr marL="274320" indent="-274320" algn="just" fontAlgn="auto">
              <a:spcAft>
                <a:spcPts val="0"/>
              </a:spcAft>
              <a:buFont typeface="Wingdings 2"/>
              <a:buNone/>
              <a:defRPr/>
            </a:pPr>
            <a:r>
              <a:rPr lang="es-PE" sz="6400" b="1" dirty="0" smtClean="0"/>
              <a:t>      77.</a:t>
            </a:r>
            <a:r>
              <a:rPr lang="es-PE" sz="6400" dirty="0" smtClean="0"/>
              <a:t> El Comité observa que se ha iniciado un proceso de reforma de la justicia juvenil en los ámbitos nacional y provincial, pero le preocupa gravemente la constante aplicación de la Ley Nº 22278, de 1980, en particular con respecto a la posibilidad de detener a niños. También le preocupa que no siempre se respete el derecho del niño a ser escuchado y a recibir asistencia de un letrado independiente en los procesos penales.</a:t>
            </a:r>
          </a:p>
          <a:p>
            <a:pPr marL="274320" indent="-274320" algn="just" fontAlgn="auto">
              <a:spcAft>
                <a:spcPts val="0"/>
              </a:spcAft>
              <a:buFont typeface="Wingdings 2"/>
              <a:buNone/>
              <a:defRPr/>
            </a:pPr>
            <a:r>
              <a:rPr lang="es-PE" sz="6400" b="1" dirty="0" smtClean="0"/>
              <a:t>    </a:t>
            </a:r>
          </a:p>
          <a:p>
            <a:pPr marL="274320" indent="-274320" algn="just" fontAlgn="auto">
              <a:spcAft>
                <a:spcPts val="0"/>
              </a:spcAft>
              <a:buFont typeface="Wingdings 2"/>
              <a:buNone/>
              <a:defRPr/>
            </a:pPr>
            <a:r>
              <a:rPr lang="es-PE" sz="6400" b="1" dirty="0" smtClean="0"/>
              <a:t>      80. El Comité insta al Estado parte a velar por que las normas de justicia juvenil se apliquen plenamente, en particular los artículos 37 b), 39 y 40 de la Convención, así como las Reglas mínimas de las Naciones Unidas para la administración de la justicia de menores (Reglas de Beijing), las Directrices de las Naciones Unidas para la prevención de la delincuencia juvenil (Directrices de Riad) y las Reglas de las Naciones Unidas para la protección de los menores privados de libertad (Reglas de La Habana). En particular, el Comité recomienda al Estado parte que, teniendo en cuenta la Observación general Nº 10 (2007) del Comité, relativa a los derechos del niño en la justicia de menores:</a:t>
            </a:r>
          </a:p>
          <a:p>
            <a:pPr marL="274320" indent="-274320" algn="just" fontAlgn="auto">
              <a:spcAft>
                <a:spcPts val="0"/>
              </a:spcAft>
              <a:buFont typeface="Wingdings 2"/>
              <a:buNone/>
              <a:defRPr/>
            </a:pPr>
            <a:endParaRPr lang="es-PE" sz="6400" b="1" dirty="0" smtClean="0"/>
          </a:p>
          <a:p>
            <a:pPr marL="274320" indent="-274320" algn="just" fontAlgn="auto">
              <a:spcAft>
                <a:spcPts val="0"/>
              </a:spcAft>
              <a:buFont typeface="Wingdings 2"/>
              <a:buNone/>
              <a:defRPr/>
            </a:pPr>
            <a:r>
              <a:rPr lang="es-PE" sz="6400" b="1" dirty="0" smtClean="0"/>
              <a:t>      a) Derogue la Ley Nº 22278, relativa al régimen penal de la minoridad, y apruebe una nueva ley compatible con la Convención y las normas internacionales en materia de justicia juvenil;</a:t>
            </a:r>
            <a:endParaRPr lang="es-ES" sz="6400" dirty="0" smtClean="0">
              <a:latin typeface="Calibri" pitchFamily="34" charset="0"/>
              <a:cs typeface="Arial" pitchFamily="34" charset="0"/>
            </a:endParaRPr>
          </a:p>
          <a:p>
            <a:pPr marL="320040" indent="-320040" algn="just" fontAlgn="auto">
              <a:spcAft>
                <a:spcPts val="0"/>
              </a:spcAft>
              <a:buFont typeface="Wingdings 2" pitchFamily="18" charset="2"/>
              <a:buNone/>
              <a:defRPr/>
            </a:pPr>
            <a:endParaRPr lang="es-PE" sz="4000" b="1" dirty="0" smtClean="0"/>
          </a:p>
          <a:p>
            <a:pPr marL="320040" indent="-320040" algn="just" fontAlgn="auto">
              <a:spcAft>
                <a:spcPts val="0"/>
              </a:spcAft>
              <a:buFont typeface="Wingdings 2" pitchFamily="18" charset="2"/>
              <a:buNone/>
              <a:defRPr/>
            </a:pPr>
            <a:endParaRPr lang="es-PE" sz="4000" b="1" dirty="0" smtClean="0"/>
          </a:p>
          <a:p>
            <a:pPr marL="320040" indent="-320040" algn="just" fontAlgn="auto">
              <a:spcAft>
                <a:spcPts val="0"/>
              </a:spcAft>
              <a:buFont typeface="Wingdings"/>
              <a:buNone/>
              <a:defRPr/>
            </a:pPr>
            <a:endParaRPr lang="es-ES" sz="4000" dirty="0" smtClean="0">
              <a:latin typeface="Calibri" pitchFamily="34" charset="0"/>
              <a:cs typeface="Arial" pitchFamily="34" charset="0"/>
            </a:endParaRPr>
          </a:p>
          <a:p>
            <a:pPr marL="320040" indent="-320040" algn="just" fontAlgn="auto">
              <a:spcAft>
                <a:spcPts val="0"/>
              </a:spcAft>
              <a:buFont typeface="Wingdings"/>
              <a:buChar char=""/>
              <a:defRPr/>
            </a:pPr>
            <a:endParaRPr lang="es-ES" sz="2400" dirty="0" smtClean="0">
              <a:latin typeface="Calibri" pitchFamily="34" charset="0"/>
              <a:cs typeface="Arial" pitchFamily="34" charset="0"/>
            </a:endParaRPr>
          </a:p>
          <a:p>
            <a:pPr marL="320040" indent="-320040" algn="just" fontAlgn="auto">
              <a:spcAft>
                <a:spcPts val="0"/>
              </a:spcAft>
              <a:buFont typeface="Wingdings"/>
              <a:buChar char=""/>
              <a:defRPr/>
            </a:pPr>
            <a:endParaRPr lang="es-ES" sz="2400" dirty="0" smtClean="0">
              <a:latin typeface="Calibri" pitchFamily="34" charset="0"/>
              <a:cs typeface="Arial" pitchFamily="34" charset="0"/>
            </a:endParaRPr>
          </a:p>
          <a:p>
            <a:pPr marL="320040" indent="-320040" algn="just" fontAlgn="auto">
              <a:spcAft>
                <a:spcPts val="0"/>
              </a:spcAft>
              <a:buFont typeface="Wingdings"/>
              <a:buChar char=""/>
              <a:defRPr/>
            </a:pPr>
            <a:endParaRPr lang="es-ES" sz="2400" dirty="0" smtClean="0">
              <a:latin typeface="Calibri" pitchFamily="34" charset="0"/>
              <a:cs typeface="Arial" pitchFamily="34" charset="0"/>
            </a:endParaRPr>
          </a:p>
          <a:p>
            <a:pPr marL="320040" indent="-320040" algn="just" fontAlgn="auto">
              <a:spcAft>
                <a:spcPts val="0"/>
              </a:spcAft>
              <a:buFont typeface="Wingdings"/>
              <a:buChar char=""/>
              <a:defRPr/>
            </a:pPr>
            <a:endParaRPr lang="es-ES" sz="2400" dirty="0" smtClean="0">
              <a:latin typeface="Calibri" pitchFamily="34" charset="0"/>
              <a:cs typeface="Arial" pitchFamily="34" charset="0"/>
            </a:endParaRPr>
          </a:p>
          <a:p>
            <a:pPr marL="320040" indent="-320040" algn="just" fontAlgn="auto">
              <a:spcAft>
                <a:spcPts val="0"/>
              </a:spcAft>
              <a:buFont typeface="Wingdings"/>
              <a:buNone/>
              <a:defRPr/>
            </a:pPr>
            <a:r>
              <a:rPr lang="es-ES" sz="2400" dirty="0" smtClean="0">
                <a:latin typeface="Calibri" pitchFamily="34" charset="0"/>
                <a:cs typeface="Arial" pitchFamily="34" charset="0"/>
              </a:rPr>
              <a:t>     </a:t>
            </a:r>
            <a:endParaRPr lang="es-ES" sz="1600" dirty="0" smtClean="0">
              <a:latin typeface="Calibri" pitchFamily="34" charset="0"/>
              <a:cs typeface="Arial" pitchFamily="34" charset="0"/>
            </a:endParaRPr>
          </a:p>
          <a:p>
            <a:pPr marL="320040" indent="-320040" algn="just" fontAlgn="auto">
              <a:spcAft>
                <a:spcPts val="0"/>
              </a:spcAft>
              <a:buFont typeface="Wingdings"/>
              <a:buNone/>
              <a:defRPr/>
            </a:pPr>
            <a:endParaRPr lang="es-ES" sz="1600" dirty="0" smtClean="0">
              <a:latin typeface="Calibri" pitchFamily="34" charset="0"/>
              <a:cs typeface="Arial" pitchFamily="34" charset="0"/>
            </a:endParaRPr>
          </a:p>
          <a:p>
            <a:pPr marL="320040" indent="-320040" algn="just" fontAlgn="auto">
              <a:spcAft>
                <a:spcPts val="0"/>
              </a:spcAft>
              <a:buFont typeface="Wingdings"/>
              <a:buNone/>
              <a:defRPr/>
            </a:pPr>
            <a:r>
              <a:rPr lang="es-ES" sz="1600" dirty="0" smtClean="0">
                <a:latin typeface="Calibri" pitchFamily="34" charset="0"/>
                <a:cs typeface="Arial" pitchFamily="34" charset="0"/>
              </a:rPr>
              <a:t>       </a:t>
            </a:r>
            <a:endParaRPr lang="es-PE" sz="16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612775" y="228600"/>
            <a:ext cx="8153400" cy="990600"/>
          </a:xfrm>
        </p:spPr>
        <p:txBody>
          <a:bodyPr>
            <a:noAutofit/>
          </a:bodyPr>
          <a:lstStyle/>
          <a:p>
            <a:pPr algn="r" fontAlgn="auto">
              <a:spcAft>
                <a:spcPts val="0"/>
              </a:spcAft>
              <a:defRPr/>
            </a:pPr>
            <a:r>
              <a:rPr lang="es-PE" sz="1800" b="1" i="1" dirty="0" smtClean="0">
                <a:latin typeface="Arial" pitchFamily="34" charset="0"/>
                <a:cs typeface="Arial" pitchFamily="34" charset="0"/>
              </a:rPr>
              <a:t/>
            </a:r>
            <a:br>
              <a:rPr lang="es-PE" sz="1800" b="1" i="1" dirty="0" smtClean="0">
                <a:latin typeface="Arial" pitchFamily="34" charset="0"/>
                <a:cs typeface="Arial" pitchFamily="34" charset="0"/>
              </a:rPr>
            </a:br>
            <a:r>
              <a:rPr lang="es-ES" sz="1800" b="1" i="1" dirty="0" smtClean="0">
                <a:solidFill>
                  <a:schemeClr val="tx1">
                    <a:lumMod val="95000"/>
                    <a:lumOff val="5000"/>
                  </a:schemeClr>
                </a:solidFill>
              </a:rPr>
              <a:t> </a:t>
            </a:r>
            <a:r>
              <a:rPr lang="es-AR" sz="1800" b="1" i="1" dirty="0" smtClean="0">
                <a:latin typeface="Arial" pitchFamily="34" charset="0"/>
                <a:cs typeface="Arial" pitchFamily="34" charset="0"/>
              </a:rPr>
              <a:t>Comité para la Eliminación de la Discriminación contra la Mujer   </a:t>
            </a:r>
            <a:br>
              <a:rPr lang="es-AR" sz="1800" b="1" i="1" dirty="0" smtClean="0">
                <a:latin typeface="Arial" pitchFamily="34" charset="0"/>
                <a:cs typeface="Arial" pitchFamily="34" charset="0"/>
              </a:rPr>
            </a:br>
            <a:r>
              <a:rPr lang="es-AR" sz="1800" i="1" dirty="0" smtClean="0">
                <a:latin typeface="Arial" pitchFamily="34" charset="0"/>
                <a:cs typeface="Arial" pitchFamily="34" charset="0"/>
              </a:rPr>
              <a:t>Observaciones finales al sexto informe periódico, 2010 </a:t>
            </a:r>
            <a:r>
              <a:rPr lang="es-PE" sz="1800" b="1" i="1" dirty="0" smtClean="0">
                <a:latin typeface="Arial" pitchFamily="34" charset="0"/>
                <a:cs typeface="Arial" pitchFamily="34" charset="0"/>
              </a:rPr>
              <a:t/>
            </a:r>
            <a:br>
              <a:rPr lang="es-PE" sz="1800" b="1" i="1" dirty="0" smtClean="0">
                <a:latin typeface="Arial" pitchFamily="34" charset="0"/>
                <a:cs typeface="Arial" pitchFamily="34" charset="0"/>
              </a:rPr>
            </a:br>
            <a:endParaRPr lang="es-PE" sz="1800" b="1" i="1" dirty="0">
              <a:latin typeface="Arial" pitchFamily="34" charset="0"/>
              <a:cs typeface="Arial" pitchFamily="34" charset="0"/>
            </a:endParaRPr>
          </a:p>
        </p:txBody>
      </p:sp>
      <p:sp>
        <p:nvSpPr>
          <p:cNvPr id="5" name="4 Marcador de contenido"/>
          <p:cNvSpPr>
            <a:spLocks noGrp="1"/>
          </p:cNvSpPr>
          <p:nvPr>
            <p:ph sz="quarter" idx="1"/>
          </p:nvPr>
        </p:nvSpPr>
        <p:spPr>
          <a:xfrm>
            <a:off x="612775" y="1600200"/>
            <a:ext cx="8153400" cy="4829175"/>
          </a:xfrm>
        </p:spPr>
        <p:txBody>
          <a:bodyPr>
            <a:normAutofit fontScale="25000" lnSpcReduction="20000"/>
          </a:bodyPr>
          <a:lstStyle/>
          <a:p>
            <a:pPr marL="320040" indent="-320040" algn="just" fontAlgn="auto">
              <a:spcAft>
                <a:spcPts val="0"/>
              </a:spcAft>
              <a:buFont typeface="Wingdings 2" pitchFamily="18" charset="2"/>
              <a:buNone/>
              <a:defRPr/>
            </a:pPr>
            <a:r>
              <a:rPr lang="es-PE" sz="2400" b="1" dirty="0" smtClean="0"/>
              <a:t>       </a:t>
            </a:r>
            <a:r>
              <a:rPr lang="es-ES_tradnl" sz="9600" b="1" dirty="0" smtClean="0"/>
              <a:t>Empleo</a:t>
            </a:r>
            <a:endParaRPr lang="es-PE" sz="9600" b="1" dirty="0" smtClean="0"/>
          </a:p>
          <a:p>
            <a:pPr marL="320040" indent="-320040" algn="just" fontAlgn="auto">
              <a:spcAft>
                <a:spcPts val="0"/>
              </a:spcAft>
              <a:buFont typeface="Wingdings 2" pitchFamily="18" charset="2"/>
              <a:buNone/>
              <a:defRPr/>
            </a:pPr>
            <a:r>
              <a:rPr lang="es-PE" sz="9600" dirty="0" smtClean="0"/>
              <a:t>     </a:t>
            </a:r>
          </a:p>
          <a:p>
            <a:pPr marL="320040" indent="-320040" algn="just" fontAlgn="auto">
              <a:spcAft>
                <a:spcPts val="0"/>
              </a:spcAft>
              <a:buFont typeface="Wingdings 2" pitchFamily="18" charset="2"/>
              <a:buNone/>
              <a:defRPr/>
            </a:pPr>
            <a:r>
              <a:rPr lang="es-PE" sz="9600" b="1" dirty="0" smtClean="0"/>
              <a:t>    35.</a:t>
            </a:r>
            <a:r>
              <a:rPr lang="es-PE" sz="9600" dirty="0" smtClean="0"/>
              <a:t> El Comité … expresa preocupación por la ausencia de legislación relativa al acoso sexual en el lugar de trabajo. A pesar de que se han adoptado algunas medidas para proteger a los empleados domésticos, el Comité observa con preocupación que su situación siga siendo precaria.</a:t>
            </a:r>
          </a:p>
          <a:p>
            <a:pPr marL="320040" indent="-320040" algn="just" fontAlgn="auto">
              <a:spcAft>
                <a:spcPts val="0"/>
              </a:spcAft>
              <a:buFont typeface="Wingdings 2" pitchFamily="18" charset="2"/>
              <a:buNone/>
              <a:defRPr/>
            </a:pPr>
            <a:r>
              <a:rPr lang="es-PE" sz="9600" b="1" dirty="0" smtClean="0"/>
              <a:t>    </a:t>
            </a:r>
          </a:p>
          <a:p>
            <a:pPr marL="320040" indent="-320040" algn="just" fontAlgn="auto">
              <a:spcAft>
                <a:spcPts val="0"/>
              </a:spcAft>
              <a:buFont typeface="Wingdings 2" pitchFamily="18" charset="2"/>
              <a:buNone/>
              <a:defRPr/>
            </a:pPr>
            <a:r>
              <a:rPr lang="es-PE" sz="9600" b="1" dirty="0" smtClean="0"/>
              <a:t>    36. El Comité insta al Estado parte a … promulgar legislación relativa al acoso sexual en los lugares de trabajo públicos y privados, incluidas sanciones eficaces, y proporcionar protección integral a los empleados domésticos. </a:t>
            </a:r>
          </a:p>
          <a:p>
            <a:pPr marL="274320" indent="-274320" algn="just" fontAlgn="auto">
              <a:spcAft>
                <a:spcPts val="0"/>
              </a:spcAft>
              <a:buFont typeface="Wingdings 2"/>
              <a:buNone/>
              <a:defRPr/>
            </a:pPr>
            <a:endParaRPr lang="es-PE" sz="4000" b="1" dirty="0" smtClean="0"/>
          </a:p>
          <a:p>
            <a:pPr marL="320040" indent="-320040" algn="just" fontAlgn="auto">
              <a:spcAft>
                <a:spcPts val="0"/>
              </a:spcAft>
              <a:buFont typeface="Wingdings 2" pitchFamily="18" charset="2"/>
              <a:buNone/>
              <a:defRPr/>
            </a:pPr>
            <a:endParaRPr lang="es-PE" sz="4000" b="1" dirty="0" smtClean="0"/>
          </a:p>
          <a:p>
            <a:pPr marL="320040" indent="-320040" algn="just" fontAlgn="auto">
              <a:spcAft>
                <a:spcPts val="0"/>
              </a:spcAft>
              <a:buFont typeface="Wingdings"/>
              <a:buNone/>
              <a:defRPr/>
            </a:pPr>
            <a:endParaRPr lang="es-ES" sz="4000" dirty="0" smtClean="0">
              <a:latin typeface="Calibri" pitchFamily="34" charset="0"/>
              <a:cs typeface="Arial" pitchFamily="34" charset="0"/>
            </a:endParaRPr>
          </a:p>
          <a:p>
            <a:pPr marL="320040" indent="-320040" algn="just" fontAlgn="auto">
              <a:spcAft>
                <a:spcPts val="0"/>
              </a:spcAft>
              <a:buFont typeface="Wingdings"/>
              <a:buChar char=""/>
              <a:defRPr/>
            </a:pPr>
            <a:endParaRPr lang="es-ES" sz="2400" dirty="0" smtClean="0">
              <a:latin typeface="Calibri" pitchFamily="34" charset="0"/>
              <a:cs typeface="Arial" pitchFamily="34" charset="0"/>
            </a:endParaRPr>
          </a:p>
          <a:p>
            <a:pPr marL="320040" indent="-320040" algn="just" fontAlgn="auto">
              <a:spcAft>
                <a:spcPts val="0"/>
              </a:spcAft>
              <a:buFont typeface="Wingdings"/>
              <a:buChar char=""/>
              <a:defRPr/>
            </a:pPr>
            <a:endParaRPr lang="es-ES" sz="2400" dirty="0" smtClean="0">
              <a:latin typeface="Calibri" pitchFamily="34" charset="0"/>
              <a:cs typeface="Arial" pitchFamily="34" charset="0"/>
            </a:endParaRPr>
          </a:p>
          <a:p>
            <a:pPr marL="320040" indent="-320040" algn="just" fontAlgn="auto">
              <a:spcAft>
                <a:spcPts val="0"/>
              </a:spcAft>
              <a:buFont typeface="Wingdings"/>
              <a:buChar char=""/>
              <a:defRPr/>
            </a:pPr>
            <a:endParaRPr lang="es-ES" sz="2400" dirty="0" smtClean="0">
              <a:latin typeface="Calibri" pitchFamily="34" charset="0"/>
              <a:cs typeface="Arial" pitchFamily="34" charset="0"/>
            </a:endParaRPr>
          </a:p>
          <a:p>
            <a:pPr marL="320040" indent="-320040" algn="just" fontAlgn="auto">
              <a:spcAft>
                <a:spcPts val="0"/>
              </a:spcAft>
              <a:buFont typeface="Wingdings"/>
              <a:buChar char=""/>
              <a:defRPr/>
            </a:pPr>
            <a:endParaRPr lang="es-ES" sz="2400" dirty="0" smtClean="0">
              <a:latin typeface="Calibri" pitchFamily="34" charset="0"/>
              <a:cs typeface="Arial" pitchFamily="34" charset="0"/>
            </a:endParaRPr>
          </a:p>
          <a:p>
            <a:pPr marL="320040" indent="-320040" algn="just" fontAlgn="auto">
              <a:spcAft>
                <a:spcPts val="0"/>
              </a:spcAft>
              <a:buFont typeface="Wingdings"/>
              <a:buNone/>
              <a:defRPr/>
            </a:pPr>
            <a:r>
              <a:rPr lang="es-ES" sz="2400" dirty="0" smtClean="0">
                <a:latin typeface="Calibri" pitchFamily="34" charset="0"/>
                <a:cs typeface="Arial" pitchFamily="34" charset="0"/>
              </a:rPr>
              <a:t>     </a:t>
            </a:r>
            <a:endParaRPr lang="es-ES" sz="1600" dirty="0" smtClean="0">
              <a:latin typeface="Calibri" pitchFamily="34" charset="0"/>
              <a:cs typeface="Arial" pitchFamily="34" charset="0"/>
            </a:endParaRPr>
          </a:p>
          <a:p>
            <a:pPr marL="320040" indent="-320040" algn="just" fontAlgn="auto">
              <a:spcAft>
                <a:spcPts val="0"/>
              </a:spcAft>
              <a:buFont typeface="Wingdings"/>
              <a:buNone/>
              <a:defRPr/>
            </a:pPr>
            <a:endParaRPr lang="es-ES" sz="1600" dirty="0" smtClean="0">
              <a:latin typeface="Calibri" pitchFamily="34" charset="0"/>
              <a:cs typeface="Arial" pitchFamily="34" charset="0"/>
            </a:endParaRPr>
          </a:p>
          <a:p>
            <a:pPr marL="320040" indent="-320040" algn="just" fontAlgn="auto">
              <a:spcAft>
                <a:spcPts val="0"/>
              </a:spcAft>
              <a:buFont typeface="Wingdings"/>
              <a:buNone/>
              <a:defRPr/>
            </a:pPr>
            <a:r>
              <a:rPr lang="es-ES" sz="1600" dirty="0" smtClean="0">
                <a:latin typeface="Calibri" pitchFamily="34" charset="0"/>
                <a:cs typeface="Arial" pitchFamily="34" charset="0"/>
              </a:rPr>
              <a:t>       </a:t>
            </a:r>
            <a:endParaRPr lang="es-PE" sz="16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612775" y="228600"/>
            <a:ext cx="8153400" cy="990600"/>
          </a:xfrm>
        </p:spPr>
        <p:txBody>
          <a:bodyPr>
            <a:noAutofit/>
          </a:bodyPr>
          <a:lstStyle/>
          <a:p>
            <a:pPr algn="r" fontAlgn="auto">
              <a:spcAft>
                <a:spcPts val="0"/>
              </a:spcAft>
              <a:defRPr/>
            </a:pPr>
            <a:r>
              <a:rPr lang="es-PE" sz="1800" b="1" i="1" dirty="0" smtClean="0">
                <a:latin typeface="Arial" pitchFamily="34" charset="0"/>
                <a:cs typeface="Arial" pitchFamily="34" charset="0"/>
              </a:rPr>
              <a:t/>
            </a:r>
            <a:br>
              <a:rPr lang="es-PE" sz="1800" b="1" i="1" dirty="0" smtClean="0">
                <a:latin typeface="Arial" pitchFamily="34" charset="0"/>
                <a:cs typeface="Arial" pitchFamily="34" charset="0"/>
              </a:rPr>
            </a:br>
            <a:r>
              <a:rPr lang="es-ES" sz="1800" b="1" i="1" dirty="0" smtClean="0">
                <a:solidFill>
                  <a:schemeClr val="tx1">
                    <a:lumMod val="95000"/>
                    <a:lumOff val="5000"/>
                  </a:schemeClr>
                </a:solidFill>
              </a:rPr>
              <a:t> </a:t>
            </a:r>
            <a:r>
              <a:rPr lang="es-AR" sz="1800" b="1" i="1" dirty="0" smtClean="0">
                <a:latin typeface="Arial" pitchFamily="34" charset="0"/>
                <a:cs typeface="Arial" pitchFamily="34" charset="0"/>
              </a:rPr>
              <a:t>Comité para la Eliminación de la Discriminación contra la Mujer   </a:t>
            </a:r>
            <a:br>
              <a:rPr lang="es-AR" sz="1800" b="1" i="1" dirty="0" smtClean="0">
                <a:latin typeface="Arial" pitchFamily="34" charset="0"/>
                <a:cs typeface="Arial" pitchFamily="34" charset="0"/>
              </a:rPr>
            </a:br>
            <a:r>
              <a:rPr lang="es-AR" sz="1800" i="1" dirty="0" smtClean="0">
                <a:latin typeface="Arial" pitchFamily="34" charset="0"/>
                <a:cs typeface="Arial" pitchFamily="34" charset="0"/>
              </a:rPr>
              <a:t>Observaciones finales al sexto informe periódico, 2010 </a:t>
            </a:r>
            <a:r>
              <a:rPr lang="es-PE" sz="1800" i="1" dirty="0" smtClean="0">
                <a:latin typeface="Arial" pitchFamily="34" charset="0"/>
                <a:cs typeface="Arial" pitchFamily="34" charset="0"/>
              </a:rPr>
              <a:t/>
            </a:r>
            <a:br>
              <a:rPr lang="es-PE" sz="1800" i="1" dirty="0" smtClean="0">
                <a:latin typeface="Arial" pitchFamily="34" charset="0"/>
                <a:cs typeface="Arial" pitchFamily="34" charset="0"/>
              </a:rPr>
            </a:br>
            <a:endParaRPr lang="es-PE" sz="1800" i="1" dirty="0">
              <a:latin typeface="Arial" pitchFamily="34" charset="0"/>
              <a:cs typeface="Arial" pitchFamily="34" charset="0"/>
            </a:endParaRPr>
          </a:p>
        </p:txBody>
      </p:sp>
      <p:sp>
        <p:nvSpPr>
          <p:cNvPr id="5" name="4 Marcador de contenido"/>
          <p:cNvSpPr>
            <a:spLocks noGrp="1"/>
          </p:cNvSpPr>
          <p:nvPr>
            <p:ph sz="quarter" idx="1"/>
          </p:nvPr>
        </p:nvSpPr>
        <p:spPr>
          <a:xfrm>
            <a:off x="612775" y="1600200"/>
            <a:ext cx="8153400" cy="4829175"/>
          </a:xfrm>
        </p:spPr>
        <p:txBody>
          <a:bodyPr>
            <a:normAutofit/>
          </a:bodyPr>
          <a:lstStyle/>
          <a:p>
            <a:pPr marL="273050" indent="-273050" algn="just">
              <a:lnSpc>
                <a:spcPct val="80000"/>
              </a:lnSpc>
              <a:buFont typeface="Wingdings 2" pitchFamily="18" charset="2"/>
              <a:buNone/>
            </a:pPr>
            <a:r>
              <a:rPr lang="es-PE" sz="600" b="1" smtClean="0"/>
              <a:t>       </a:t>
            </a:r>
          </a:p>
          <a:p>
            <a:pPr marL="273050" indent="-273050" algn="just">
              <a:lnSpc>
                <a:spcPct val="80000"/>
              </a:lnSpc>
              <a:buFont typeface="Wingdings 2" pitchFamily="18" charset="2"/>
              <a:buNone/>
            </a:pPr>
            <a:r>
              <a:rPr lang="es-ES_tradnl" sz="2400" b="1" smtClean="0"/>
              <a:t>Salud</a:t>
            </a:r>
            <a:endParaRPr lang="es-PE" sz="2400" b="1" smtClean="0"/>
          </a:p>
          <a:p>
            <a:pPr marL="273050" indent="-273050" algn="just">
              <a:lnSpc>
                <a:spcPct val="80000"/>
              </a:lnSpc>
              <a:buFont typeface="Wingdings 2" pitchFamily="18" charset="2"/>
              <a:buNone/>
            </a:pPr>
            <a:r>
              <a:rPr lang="es-PE" sz="1800" smtClean="0"/>
              <a:t>     </a:t>
            </a:r>
          </a:p>
          <a:p>
            <a:pPr marL="273050" indent="-273050" algn="just">
              <a:lnSpc>
                <a:spcPct val="80000"/>
              </a:lnSpc>
              <a:buFont typeface="Wingdings 2" pitchFamily="18" charset="2"/>
              <a:buNone/>
            </a:pPr>
            <a:r>
              <a:rPr lang="es-PE" sz="1800" b="1" smtClean="0"/>
              <a:t>     37.</a:t>
            </a:r>
            <a:r>
              <a:rPr lang="es-PE" sz="1800" smtClean="0"/>
              <a:t> El Comité, si bien aprecia la creación del Programa de salud Sexual y Procreación Responsable, de ámbito nacional, y la publicación, en el marco de ese programa de la “Guía Técnica para la Atención de los Abortos no Punibles” destinada a clarificar algunos aspectos del artículo 86 del Código Penal, observa que el acceso a los servicios de salud sexual y reproductiva siga constituyendo un grave problema para las mujeres argentinas. El Comité expresa además su preocupación por la elevada tasa de embarazos entre los adolescentes, y la elevada tasa de mortalidad materna, que una tercera parte tiene como causa el aborto ilegal. </a:t>
            </a:r>
          </a:p>
          <a:p>
            <a:pPr marL="273050" indent="-273050" algn="just">
              <a:lnSpc>
                <a:spcPct val="80000"/>
              </a:lnSpc>
              <a:buFont typeface="Wingdings 2" pitchFamily="18" charset="2"/>
              <a:buNone/>
            </a:pPr>
            <a:endParaRPr lang="es-PE" sz="1800" b="1" smtClean="0"/>
          </a:p>
          <a:p>
            <a:pPr marL="273050" indent="-273050" algn="just">
              <a:lnSpc>
                <a:spcPct val="80000"/>
              </a:lnSpc>
              <a:buFont typeface="Wingdings 2" pitchFamily="18" charset="2"/>
              <a:buNone/>
            </a:pPr>
            <a:r>
              <a:rPr lang="es-PE" sz="1800" b="1" smtClean="0"/>
              <a:t>     38. El Comité insta al Estado parte a … que revise la legislación vigente que penaliza el aborto, que tiene graves consecuencias para la salud y la vida de las mujeres. El Estado parte debe asegurarse de que la “Guía Técnica para la Atención de los Abortos no Punibles”, se aplique en todo el país de manera uniforme de modo que exista un acceso efectivo y en condiciones de igualdad de los servicios de salud para interrumpir el embarazo.</a:t>
            </a:r>
            <a:r>
              <a:rPr lang="es-ES" sz="600" smtClean="0">
                <a:latin typeface="Calibri" pitchFamily="34" charset="0"/>
                <a:cs typeface="Arial" charset="0"/>
              </a:rPr>
              <a:t>     </a:t>
            </a:r>
            <a:endParaRPr lang="es-ES" sz="400" smtClean="0">
              <a:latin typeface="Calibri" pitchFamily="34" charset="0"/>
              <a:cs typeface="Arial" charset="0"/>
            </a:endParaRPr>
          </a:p>
          <a:p>
            <a:pPr marL="273050" indent="-273050" algn="just">
              <a:lnSpc>
                <a:spcPct val="80000"/>
              </a:lnSpc>
              <a:buFont typeface="Wingdings" pitchFamily="2" charset="2"/>
              <a:buNone/>
            </a:pPr>
            <a:endParaRPr lang="es-ES" sz="400" smtClean="0">
              <a:latin typeface="Calibri" pitchFamily="34" charset="0"/>
              <a:cs typeface="Arial" charset="0"/>
            </a:endParaRPr>
          </a:p>
          <a:p>
            <a:pPr marL="273050" indent="-273050" algn="just">
              <a:lnSpc>
                <a:spcPct val="80000"/>
              </a:lnSpc>
              <a:buFont typeface="Wingdings" pitchFamily="2" charset="2"/>
              <a:buNone/>
            </a:pPr>
            <a:r>
              <a:rPr lang="es-ES" sz="400" smtClean="0">
                <a:latin typeface="Calibri" pitchFamily="34" charset="0"/>
                <a:cs typeface="Arial" charset="0"/>
              </a:rPr>
              <a:t>       </a:t>
            </a:r>
            <a:endParaRPr lang="es-PE" sz="400" smtClean="0">
              <a:latin typeface="Arial" charset="0"/>
              <a:cs typeface="Arial"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612775" y="228600"/>
            <a:ext cx="8153400" cy="990600"/>
          </a:xfrm>
        </p:spPr>
        <p:txBody>
          <a:bodyPr>
            <a:noAutofit/>
          </a:bodyPr>
          <a:lstStyle/>
          <a:p>
            <a:pPr algn="r" fontAlgn="auto">
              <a:spcAft>
                <a:spcPts val="0"/>
              </a:spcAft>
              <a:defRPr/>
            </a:pPr>
            <a:r>
              <a:rPr lang="es-PE" sz="1800" b="1" i="1" dirty="0" smtClean="0">
                <a:latin typeface="Arial" pitchFamily="34" charset="0"/>
                <a:cs typeface="Arial" pitchFamily="34" charset="0"/>
              </a:rPr>
              <a:t/>
            </a:r>
            <a:br>
              <a:rPr lang="es-PE" sz="1800" b="1" i="1" dirty="0" smtClean="0">
                <a:latin typeface="Arial" pitchFamily="34" charset="0"/>
                <a:cs typeface="Arial" pitchFamily="34" charset="0"/>
              </a:rPr>
            </a:br>
            <a:r>
              <a:rPr lang="es-ES" sz="1800" b="1" i="1" dirty="0" smtClean="0">
                <a:solidFill>
                  <a:schemeClr val="tx1">
                    <a:lumMod val="95000"/>
                    <a:lumOff val="5000"/>
                  </a:schemeClr>
                </a:solidFill>
              </a:rPr>
              <a:t> </a:t>
            </a:r>
            <a:r>
              <a:rPr lang="es-ES" sz="1800" b="1" i="1" dirty="0" smtClean="0">
                <a:latin typeface="Arial" pitchFamily="34" charset="0"/>
                <a:cs typeface="Arial" pitchFamily="34" charset="0"/>
              </a:rPr>
              <a:t>Comité de Derechos Económicos, Sociales y Culturales   </a:t>
            </a:r>
            <a:r>
              <a:rPr lang="es-ES" sz="1800" i="1" dirty="0" smtClean="0">
                <a:latin typeface="Arial" pitchFamily="34" charset="0"/>
                <a:cs typeface="Arial" pitchFamily="34" charset="0"/>
              </a:rPr>
              <a:t/>
            </a:r>
            <a:br>
              <a:rPr lang="es-ES" sz="1800" i="1" dirty="0" smtClean="0">
                <a:latin typeface="Arial" pitchFamily="34" charset="0"/>
                <a:cs typeface="Arial" pitchFamily="34" charset="0"/>
              </a:rPr>
            </a:br>
            <a:r>
              <a:rPr lang="es-ES" sz="1800" i="1" dirty="0" smtClean="0">
                <a:latin typeface="Arial" pitchFamily="34" charset="0"/>
                <a:cs typeface="Arial" pitchFamily="34" charset="0"/>
              </a:rPr>
              <a:t>Observaciones finales al tercer informe periódico, 2011 </a:t>
            </a:r>
            <a:r>
              <a:rPr lang="es-PE" sz="1800" b="1" i="1" dirty="0" smtClean="0">
                <a:latin typeface="Arial" pitchFamily="34" charset="0"/>
                <a:cs typeface="Arial" pitchFamily="34" charset="0"/>
              </a:rPr>
              <a:t/>
            </a:r>
            <a:br>
              <a:rPr lang="es-PE" sz="1800" b="1" i="1" dirty="0" smtClean="0">
                <a:latin typeface="Arial" pitchFamily="34" charset="0"/>
                <a:cs typeface="Arial" pitchFamily="34" charset="0"/>
              </a:rPr>
            </a:br>
            <a:endParaRPr lang="es-PE" sz="1800" b="1" i="1" dirty="0">
              <a:latin typeface="Arial" pitchFamily="34" charset="0"/>
              <a:cs typeface="Arial" pitchFamily="34" charset="0"/>
            </a:endParaRPr>
          </a:p>
        </p:txBody>
      </p:sp>
      <p:sp>
        <p:nvSpPr>
          <p:cNvPr id="5" name="4 Marcador de contenido"/>
          <p:cNvSpPr>
            <a:spLocks noGrp="1"/>
          </p:cNvSpPr>
          <p:nvPr>
            <p:ph sz="quarter" idx="1"/>
          </p:nvPr>
        </p:nvSpPr>
        <p:spPr>
          <a:xfrm>
            <a:off x="612775" y="1600200"/>
            <a:ext cx="8153400" cy="4829175"/>
          </a:xfrm>
        </p:spPr>
        <p:txBody>
          <a:bodyPr>
            <a:normAutofit fontScale="25000" lnSpcReduction="20000"/>
          </a:bodyPr>
          <a:lstStyle/>
          <a:p>
            <a:pPr marL="274320" indent="-274320" algn="just" fontAlgn="auto">
              <a:spcAft>
                <a:spcPts val="0"/>
              </a:spcAft>
              <a:buFont typeface="Wingdings 2"/>
              <a:buNone/>
              <a:defRPr/>
            </a:pPr>
            <a:r>
              <a:rPr lang="es-PE" sz="2400" b="1" dirty="0" smtClean="0"/>
              <a:t>    </a:t>
            </a:r>
            <a:r>
              <a:rPr lang="es-ES_tradnl" sz="7200" dirty="0" smtClean="0"/>
              <a:t> </a:t>
            </a:r>
          </a:p>
          <a:p>
            <a:pPr marL="274320" indent="-274320" algn="just" fontAlgn="auto">
              <a:spcAft>
                <a:spcPts val="0"/>
              </a:spcAft>
              <a:buFont typeface="Wingdings 2"/>
              <a:buNone/>
              <a:defRPr/>
            </a:pPr>
            <a:r>
              <a:rPr lang="es-ES_tradnl" sz="8000" b="1" dirty="0" smtClean="0"/>
              <a:t>19</a:t>
            </a:r>
            <a:r>
              <a:rPr lang="es-PE" sz="8000" b="1" dirty="0" smtClean="0"/>
              <a:t>.</a:t>
            </a:r>
            <a:r>
              <a:rPr lang="es-PE" sz="8000" dirty="0" smtClean="0"/>
              <a:t> El Comité lamenta que las irregularidades existentes en la aplicación de la Ley de asociaciones sindicales (Ley Nº 23551) obstaculicen el ejercicio de los derechos laborales y sindicales, en contradicción con lo que establece la Constitución Nacional y el Convenio Nº 87 (1948) de la OIT sobre la libertad sindical y la protección del derecho de sindicación. Entre ellas cabe mencionar las dificultades y demoras en el proceso de inscripción de los sindicatos por el Ministerio de Trabajo, el despido de los trabajadores que protestan y los actos de violencia contra los dirigentes sindicales y los miembros de los sindicatos (art. 8).</a:t>
            </a:r>
          </a:p>
          <a:p>
            <a:pPr marL="274320" indent="-274320" algn="just" fontAlgn="auto">
              <a:spcAft>
                <a:spcPts val="0"/>
              </a:spcAft>
              <a:buFont typeface="Wingdings 2"/>
              <a:buNone/>
              <a:defRPr/>
            </a:pPr>
            <a:endParaRPr lang="es-PE" sz="8000" dirty="0" smtClean="0"/>
          </a:p>
          <a:p>
            <a:pPr marL="274320" indent="-274320" algn="just" fontAlgn="auto">
              <a:spcAft>
                <a:spcPts val="0"/>
              </a:spcAft>
              <a:buFont typeface="Wingdings 2"/>
              <a:buNone/>
              <a:defRPr/>
            </a:pPr>
            <a:r>
              <a:rPr lang="es-PE" sz="8000" dirty="0" smtClean="0"/>
              <a:t>     </a:t>
            </a:r>
            <a:r>
              <a:rPr lang="es-PE" sz="8000" b="1" dirty="0" smtClean="0"/>
              <a:t>El Comité recomienda al Estado parte que considere la posibilidad de introducir las reformas necesarias en la Ley de asociaciones sindicales, a fin de reconocer los derechos colectivos básicos de todas las categorías de trabajadores y de los sindicatos, …</a:t>
            </a:r>
          </a:p>
          <a:p>
            <a:pPr marL="320040" indent="-320040" algn="just" fontAlgn="auto">
              <a:spcAft>
                <a:spcPts val="0"/>
              </a:spcAft>
              <a:buFont typeface="Wingdings 2" pitchFamily="18" charset="2"/>
              <a:buNone/>
              <a:defRPr/>
            </a:pPr>
            <a:endParaRPr lang="es-PE" sz="4000" b="1" dirty="0" smtClean="0"/>
          </a:p>
          <a:p>
            <a:pPr marL="320040" indent="-320040" algn="just" fontAlgn="auto">
              <a:spcAft>
                <a:spcPts val="0"/>
              </a:spcAft>
              <a:buFont typeface="Wingdings"/>
              <a:buNone/>
              <a:defRPr/>
            </a:pPr>
            <a:endParaRPr lang="es-ES" sz="4000" dirty="0" smtClean="0">
              <a:latin typeface="Calibri" pitchFamily="34" charset="0"/>
              <a:cs typeface="Arial" pitchFamily="34" charset="0"/>
            </a:endParaRPr>
          </a:p>
          <a:p>
            <a:pPr marL="320040" indent="-320040" algn="just" fontAlgn="auto">
              <a:spcAft>
                <a:spcPts val="0"/>
              </a:spcAft>
              <a:buFont typeface="Wingdings"/>
              <a:buChar char=""/>
              <a:defRPr/>
            </a:pPr>
            <a:endParaRPr lang="es-ES" sz="2400" dirty="0" smtClean="0">
              <a:latin typeface="Calibri" pitchFamily="34" charset="0"/>
              <a:cs typeface="Arial" pitchFamily="34" charset="0"/>
            </a:endParaRPr>
          </a:p>
          <a:p>
            <a:pPr marL="320040" indent="-320040" algn="just" fontAlgn="auto">
              <a:spcAft>
                <a:spcPts val="0"/>
              </a:spcAft>
              <a:buFont typeface="Wingdings"/>
              <a:buChar char=""/>
              <a:defRPr/>
            </a:pPr>
            <a:endParaRPr lang="es-ES" sz="2400" dirty="0" smtClean="0">
              <a:latin typeface="Calibri" pitchFamily="34" charset="0"/>
              <a:cs typeface="Arial" pitchFamily="34" charset="0"/>
            </a:endParaRPr>
          </a:p>
          <a:p>
            <a:pPr marL="320040" indent="-320040" algn="just" fontAlgn="auto">
              <a:spcAft>
                <a:spcPts val="0"/>
              </a:spcAft>
              <a:buFont typeface="Wingdings"/>
              <a:buChar char=""/>
              <a:defRPr/>
            </a:pPr>
            <a:endParaRPr lang="es-ES" sz="2400" dirty="0" smtClean="0">
              <a:latin typeface="Calibri" pitchFamily="34" charset="0"/>
              <a:cs typeface="Arial" pitchFamily="34" charset="0"/>
            </a:endParaRPr>
          </a:p>
          <a:p>
            <a:pPr marL="320040" indent="-320040" algn="just" fontAlgn="auto">
              <a:spcAft>
                <a:spcPts val="0"/>
              </a:spcAft>
              <a:buFont typeface="Wingdings"/>
              <a:buChar char=""/>
              <a:defRPr/>
            </a:pPr>
            <a:endParaRPr lang="es-ES" sz="2400" dirty="0" smtClean="0">
              <a:latin typeface="Calibri" pitchFamily="34" charset="0"/>
              <a:cs typeface="Arial" pitchFamily="34" charset="0"/>
            </a:endParaRPr>
          </a:p>
          <a:p>
            <a:pPr marL="320040" indent="-320040" algn="just" fontAlgn="auto">
              <a:spcAft>
                <a:spcPts val="0"/>
              </a:spcAft>
              <a:buFont typeface="Wingdings"/>
              <a:buNone/>
              <a:defRPr/>
            </a:pPr>
            <a:r>
              <a:rPr lang="es-ES" sz="2400" dirty="0" smtClean="0">
                <a:latin typeface="Calibri" pitchFamily="34" charset="0"/>
                <a:cs typeface="Arial" pitchFamily="34" charset="0"/>
              </a:rPr>
              <a:t>     </a:t>
            </a:r>
            <a:endParaRPr lang="es-ES" sz="1600" dirty="0" smtClean="0">
              <a:latin typeface="Calibri" pitchFamily="34" charset="0"/>
              <a:cs typeface="Arial" pitchFamily="34" charset="0"/>
            </a:endParaRPr>
          </a:p>
          <a:p>
            <a:pPr marL="320040" indent="-320040" algn="just" fontAlgn="auto">
              <a:spcAft>
                <a:spcPts val="0"/>
              </a:spcAft>
              <a:buFont typeface="Wingdings"/>
              <a:buNone/>
              <a:defRPr/>
            </a:pPr>
            <a:endParaRPr lang="es-ES" sz="1600" dirty="0" smtClean="0">
              <a:latin typeface="Calibri" pitchFamily="34" charset="0"/>
              <a:cs typeface="Arial" pitchFamily="34" charset="0"/>
            </a:endParaRPr>
          </a:p>
          <a:p>
            <a:pPr marL="320040" indent="-320040" algn="just" fontAlgn="auto">
              <a:spcAft>
                <a:spcPts val="0"/>
              </a:spcAft>
              <a:buFont typeface="Wingdings"/>
              <a:buNone/>
              <a:defRPr/>
            </a:pPr>
            <a:r>
              <a:rPr lang="es-ES" sz="1600" dirty="0" smtClean="0">
                <a:latin typeface="Calibri" pitchFamily="34" charset="0"/>
                <a:cs typeface="Arial" pitchFamily="34" charset="0"/>
              </a:rPr>
              <a:t>       </a:t>
            </a:r>
            <a:endParaRPr lang="es-PE" sz="16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612775" y="228600"/>
            <a:ext cx="8153400" cy="990600"/>
          </a:xfrm>
        </p:spPr>
        <p:txBody>
          <a:bodyPr>
            <a:noAutofit/>
          </a:bodyPr>
          <a:lstStyle/>
          <a:p>
            <a:pPr algn="r" fontAlgn="auto">
              <a:spcAft>
                <a:spcPts val="0"/>
              </a:spcAft>
              <a:defRPr/>
            </a:pPr>
            <a:r>
              <a:rPr lang="es-PE" sz="1800" b="1" i="1" dirty="0" smtClean="0">
                <a:latin typeface="Arial" pitchFamily="34" charset="0"/>
                <a:cs typeface="Arial" pitchFamily="34" charset="0"/>
              </a:rPr>
              <a:t/>
            </a:r>
            <a:br>
              <a:rPr lang="es-PE" sz="1800" b="1" i="1" dirty="0" smtClean="0">
                <a:latin typeface="Arial" pitchFamily="34" charset="0"/>
                <a:cs typeface="Arial" pitchFamily="34" charset="0"/>
              </a:rPr>
            </a:br>
            <a:r>
              <a:rPr lang="es-ES" sz="1800" b="1" i="1" dirty="0" smtClean="0">
                <a:solidFill>
                  <a:schemeClr val="tx1">
                    <a:lumMod val="95000"/>
                    <a:lumOff val="5000"/>
                  </a:schemeClr>
                </a:solidFill>
              </a:rPr>
              <a:t> </a:t>
            </a:r>
            <a:r>
              <a:rPr lang="es-ES" sz="1800" b="1" i="1" dirty="0" smtClean="0">
                <a:latin typeface="Arial" pitchFamily="34" charset="0"/>
                <a:cs typeface="Arial" pitchFamily="34" charset="0"/>
              </a:rPr>
              <a:t>Comité de Derechos Humanos   </a:t>
            </a:r>
            <a:r>
              <a:rPr lang="es-ES" sz="1800" i="1" dirty="0" smtClean="0">
                <a:latin typeface="Arial" pitchFamily="34" charset="0"/>
                <a:cs typeface="Arial" pitchFamily="34" charset="0"/>
              </a:rPr>
              <a:t/>
            </a:r>
            <a:br>
              <a:rPr lang="es-ES" sz="1800" i="1" dirty="0" smtClean="0">
                <a:latin typeface="Arial" pitchFamily="34" charset="0"/>
                <a:cs typeface="Arial" pitchFamily="34" charset="0"/>
              </a:rPr>
            </a:br>
            <a:r>
              <a:rPr lang="es-ES" sz="1800" i="1" dirty="0" smtClean="0">
                <a:latin typeface="Arial" pitchFamily="34" charset="0"/>
                <a:cs typeface="Arial" pitchFamily="34" charset="0"/>
              </a:rPr>
              <a:t>Caso L.M.R. vs Argentina </a:t>
            </a:r>
            <a:r>
              <a:rPr lang="es-PE" sz="1800" b="1" i="1" dirty="0" smtClean="0">
                <a:latin typeface="Arial" pitchFamily="34" charset="0"/>
                <a:cs typeface="Arial" pitchFamily="34" charset="0"/>
              </a:rPr>
              <a:t/>
            </a:r>
            <a:br>
              <a:rPr lang="es-PE" sz="1800" b="1" i="1" dirty="0" smtClean="0">
                <a:latin typeface="Arial" pitchFamily="34" charset="0"/>
                <a:cs typeface="Arial" pitchFamily="34" charset="0"/>
              </a:rPr>
            </a:br>
            <a:endParaRPr lang="es-PE" sz="1800" b="1" i="1" dirty="0">
              <a:latin typeface="Arial" pitchFamily="34" charset="0"/>
              <a:cs typeface="Arial" pitchFamily="34" charset="0"/>
            </a:endParaRPr>
          </a:p>
        </p:txBody>
      </p:sp>
      <p:sp>
        <p:nvSpPr>
          <p:cNvPr id="5" name="4 Marcador de contenido"/>
          <p:cNvSpPr>
            <a:spLocks noGrp="1"/>
          </p:cNvSpPr>
          <p:nvPr>
            <p:ph sz="quarter" idx="1"/>
          </p:nvPr>
        </p:nvSpPr>
        <p:spPr>
          <a:xfrm>
            <a:off x="612775" y="1600200"/>
            <a:ext cx="8153400" cy="4829175"/>
          </a:xfrm>
        </p:spPr>
        <p:txBody>
          <a:bodyPr>
            <a:normAutofit fontScale="25000" lnSpcReduction="20000"/>
          </a:bodyPr>
          <a:lstStyle/>
          <a:p>
            <a:pPr marL="274320" indent="-274320" algn="just" fontAlgn="auto">
              <a:spcAft>
                <a:spcPts val="0"/>
              </a:spcAft>
              <a:buFont typeface="Wingdings 2"/>
              <a:buNone/>
              <a:defRPr/>
            </a:pPr>
            <a:endParaRPr lang="es-AR" sz="2400" b="1" dirty="0" smtClean="0"/>
          </a:p>
          <a:p>
            <a:pPr marL="274320" indent="-274320" algn="just" fontAlgn="auto">
              <a:spcAft>
                <a:spcPts val="0"/>
              </a:spcAft>
              <a:buFont typeface="Wingdings 2"/>
              <a:buNone/>
              <a:defRPr/>
            </a:pPr>
            <a:r>
              <a:rPr lang="es-AR" sz="9600" dirty="0" smtClean="0"/>
              <a:t>Comunicación No 1608/2007 </a:t>
            </a:r>
          </a:p>
          <a:p>
            <a:pPr marL="274320" indent="-274320" algn="just" fontAlgn="auto">
              <a:spcAft>
                <a:spcPts val="0"/>
              </a:spcAft>
              <a:buFont typeface="Wingdings 2"/>
              <a:buNone/>
              <a:defRPr/>
            </a:pPr>
            <a:endParaRPr lang="es-AR" sz="9600" dirty="0" smtClean="0"/>
          </a:p>
          <a:p>
            <a:pPr marL="274320" indent="-274320" algn="just" fontAlgn="auto">
              <a:spcAft>
                <a:spcPts val="0"/>
              </a:spcAft>
              <a:buFont typeface="Wingdings 2"/>
              <a:buNone/>
              <a:defRPr/>
            </a:pPr>
            <a:r>
              <a:rPr lang="es-AR" sz="9600" dirty="0" smtClean="0"/>
              <a:t>Presentada por: V. D. A. (representada por las organizaciones </a:t>
            </a:r>
          </a:p>
          <a:p>
            <a:pPr marL="274320" indent="-274320" algn="just" fontAlgn="auto">
              <a:spcAft>
                <a:spcPts val="0"/>
              </a:spcAft>
              <a:buFont typeface="Wingdings 2"/>
              <a:buNone/>
              <a:defRPr/>
            </a:pPr>
            <a:r>
              <a:rPr lang="es-AR" sz="9600" dirty="0" smtClean="0"/>
              <a:t>INSGENAR, CLADEM y ACDD) </a:t>
            </a:r>
          </a:p>
          <a:p>
            <a:pPr marL="274320" indent="-274320" algn="just" fontAlgn="auto">
              <a:spcAft>
                <a:spcPts val="0"/>
              </a:spcAft>
              <a:buFont typeface="Wingdings 2"/>
              <a:buNone/>
              <a:defRPr/>
            </a:pPr>
            <a:r>
              <a:rPr lang="es-AR" sz="9600" dirty="0" smtClean="0"/>
              <a:t>Presunta víctima: L.M.R. </a:t>
            </a:r>
          </a:p>
          <a:p>
            <a:pPr marL="274320" indent="-274320" algn="just" fontAlgn="auto">
              <a:spcAft>
                <a:spcPts val="0"/>
              </a:spcAft>
              <a:buFont typeface="Wingdings 2"/>
              <a:buNone/>
              <a:defRPr/>
            </a:pPr>
            <a:r>
              <a:rPr lang="es-AR" sz="9600" dirty="0" smtClean="0"/>
              <a:t>Estado Parte: Argentina </a:t>
            </a:r>
          </a:p>
          <a:p>
            <a:pPr marL="274320" indent="-274320" algn="just" fontAlgn="auto">
              <a:spcAft>
                <a:spcPts val="0"/>
              </a:spcAft>
              <a:buFont typeface="Wingdings 2"/>
              <a:buNone/>
              <a:defRPr/>
            </a:pPr>
            <a:r>
              <a:rPr lang="es-AR" sz="9600" dirty="0" smtClean="0"/>
              <a:t>Fecha de la comunicación: 25 de mayo de 2007</a:t>
            </a:r>
          </a:p>
          <a:p>
            <a:pPr marL="274320" indent="-274320" algn="just" fontAlgn="auto">
              <a:spcAft>
                <a:spcPts val="0"/>
              </a:spcAft>
              <a:buFont typeface="Wingdings 2"/>
              <a:buNone/>
              <a:defRPr/>
            </a:pPr>
            <a:r>
              <a:rPr lang="es-AR" sz="9600" dirty="0" smtClean="0"/>
              <a:t>Fecha de aprobación del dictamen: 29 de marzo de 2011</a:t>
            </a:r>
            <a:r>
              <a:rPr lang="es-PE" sz="9600" dirty="0" smtClean="0"/>
              <a:t> </a:t>
            </a:r>
          </a:p>
          <a:p>
            <a:pPr marL="274320" indent="-274320" algn="just" fontAlgn="auto">
              <a:spcAft>
                <a:spcPts val="0"/>
              </a:spcAft>
              <a:buFont typeface="Wingdings 2"/>
              <a:buNone/>
              <a:defRPr/>
            </a:pPr>
            <a:r>
              <a:rPr lang="es-PE" sz="9600" dirty="0" smtClean="0"/>
              <a:t>   </a:t>
            </a:r>
            <a:r>
              <a:rPr lang="es-ES_tradnl" sz="9600" dirty="0" smtClean="0"/>
              <a:t> </a:t>
            </a:r>
          </a:p>
          <a:p>
            <a:pPr marL="320040" indent="-320040" algn="just" fontAlgn="auto">
              <a:spcAft>
                <a:spcPts val="0"/>
              </a:spcAft>
              <a:buFont typeface="Wingdings 2" pitchFamily="18" charset="2"/>
              <a:buNone/>
              <a:defRPr/>
            </a:pPr>
            <a:r>
              <a:rPr lang="es-PE" sz="9600" b="1" dirty="0" smtClean="0"/>
              <a:t>Asunto: </a:t>
            </a:r>
            <a:r>
              <a:rPr lang="es-PE" sz="9600" dirty="0" smtClean="0"/>
              <a:t>Negativa de las autoridades médicas y judiciales a  </a:t>
            </a:r>
          </a:p>
          <a:p>
            <a:pPr marL="320040" indent="-320040" algn="just" fontAlgn="auto">
              <a:spcAft>
                <a:spcPts val="0"/>
              </a:spcAft>
              <a:buFont typeface="Wingdings 2" pitchFamily="18" charset="2"/>
              <a:buNone/>
              <a:defRPr/>
            </a:pPr>
            <a:r>
              <a:rPr lang="es-PE" sz="9600" dirty="0" smtClean="0"/>
              <a:t>            autorizar un aborto</a:t>
            </a:r>
            <a:endParaRPr lang="es-PE" sz="9600" b="1" dirty="0" smtClean="0"/>
          </a:p>
          <a:p>
            <a:pPr marL="320040" indent="-320040" algn="just" fontAlgn="auto">
              <a:spcAft>
                <a:spcPts val="0"/>
              </a:spcAft>
              <a:buFont typeface="Wingdings"/>
              <a:buNone/>
              <a:defRPr/>
            </a:pPr>
            <a:endParaRPr lang="es-ES" sz="2400" dirty="0" smtClean="0">
              <a:latin typeface="Calibri" pitchFamily="34" charset="0"/>
              <a:cs typeface="Arial" pitchFamily="34" charset="0"/>
            </a:endParaRPr>
          </a:p>
          <a:p>
            <a:pPr marL="274320" indent="-274320" algn="just" fontAlgn="auto">
              <a:spcAft>
                <a:spcPts val="0"/>
              </a:spcAft>
              <a:buFont typeface="Wingdings 2"/>
              <a:buNone/>
              <a:defRPr/>
            </a:pPr>
            <a:endParaRPr lang="es-AR" sz="2400" b="1" dirty="0" smtClean="0"/>
          </a:p>
          <a:p>
            <a:pPr marL="320040" indent="-320040" algn="just" fontAlgn="auto">
              <a:spcAft>
                <a:spcPts val="0"/>
              </a:spcAft>
              <a:buFont typeface="Wingdings"/>
              <a:buChar char=""/>
              <a:defRPr/>
            </a:pPr>
            <a:endParaRPr lang="es-ES" sz="2400" dirty="0" smtClean="0">
              <a:latin typeface="Calibri" pitchFamily="34" charset="0"/>
              <a:cs typeface="Arial" pitchFamily="34" charset="0"/>
            </a:endParaRPr>
          </a:p>
          <a:p>
            <a:pPr marL="320040" indent="-320040" algn="just" fontAlgn="auto">
              <a:spcAft>
                <a:spcPts val="0"/>
              </a:spcAft>
              <a:buFont typeface="Wingdings"/>
              <a:buChar char=""/>
              <a:defRPr/>
            </a:pPr>
            <a:endParaRPr lang="es-ES" sz="2400" dirty="0" smtClean="0">
              <a:latin typeface="Calibri" pitchFamily="34" charset="0"/>
              <a:cs typeface="Arial" pitchFamily="34" charset="0"/>
            </a:endParaRPr>
          </a:p>
          <a:p>
            <a:pPr marL="320040" indent="-320040" algn="just" fontAlgn="auto">
              <a:spcAft>
                <a:spcPts val="0"/>
              </a:spcAft>
              <a:buFont typeface="Wingdings"/>
              <a:buChar char=""/>
              <a:defRPr/>
            </a:pPr>
            <a:endParaRPr lang="es-ES" sz="2400" dirty="0" smtClean="0">
              <a:latin typeface="Calibri" pitchFamily="34" charset="0"/>
              <a:cs typeface="Arial" pitchFamily="34" charset="0"/>
            </a:endParaRPr>
          </a:p>
          <a:p>
            <a:pPr marL="320040" indent="-320040" algn="just" fontAlgn="auto">
              <a:spcAft>
                <a:spcPts val="0"/>
              </a:spcAft>
              <a:buFont typeface="Wingdings"/>
              <a:buChar char=""/>
              <a:defRPr/>
            </a:pPr>
            <a:endParaRPr lang="es-ES" sz="2400" dirty="0" smtClean="0">
              <a:latin typeface="Calibri" pitchFamily="34" charset="0"/>
              <a:cs typeface="Arial" pitchFamily="34" charset="0"/>
            </a:endParaRPr>
          </a:p>
          <a:p>
            <a:pPr marL="320040" indent="-320040" algn="just" fontAlgn="auto">
              <a:spcAft>
                <a:spcPts val="0"/>
              </a:spcAft>
              <a:buFont typeface="Wingdings"/>
              <a:buNone/>
              <a:defRPr/>
            </a:pPr>
            <a:r>
              <a:rPr lang="es-ES" sz="2400" dirty="0" smtClean="0">
                <a:latin typeface="Calibri" pitchFamily="34" charset="0"/>
                <a:cs typeface="Arial" pitchFamily="34" charset="0"/>
              </a:rPr>
              <a:t>     </a:t>
            </a:r>
            <a:endParaRPr lang="es-ES" sz="1600" dirty="0" smtClean="0">
              <a:latin typeface="Calibri" pitchFamily="34" charset="0"/>
              <a:cs typeface="Arial" pitchFamily="34" charset="0"/>
            </a:endParaRPr>
          </a:p>
          <a:p>
            <a:pPr marL="320040" indent="-320040" algn="just" fontAlgn="auto">
              <a:spcAft>
                <a:spcPts val="0"/>
              </a:spcAft>
              <a:buFont typeface="Wingdings"/>
              <a:buNone/>
              <a:defRPr/>
            </a:pPr>
            <a:endParaRPr lang="es-ES" sz="1600" dirty="0" smtClean="0">
              <a:latin typeface="Calibri" pitchFamily="34" charset="0"/>
              <a:cs typeface="Arial" pitchFamily="34" charset="0"/>
            </a:endParaRPr>
          </a:p>
          <a:p>
            <a:pPr marL="320040" indent="-320040" algn="just" fontAlgn="auto">
              <a:spcAft>
                <a:spcPts val="0"/>
              </a:spcAft>
              <a:buFont typeface="Wingdings"/>
              <a:buNone/>
              <a:defRPr/>
            </a:pPr>
            <a:r>
              <a:rPr lang="es-ES" sz="1600" dirty="0" smtClean="0">
                <a:latin typeface="Calibri" pitchFamily="34" charset="0"/>
                <a:cs typeface="Arial" pitchFamily="34" charset="0"/>
              </a:rPr>
              <a:t>       </a:t>
            </a:r>
            <a:endParaRPr lang="es-PE" sz="16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612775" y="228600"/>
            <a:ext cx="8153400" cy="990600"/>
          </a:xfrm>
        </p:spPr>
        <p:txBody>
          <a:bodyPr>
            <a:noAutofit/>
          </a:bodyPr>
          <a:lstStyle/>
          <a:p>
            <a:pPr algn="r" fontAlgn="auto">
              <a:spcAft>
                <a:spcPts val="0"/>
              </a:spcAft>
              <a:defRPr/>
            </a:pPr>
            <a:r>
              <a:rPr lang="es-PE" sz="1800" b="1" i="1" dirty="0" smtClean="0">
                <a:latin typeface="Arial" pitchFamily="34" charset="0"/>
                <a:cs typeface="Arial" pitchFamily="34" charset="0"/>
              </a:rPr>
              <a:t/>
            </a:r>
            <a:br>
              <a:rPr lang="es-PE" sz="1800" b="1" i="1" dirty="0" smtClean="0">
                <a:latin typeface="Arial" pitchFamily="34" charset="0"/>
                <a:cs typeface="Arial" pitchFamily="34" charset="0"/>
              </a:rPr>
            </a:br>
            <a:r>
              <a:rPr lang="es-ES" sz="1800" b="1" i="1" dirty="0" smtClean="0">
                <a:solidFill>
                  <a:schemeClr val="tx1">
                    <a:lumMod val="95000"/>
                    <a:lumOff val="5000"/>
                  </a:schemeClr>
                </a:solidFill>
              </a:rPr>
              <a:t> </a:t>
            </a:r>
            <a:r>
              <a:rPr lang="es-ES" sz="1800" b="1" i="1" dirty="0" smtClean="0">
                <a:latin typeface="Arial" pitchFamily="34" charset="0"/>
                <a:cs typeface="Arial" pitchFamily="34" charset="0"/>
              </a:rPr>
              <a:t>Comité de Derechos Humanos   </a:t>
            </a:r>
            <a:r>
              <a:rPr lang="es-ES" sz="1800" i="1" dirty="0" smtClean="0">
                <a:latin typeface="Arial" pitchFamily="34" charset="0"/>
                <a:cs typeface="Arial" pitchFamily="34" charset="0"/>
              </a:rPr>
              <a:t/>
            </a:r>
            <a:br>
              <a:rPr lang="es-ES" sz="1800" i="1" dirty="0" smtClean="0">
                <a:latin typeface="Arial" pitchFamily="34" charset="0"/>
                <a:cs typeface="Arial" pitchFamily="34" charset="0"/>
              </a:rPr>
            </a:br>
            <a:r>
              <a:rPr lang="es-ES" sz="1800" i="1" dirty="0" smtClean="0">
                <a:latin typeface="Arial" pitchFamily="34" charset="0"/>
                <a:cs typeface="Arial" pitchFamily="34" charset="0"/>
              </a:rPr>
              <a:t>Caso L.M.R. vs Argentina </a:t>
            </a:r>
            <a:r>
              <a:rPr lang="es-PE" sz="1800" b="1" i="1" dirty="0" smtClean="0">
                <a:latin typeface="Arial" pitchFamily="34" charset="0"/>
                <a:cs typeface="Arial" pitchFamily="34" charset="0"/>
              </a:rPr>
              <a:t/>
            </a:r>
            <a:br>
              <a:rPr lang="es-PE" sz="1800" b="1" i="1" dirty="0" smtClean="0">
                <a:latin typeface="Arial" pitchFamily="34" charset="0"/>
                <a:cs typeface="Arial" pitchFamily="34" charset="0"/>
              </a:rPr>
            </a:br>
            <a:endParaRPr lang="es-PE" sz="1800" b="1" i="1" dirty="0">
              <a:latin typeface="Arial" pitchFamily="34" charset="0"/>
              <a:cs typeface="Arial" pitchFamily="34" charset="0"/>
            </a:endParaRPr>
          </a:p>
        </p:txBody>
      </p:sp>
      <p:sp>
        <p:nvSpPr>
          <p:cNvPr id="5" name="4 Marcador de contenido"/>
          <p:cNvSpPr>
            <a:spLocks noGrp="1"/>
          </p:cNvSpPr>
          <p:nvPr>
            <p:ph sz="quarter" idx="1"/>
          </p:nvPr>
        </p:nvSpPr>
        <p:spPr>
          <a:xfrm>
            <a:off x="612775" y="1600200"/>
            <a:ext cx="8153400" cy="4829175"/>
          </a:xfrm>
        </p:spPr>
        <p:txBody>
          <a:bodyPr>
            <a:normAutofit fontScale="25000" lnSpcReduction="20000"/>
          </a:bodyPr>
          <a:lstStyle/>
          <a:p>
            <a:pPr marL="274320" indent="-274320" algn="just" fontAlgn="auto">
              <a:spcAft>
                <a:spcPts val="0"/>
              </a:spcAft>
              <a:buFont typeface="Wingdings 2"/>
              <a:buNone/>
              <a:defRPr/>
            </a:pPr>
            <a:endParaRPr lang="es-AR" sz="2400" b="1" dirty="0" smtClean="0"/>
          </a:p>
          <a:p>
            <a:pPr marL="274320" indent="-274320" algn="just" fontAlgn="auto">
              <a:spcAft>
                <a:spcPts val="0"/>
              </a:spcAft>
              <a:buFont typeface="Wingdings 2"/>
              <a:buNone/>
              <a:defRPr/>
            </a:pPr>
            <a:r>
              <a:rPr lang="es-AR" sz="9600" dirty="0" smtClean="0"/>
              <a:t>    Dictamen:</a:t>
            </a:r>
          </a:p>
          <a:p>
            <a:pPr marL="274320" indent="-274320" algn="just" fontAlgn="auto">
              <a:spcAft>
                <a:spcPts val="0"/>
              </a:spcAft>
              <a:buFont typeface="Wingdings 2"/>
              <a:buNone/>
              <a:defRPr/>
            </a:pPr>
            <a:r>
              <a:rPr lang="es-AR" sz="8000" dirty="0" smtClean="0"/>
              <a:t>    </a:t>
            </a:r>
          </a:p>
          <a:p>
            <a:pPr marL="274320" indent="-274320" algn="just" fontAlgn="auto">
              <a:spcAft>
                <a:spcPts val="0"/>
              </a:spcAft>
              <a:buFont typeface="Wingdings 2"/>
              <a:buNone/>
              <a:defRPr/>
            </a:pPr>
            <a:r>
              <a:rPr lang="es-AR" sz="8000" dirty="0" smtClean="0"/>
              <a:t>    La omisión estatal de no garantizar a una mujer el derecho a la interrupción de un embarazo proveniente de una violación, cuando la familia lo solicita, constituye un trato cruel e inhumano, tanto más grave si se trata de una joven con discapacidad </a:t>
            </a:r>
          </a:p>
          <a:p>
            <a:pPr marL="274320" indent="-274320" algn="just" fontAlgn="auto">
              <a:spcAft>
                <a:spcPts val="0"/>
              </a:spcAft>
              <a:buFont typeface="Wingdings 2"/>
              <a:buNone/>
              <a:defRPr/>
            </a:pPr>
            <a:endParaRPr lang="es-AR" sz="8000" dirty="0" smtClean="0"/>
          </a:p>
          <a:p>
            <a:pPr marL="274320" indent="-274320" algn="just" fontAlgn="auto">
              <a:spcAft>
                <a:spcPts val="0"/>
              </a:spcAft>
              <a:buFont typeface="Wingdings 2"/>
              <a:buNone/>
              <a:defRPr/>
            </a:pPr>
            <a:r>
              <a:rPr lang="es-AR" sz="8000" dirty="0" smtClean="0"/>
              <a:t>    La ilegítima injerencia del Estado, a través del poder judicial, en una cuestión que debía resolverse entre la paciente y su médico constituye una violación del derecho a la intimidad</a:t>
            </a:r>
          </a:p>
          <a:p>
            <a:pPr marL="274320" indent="-274320" algn="just" fontAlgn="auto">
              <a:spcAft>
                <a:spcPts val="0"/>
              </a:spcAft>
              <a:buFont typeface="Wingdings 2"/>
              <a:buNone/>
              <a:defRPr/>
            </a:pPr>
            <a:endParaRPr lang="es-AR" sz="8000" dirty="0" smtClean="0"/>
          </a:p>
          <a:p>
            <a:pPr marL="274320" indent="-274320" algn="just" fontAlgn="auto">
              <a:spcAft>
                <a:spcPts val="0"/>
              </a:spcAft>
              <a:buFont typeface="Wingdings 2"/>
              <a:buNone/>
              <a:defRPr/>
            </a:pPr>
            <a:r>
              <a:rPr lang="es-AR" sz="8000" dirty="0" smtClean="0"/>
              <a:t>    La falta de mecanismos que le permitan a una mujer interrumpir un embarazo proveniente de una violación,  constituye una violación por omisión de la obligación de garantizar a toda persona  un recurso efectivo</a:t>
            </a:r>
          </a:p>
          <a:p>
            <a:pPr marL="274320" indent="-274320" algn="just" fontAlgn="auto">
              <a:spcAft>
                <a:spcPts val="0"/>
              </a:spcAft>
              <a:buFont typeface="Wingdings 2"/>
              <a:buNone/>
              <a:defRPr/>
            </a:pPr>
            <a:r>
              <a:rPr lang="es-AR" sz="8000" dirty="0" smtClean="0"/>
              <a:t>     </a:t>
            </a:r>
          </a:p>
          <a:p>
            <a:pPr marL="320040" indent="-320040" algn="just" fontAlgn="auto">
              <a:spcAft>
                <a:spcPts val="0"/>
              </a:spcAft>
              <a:buFont typeface="Wingdings 2" pitchFamily="18" charset="2"/>
              <a:buNone/>
              <a:defRPr/>
            </a:pPr>
            <a:endParaRPr lang="es-PE" sz="9600" b="1" dirty="0" smtClean="0"/>
          </a:p>
          <a:p>
            <a:pPr marL="320040" indent="-320040" algn="just" fontAlgn="auto">
              <a:spcAft>
                <a:spcPts val="0"/>
              </a:spcAft>
              <a:buFont typeface="Wingdings"/>
              <a:buNone/>
              <a:defRPr/>
            </a:pPr>
            <a:endParaRPr lang="es-ES" sz="2400" dirty="0" smtClean="0">
              <a:latin typeface="Calibri" pitchFamily="34" charset="0"/>
              <a:cs typeface="Arial" pitchFamily="34" charset="0"/>
            </a:endParaRPr>
          </a:p>
          <a:p>
            <a:pPr marL="274320" indent="-274320" algn="just" fontAlgn="auto">
              <a:spcAft>
                <a:spcPts val="0"/>
              </a:spcAft>
              <a:buFont typeface="Wingdings 2"/>
              <a:buNone/>
              <a:defRPr/>
            </a:pPr>
            <a:endParaRPr lang="es-AR" sz="2400" b="1" dirty="0" smtClean="0"/>
          </a:p>
          <a:p>
            <a:pPr marL="320040" indent="-320040" algn="just" fontAlgn="auto">
              <a:spcAft>
                <a:spcPts val="0"/>
              </a:spcAft>
              <a:buFont typeface="Wingdings"/>
              <a:buChar char=""/>
              <a:defRPr/>
            </a:pPr>
            <a:endParaRPr lang="es-ES" sz="2400" dirty="0" smtClean="0">
              <a:latin typeface="Calibri" pitchFamily="34" charset="0"/>
              <a:cs typeface="Arial" pitchFamily="34" charset="0"/>
            </a:endParaRPr>
          </a:p>
          <a:p>
            <a:pPr marL="320040" indent="-320040" algn="just" fontAlgn="auto">
              <a:spcAft>
                <a:spcPts val="0"/>
              </a:spcAft>
              <a:buFont typeface="Wingdings"/>
              <a:buChar char=""/>
              <a:defRPr/>
            </a:pPr>
            <a:endParaRPr lang="es-ES" sz="2400" dirty="0" smtClean="0">
              <a:latin typeface="Calibri" pitchFamily="34" charset="0"/>
              <a:cs typeface="Arial" pitchFamily="34" charset="0"/>
            </a:endParaRPr>
          </a:p>
          <a:p>
            <a:pPr marL="320040" indent="-320040" algn="just" fontAlgn="auto">
              <a:spcAft>
                <a:spcPts val="0"/>
              </a:spcAft>
              <a:buFont typeface="Wingdings"/>
              <a:buChar char=""/>
              <a:defRPr/>
            </a:pPr>
            <a:endParaRPr lang="es-ES" sz="2400" dirty="0" smtClean="0">
              <a:latin typeface="Calibri" pitchFamily="34" charset="0"/>
              <a:cs typeface="Arial" pitchFamily="34" charset="0"/>
            </a:endParaRPr>
          </a:p>
          <a:p>
            <a:pPr marL="320040" indent="-320040" algn="just" fontAlgn="auto">
              <a:spcAft>
                <a:spcPts val="0"/>
              </a:spcAft>
              <a:buFont typeface="Wingdings"/>
              <a:buChar char=""/>
              <a:defRPr/>
            </a:pPr>
            <a:endParaRPr lang="es-ES" sz="2400" dirty="0" smtClean="0">
              <a:latin typeface="Calibri" pitchFamily="34" charset="0"/>
              <a:cs typeface="Arial" pitchFamily="34" charset="0"/>
            </a:endParaRPr>
          </a:p>
          <a:p>
            <a:pPr marL="320040" indent="-320040" algn="just" fontAlgn="auto">
              <a:spcAft>
                <a:spcPts val="0"/>
              </a:spcAft>
              <a:buFont typeface="Wingdings"/>
              <a:buNone/>
              <a:defRPr/>
            </a:pPr>
            <a:r>
              <a:rPr lang="es-ES" sz="2400" dirty="0" smtClean="0">
                <a:latin typeface="Calibri" pitchFamily="34" charset="0"/>
                <a:cs typeface="Arial" pitchFamily="34" charset="0"/>
              </a:rPr>
              <a:t>     </a:t>
            </a:r>
            <a:endParaRPr lang="es-ES" sz="1600" dirty="0" smtClean="0">
              <a:latin typeface="Calibri" pitchFamily="34" charset="0"/>
              <a:cs typeface="Arial" pitchFamily="34" charset="0"/>
            </a:endParaRPr>
          </a:p>
          <a:p>
            <a:pPr marL="320040" indent="-320040" algn="just" fontAlgn="auto">
              <a:spcAft>
                <a:spcPts val="0"/>
              </a:spcAft>
              <a:buFont typeface="Wingdings"/>
              <a:buNone/>
              <a:defRPr/>
            </a:pPr>
            <a:endParaRPr lang="es-ES" sz="1600" dirty="0" smtClean="0">
              <a:latin typeface="Calibri" pitchFamily="34" charset="0"/>
              <a:cs typeface="Arial" pitchFamily="34" charset="0"/>
            </a:endParaRPr>
          </a:p>
          <a:p>
            <a:pPr marL="320040" indent="-320040" algn="just" fontAlgn="auto">
              <a:spcAft>
                <a:spcPts val="0"/>
              </a:spcAft>
              <a:buFont typeface="Wingdings"/>
              <a:buNone/>
              <a:defRPr/>
            </a:pPr>
            <a:r>
              <a:rPr lang="es-ES" sz="1600" dirty="0" smtClean="0">
                <a:latin typeface="Calibri" pitchFamily="34" charset="0"/>
                <a:cs typeface="Arial" pitchFamily="34" charset="0"/>
              </a:rPr>
              <a:t>       </a:t>
            </a:r>
            <a:endParaRPr lang="es-PE" sz="16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612775" y="228600"/>
            <a:ext cx="8153400" cy="990600"/>
          </a:xfrm>
        </p:spPr>
        <p:txBody>
          <a:bodyPr>
            <a:noAutofit/>
          </a:bodyPr>
          <a:lstStyle/>
          <a:p>
            <a:pPr algn="r" fontAlgn="auto">
              <a:spcAft>
                <a:spcPts val="0"/>
              </a:spcAft>
              <a:defRPr/>
            </a:pPr>
            <a:r>
              <a:rPr lang="es-PE" sz="1800" b="1" i="1" dirty="0" smtClean="0">
                <a:latin typeface="Arial" pitchFamily="34" charset="0"/>
                <a:cs typeface="Arial" pitchFamily="34" charset="0"/>
              </a:rPr>
              <a:t/>
            </a:r>
            <a:br>
              <a:rPr lang="es-PE" sz="1800" b="1" i="1" dirty="0" smtClean="0">
                <a:latin typeface="Arial" pitchFamily="34" charset="0"/>
                <a:cs typeface="Arial" pitchFamily="34" charset="0"/>
              </a:rPr>
            </a:br>
            <a:r>
              <a:rPr lang="es-ES" sz="1800" b="1" i="1" dirty="0" smtClean="0">
                <a:solidFill>
                  <a:schemeClr val="tx1">
                    <a:lumMod val="95000"/>
                    <a:lumOff val="5000"/>
                  </a:schemeClr>
                </a:solidFill>
              </a:rPr>
              <a:t> </a:t>
            </a:r>
            <a:r>
              <a:rPr lang="es-ES" sz="1800" b="1" i="1" dirty="0" smtClean="0">
                <a:latin typeface="Arial" pitchFamily="34" charset="0"/>
                <a:cs typeface="Arial" pitchFamily="34" charset="0"/>
              </a:rPr>
              <a:t>Comité de Derechos Humanos   </a:t>
            </a:r>
            <a:r>
              <a:rPr lang="es-ES" sz="1800" i="1" dirty="0" smtClean="0">
                <a:latin typeface="Arial" pitchFamily="34" charset="0"/>
                <a:cs typeface="Arial" pitchFamily="34" charset="0"/>
              </a:rPr>
              <a:t/>
            </a:r>
            <a:br>
              <a:rPr lang="es-ES" sz="1800" i="1" dirty="0" smtClean="0">
                <a:latin typeface="Arial" pitchFamily="34" charset="0"/>
                <a:cs typeface="Arial" pitchFamily="34" charset="0"/>
              </a:rPr>
            </a:br>
            <a:r>
              <a:rPr lang="es-ES" sz="1800" i="1" dirty="0" smtClean="0">
                <a:latin typeface="Arial" pitchFamily="34" charset="0"/>
                <a:cs typeface="Arial" pitchFamily="34" charset="0"/>
              </a:rPr>
              <a:t>Caso L.N.P. vs Argentina </a:t>
            </a:r>
            <a:r>
              <a:rPr lang="es-PE" sz="1800" b="1" i="1" dirty="0" smtClean="0">
                <a:latin typeface="Arial" pitchFamily="34" charset="0"/>
                <a:cs typeface="Arial" pitchFamily="34" charset="0"/>
              </a:rPr>
              <a:t/>
            </a:r>
            <a:br>
              <a:rPr lang="es-PE" sz="1800" b="1" i="1" dirty="0" smtClean="0">
                <a:latin typeface="Arial" pitchFamily="34" charset="0"/>
                <a:cs typeface="Arial" pitchFamily="34" charset="0"/>
              </a:rPr>
            </a:br>
            <a:endParaRPr lang="es-PE" sz="1800" b="1" i="1" dirty="0">
              <a:latin typeface="Arial" pitchFamily="34" charset="0"/>
              <a:cs typeface="Arial" pitchFamily="34" charset="0"/>
            </a:endParaRPr>
          </a:p>
        </p:txBody>
      </p:sp>
      <p:sp>
        <p:nvSpPr>
          <p:cNvPr id="5" name="4 Marcador de contenido"/>
          <p:cNvSpPr>
            <a:spLocks noGrp="1"/>
          </p:cNvSpPr>
          <p:nvPr>
            <p:ph sz="quarter" idx="1"/>
          </p:nvPr>
        </p:nvSpPr>
        <p:spPr>
          <a:xfrm>
            <a:off x="612775" y="1600200"/>
            <a:ext cx="8153400" cy="4829175"/>
          </a:xfrm>
        </p:spPr>
        <p:txBody>
          <a:bodyPr>
            <a:normAutofit fontScale="25000" lnSpcReduction="20000"/>
          </a:bodyPr>
          <a:lstStyle/>
          <a:p>
            <a:pPr marL="274320" indent="-274320" algn="just" fontAlgn="auto">
              <a:spcAft>
                <a:spcPts val="0"/>
              </a:spcAft>
              <a:buFont typeface="Wingdings 2"/>
              <a:buNone/>
              <a:defRPr/>
            </a:pPr>
            <a:endParaRPr lang="es-AR" sz="2400" b="1" dirty="0" smtClean="0"/>
          </a:p>
          <a:p>
            <a:pPr marL="274320" indent="-274320" algn="just" fontAlgn="auto">
              <a:spcAft>
                <a:spcPts val="0"/>
              </a:spcAft>
              <a:buFont typeface="Wingdings 2"/>
              <a:buNone/>
              <a:defRPr/>
            </a:pPr>
            <a:r>
              <a:rPr lang="es-AR" sz="9600" dirty="0" smtClean="0"/>
              <a:t>Comunicación No 1610/2007 </a:t>
            </a:r>
          </a:p>
          <a:p>
            <a:pPr marL="274320" indent="-274320" algn="just" fontAlgn="auto">
              <a:spcAft>
                <a:spcPts val="0"/>
              </a:spcAft>
              <a:buFont typeface="Wingdings 2"/>
              <a:buNone/>
              <a:defRPr/>
            </a:pPr>
            <a:endParaRPr lang="es-AR" sz="9600" dirty="0" smtClean="0"/>
          </a:p>
          <a:p>
            <a:pPr marL="274320" indent="-274320" algn="just" fontAlgn="auto">
              <a:spcAft>
                <a:spcPts val="0"/>
              </a:spcAft>
              <a:buFont typeface="Wingdings 2"/>
              <a:buNone/>
              <a:defRPr/>
            </a:pPr>
            <a:r>
              <a:rPr lang="es-AR" sz="9600" dirty="0" smtClean="0"/>
              <a:t>Presentada por: L. N. P. (representada por el Instituto de Género y Desarrollo –INSGENAR- y CLADEM) </a:t>
            </a:r>
          </a:p>
          <a:p>
            <a:pPr marL="274320" indent="-274320" algn="just" fontAlgn="auto">
              <a:spcAft>
                <a:spcPts val="0"/>
              </a:spcAft>
              <a:buFont typeface="Wingdings 2"/>
              <a:buNone/>
              <a:defRPr/>
            </a:pPr>
            <a:r>
              <a:rPr lang="es-AR" sz="9600" dirty="0" smtClean="0"/>
              <a:t>Presunta víctima: La autora</a:t>
            </a:r>
          </a:p>
          <a:p>
            <a:pPr marL="274320" indent="-274320" algn="just" fontAlgn="auto">
              <a:spcAft>
                <a:spcPts val="0"/>
              </a:spcAft>
              <a:buFont typeface="Wingdings 2"/>
              <a:buNone/>
              <a:defRPr/>
            </a:pPr>
            <a:r>
              <a:rPr lang="es-AR" sz="9600" dirty="0" smtClean="0"/>
              <a:t>Estado Parte: Argentina </a:t>
            </a:r>
          </a:p>
          <a:p>
            <a:pPr marL="274320" indent="-274320" algn="just" fontAlgn="auto">
              <a:spcAft>
                <a:spcPts val="0"/>
              </a:spcAft>
              <a:buFont typeface="Wingdings 2"/>
              <a:buNone/>
              <a:defRPr/>
            </a:pPr>
            <a:r>
              <a:rPr lang="es-AR" sz="9600" dirty="0" smtClean="0"/>
              <a:t>Fecha de la comunicación: 25 de mayo de 2007</a:t>
            </a:r>
          </a:p>
          <a:p>
            <a:pPr marL="274320" indent="-274320" algn="just" fontAlgn="auto">
              <a:spcAft>
                <a:spcPts val="0"/>
              </a:spcAft>
              <a:buFont typeface="Wingdings 2"/>
              <a:buNone/>
              <a:defRPr/>
            </a:pPr>
            <a:r>
              <a:rPr lang="es-AR" sz="9600" dirty="0" smtClean="0"/>
              <a:t>Fecha de aprobación del dictamen: 18 de julio de 2011</a:t>
            </a:r>
            <a:r>
              <a:rPr lang="es-PE" sz="9600" dirty="0" smtClean="0"/>
              <a:t> </a:t>
            </a:r>
          </a:p>
          <a:p>
            <a:pPr marL="274320" indent="-274320" algn="just" fontAlgn="auto">
              <a:spcAft>
                <a:spcPts val="0"/>
              </a:spcAft>
              <a:buFont typeface="Wingdings 2"/>
              <a:buNone/>
              <a:defRPr/>
            </a:pPr>
            <a:r>
              <a:rPr lang="es-PE" sz="9600" dirty="0" smtClean="0"/>
              <a:t>   </a:t>
            </a:r>
            <a:r>
              <a:rPr lang="es-ES_tradnl" sz="9600" dirty="0" smtClean="0"/>
              <a:t> </a:t>
            </a:r>
          </a:p>
          <a:p>
            <a:pPr marL="320040" indent="-320040" algn="just" fontAlgn="auto">
              <a:spcAft>
                <a:spcPts val="0"/>
              </a:spcAft>
              <a:buFont typeface="Wingdings 2" pitchFamily="18" charset="2"/>
              <a:buNone/>
              <a:defRPr/>
            </a:pPr>
            <a:r>
              <a:rPr lang="es-PE" sz="9600" b="1" dirty="0" smtClean="0"/>
              <a:t>Asunto: </a:t>
            </a:r>
            <a:r>
              <a:rPr lang="es-PE" sz="9600" dirty="0" smtClean="0"/>
              <a:t>Discriminación contra niña indígena víctima de violación</a:t>
            </a:r>
            <a:endParaRPr lang="es-PE" sz="9600" b="1" dirty="0" smtClean="0"/>
          </a:p>
          <a:p>
            <a:pPr marL="320040" indent="-320040" algn="just" fontAlgn="auto">
              <a:spcAft>
                <a:spcPts val="0"/>
              </a:spcAft>
              <a:buFont typeface="Wingdings"/>
              <a:buNone/>
              <a:defRPr/>
            </a:pPr>
            <a:endParaRPr lang="es-ES" sz="2400" dirty="0" smtClean="0">
              <a:latin typeface="Calibri" pitchFamily="34" charset="0"/>
              <a:cs typeface="Arial" pitchFamily="34" charset="0"/>
            </a:endParaRPr>
          </a:p>
          <a:p>
            <a:pPr marL="274320" indent="-274320" algn="just" fontAlgn="auto">
              <a:spcAft>
                <a:spcPts val="0"/>
              </a:spcAft>
              <a:buFont typeface="Wingdings 2"/>
              <a:buNone/>
              <a:defRPr/>
            </a:pPr>
            <a:endParaRPr lang="es-AR" sz="2400" b="1" dirty="0" smtClean="0"/>
          </a:p>
          <a:p>
            <a:pPr marL="320040" indent="-320040" algn="just" fontAlgn="auto">
              <a:spcAft>
                <a:spcPts val="0"/>
              </a:spcAft>
              <a:buFont typeface="Wingdings"/>
              <a:buChar char=""/>
              <a:defRPr/>
            </a:pPr>
            <a:endParaRPr lang="es-ES" sz="2400" dirty="0" smtClean="0">
              <a:latin typeface="Calibri" pitchFamily="34" charset="0"/>
              <a:cs typeface="Arial" pitchFamily="34" charset="0"/>
            </a:endParaRPr>
          </a:p>
          <a:p>
            <a:pPr marL="320040" indent="-320040" algn="just" fontAlgn="auto">
              <a:spcAft>
                <a:spcPts val="0"/>
              </a:spcAft>
              <a:buFont typeface="Wingdings"/>
              <a:buChar char=""/>
              <a:defRPr/>
            </a:pPr>
            <a:endParaRPr lang="es-ES" sz="2400" dirty="0" smtClean="0">
              <a:latin typeface="Calibri" pitchFamily="34" charset="0"/>
              <a:cs typeface="Arial" pitchFamily="34" charset="0"/>
            </a:endParaRPr>
          </a:p>
          <a:p>
            <a:pPr marL="320040" indent="-320040" algn="just" fontAlgn="auto">
              <a:spcAft>
                <a:spcPts val="0"/>
              </a:spcAft>
              <a:buFont typeface="Wingdings"/>
              <a:buChar char=""/>
              <a:defRPr/>
            </a:pPr>
            <a:endParaRPr lang="es-ES" sz="2400" dirty="0" smtClean="0">
              <a:latin typeface="Calibri" pitchFamily="34" charset="0"/>
              <a:cs typeface="Arial" pitchFamily="34" charset="0"/>
            </a:endParaRPr>
          </a:p>
          <a:p>
            <a:pPr marL="320040" indent="-320040" algn="just" fontAlgn="auto">
              <a:spcAft>
                <a:spcPts val="0"/>
              </a:spcAft>
              <a:buFont typeface="Wingdings"/>
              <a:buChar char=""/>
              <a:defRPr/>
            </a:pPr>
            <a:endParaRPr lang="es-ES" sz="2400" dirty="0" smtClean="0">
              <a:latin typeface="Calibri" pitchFamily="34" charset="0"/>
              <a:cs typeface="Arial" pitchFamily="34" charset="0"/>
            </a:endParaRPr>
          </a:p>
          <a:p>
            <a:pPr marL="320040" indent="-320040" algn="just" fontAlgn="auto">
              <a:spcAft>
                <a:spcPts val="0"/>
              </a:spcAft>
              <a:buFont typeface="Wingdings"/>
              <a:buNone/>
              <a:defRPr/>
            </a:pPr>
            <a:r>
              <a:rPr lang="es-ES" sz="2400" dirty="0" smtClean="0">
                <a:latin typeface="Calibri" pitchFamily="34" charset="0"/>
                <a:cs typeface="Arial" pitchFamily="34" charset="0"/>
              </a:rPr>
              <a:t>     </a:t>
            </a:r>
            <a:endParaRPr lang="es-ES" sz="1600" dirty="0" smtClean="0">
              <a:latin typeface="Calibri" pitchFamily="34" charset="0"/>
              <a:cs typeface="Arial" pitchFamily="34" charset="0"/>
            </a:endParaRPr>
          </a:p>
          <a:p>
            <a:pPr marL="320040" indent="-320040" algn="just" fontAlgn="auto">
              <a:spcAft>
                <a:spcPts val="0"/>
              </a:spcAft>
              <a:buFont typeface="Wingdings"/>
              <a:buNone/>
              <a:defRPr/>
            </a:pPr>
            <a:endParaRPr lang="es-ES" sz="1600" dirty="0" smtClean="0">
              <a:latin typeface="Calibri" pitchFamily="34" charset="0"/>
              <a:cs typeface="Arial" pitchFamily="34" charset="0"/>
            </a:endParaRPr>
          </a:p>
          <a:p>
            <a:pPr marL="320040" indent="-320040" algn="just" fontAlgn="auto">
              <a:spcAft>
                <a:spcPts val="0"/>
              </a:spcAft>
              <a:buFont typeface="Wingdings"/>
              <a:buNone/>
              <a:defRPr/>
            </a:pPr>
            <a:r>
              <a:rPr lang="es-ES" sz="1600" dirty="0" smtClean="0">
                <a:latin typeface="Calibri" pitchFamily="34" charset="0"/>
                <a:cs typeface="Arial" pitchFamily="34" charset="0"/>
              </a:rPr>
              <a:t>       </a:t>
            </a:r>
            <a:endParaRPr lang="es-PE" sz="16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612775" y="228600"/>
            <a:ext cx="8153400" cy="990600"/>
          </a:xfrm>
        </p:spPr>
        <p:txBody>
          <a:bodyPr>
            <a:noAutofit/>
          </a:bodyPr>
          <a:lstStyle/>
          <a:p>
            <a:pPr algn="r" fontAlgn="auto">
              <a:spcAft>
                <a:spcPts val="0"/>
              </a:spcAft>
              <a:defRPr/>
            </a:pPr>
            <a:r>
              <a:rPr lang="es-PE" sz="1800" b="1" i="1" dirty="0" smtClean="0">
                <a:latin typeface="Arial" pitchFamily="34" charset="0"/>
                <a:cs typeface="Arial" pitchFamily="34" charset="0"/>
              </a:rPr>
              <a:t/>
            </a:r>
            <a:br>
              <a:rPr lang="es-PE" sz="1800" b="1" i="1" dirty="0" smtClean="0">
                <a:latin typeface="Arial" pitchFamily="34" charset="0"/>
                <a:cs typeface="Arial" pitchFamily="34" charset="0"/>
              </a:rPr>
            </a:br>
            <a:r>
              <a:rPr lang="es-ES" sz="1800" b="1" i="1" dirty="0" smtClean="0">
                <a:solidFill>
                  <a:schemeClr val="tx1">
                    <a:lumMod val="95000"/>
                    <a:lumOff val="5000"/>
                  </a:schemeClr>
                </a:solidFill>
              </a:rPr>
              <a:t> </a:t>
            </a:r>
            <a:r>
              <a:rPr lang="es-ES" sz="1800" b="1" i="1" dirty="0" smtClean="0">
                <a:latin typeface="Arial" pitchFamily="34" charset="0"/>
                <a:cs typeface="Arial" pitchFamily="34" charset="0"/>
              </a:rPr>
              <a:t>Comité de Derechos Humanos   </a:t>
            </a:r>
            <a:r>
              <a:rPr lang="es-ES" sz="1800" i="1" dirty="0" smtClean="0">
                <a:latin typeface="Arial" pitchFamily="34" charset="0"/>
                <a:cs typeface="Arial" pitchFamily="34" charset="0"/>
              </a:rPr>
              <a:t/>
            </a:r>
            <a:br>
              <a:rPr lang="es-ES" sz="1800" i="1" dirty="0" smtClean="0">
                <a:latin typeface="Arial" pitchFamily="34" charset="0"/>
                <a:cs typeface="Arial" pitchFamily="34" charset="0"/>
              </a:rPr>
            </a:br>
            <a:r>
              <a:rPr lang="es-ES" sz="1800" i="1" dirty="0" smtClean="0">
                <a:latin typeface="Arial" pitchFamily="34" charset="0"/>
                <a:cs typeface="Arial" pitchFamily="34" charset="0"/>
              </a:rPr>
              <a:t>Caso L.N.P. vs Argentina </a:t>
            </a:r>
            <a:r>
              <a:rPr lang="es-PE" sz="1800" b="1" i="1" dirty="0" smtClean="0">
                <a:latin typeface="Arial" pitchFamily="34" charset="0"/>
                <a:cs typeface="Arial" pitchFamily="34" charset="0"/>
              </a:rPr>
              <a:t/>
            </a:r>
            <a:br>
              <a:rPr lang="es-PE" sz="1800" b="1" i="1" dirty="0" smtClean="0">
                <a:latin typeface="Arial" pitchFamily="34" charset="0"/>
                <a:cs typeface="Arial" pitchFamily="34" charset="0"/>
              </a:rPr>
            </a:br>
            <a:endParaRPr lang="es-PE" sz="1800" b="1" i="1" dirty="0">
              <a:latin typeface="Arial" pitchFamily="34" charset="0"/>
              <a:cs typeface="Arial" pitchFamily="34" charset="0"/>
            </a:endParaRPr>
          </a:p>
        </p:txBody>
      </p:sp>
      <p:sp>
        <p:nvSpPr>
          <p:cNvPr id="5" name="4 Marcador de contenido"/>
          <p:cNvSpPr>
            <a:spLocks noGrp="1"/>
          </p:cNvSpPr>
          <p:nvPr>
            <p:ph sz="quarter" idx="1"/>
          </p:nvPr>
        </p:nvSpPr>
        <p:spPr>
          <a:xfrm>
            <a:off x="612775" y="1600200"/>
            <a:ext cx="8153400" cy="4829175"/>
          </a:xfrm>
        </p:spPr>
        <p:txBody>
          <a:bodyPr>
            <a:normAutofit fontScale="25000" lnSpcReduction="20000"/>
          </a:bodyPr>
          <a:lstStyle/>
          <a:p>
            <a:pPr marL="274320" indent="-274320" algn="just" fontAlgn="auto">
              <a:spcAft>
                <a:spcPts val="0"/>
              </a:spcAft>
              <a:buFont typeface="Wingdings 2"/>
              <a:buNone/>
              <a:defRPr/>
            </a:pPr>
            <a:endParaRPr lang="es-AR" sz="2400" b="1" dirty="0" smtClean="0"/>
          </a:p>
          <a:p>
            <a:pPr marL="274320" indent="-274320" algn="just" fontAlgn="auto">
              <a:spcAft>
                <a:spcPts val="0"/>
              </a:spcAft>
              <a:buFont typeface="Wingdings 2"/>
              <a:buNone/>
              <a:defRPr/>
            </a:pPr>
            <a:r>
              <a:rPr lang="es-AR" sz="9600" dirty="0" smtClean="0"/>
              <a:t>    Dictamen:</a:t>
            </a:r>
          </a:p>
          <a:p>
            <a:pPr marL="274320" indent="-274320" algn="just" fontAlgn="auto">
              <a:spcAft>
                <a:spcPts val="0"/>
              </a:spcAft>
              <a:buFont typeface="Wingdings 2"/>
              <a:buNone/>
              <a:defRPr/>
            </a:pPr>
            <a:r>
              <a:rPr lang="es-AR" sz="8000" dirty="0" smtClean="0"/>
              <a:t>    </a:t>
            </a:r>
          </a:p>
          <a:p>
            <a:pPr marL="274320" indent="-274320" algn="just" fontAlgn="auto">
              <a:spcAft>
                <a:spcPts val="0"/>
              </a:spcAft>
              <a:buFont typeface="Wingdings 2"/>
              <a:buNone/>
              <a:defRPr/>
            </a:pPr>
            <a:r>
              <a:rPr lang="es-AR" sz="8000" dirty="0" smtClean="0"/>
              <a:t>    Denotan un trato discriminatorio por las autoridades policiales, sanitarias y judiciales aquellos tendientes a cuestionar la moral o la vida sexual de una mujer  </a:t>
            </a:r>
          </a:p>
          <a:p>
            <a:pPr marL="274320" indent="-274320" algn="just" fontAlgn="auto">
              <a:spcAft>
                <a:spcPts val="0"/>
              </a:spcAft>
              <a:buFont typeface="Wingdings 2"/>
              <a:buNone/>
              <a:defRPr/>
            </a:pPr>
            <a:endParaRPr lang="es-AR" sz="8000" dirty="0" smtClean="0"/>
          </a:p>
          <a:p>
            <a:pPr marL="274320" indent="-274320" algn="just" fontAlgn="auto">
              <a:spcAft>
                <a:spcPts val="0"/>
              </a:spcAft>
              <a:buFont typeface="Wingdings 2"/>
              <a:buNone/>
              <a:defRPr/>
            </a:pPr>
            <a:r>
              <a:rPr lang="es-AR" sz="8000" dirty="0" smtClean="0"/>
              <a:t>    Constituye una violación del derecho de acceder a los tribunales en condiciones de igualdad el no ser informada/o del derecho a constituirse en parte querellante, así como el de no ser asistida/o gratuitamente por un intérprete, si la persona no comprende o no habla el idioma empleado en el tribunal</a:t>
            </a:r>
          </a:p>
          <a:p>
            <a:pPr marL="274320" indent="-274320" algn="just" fontAlgn="auto">
              <a:spcAft>
                <a:spcPts val="0"/>
              </a:spcAft>
              <a:buFont typeface="Wingdings 2"/>
              <a:buNone/>
              <a:defRPr/>
            </a:pPr>
            <a:endParaRPr lang="es-AR" sz="8000" dirty="0" smtClean="0"/>
          </a:p>
          <a:p>
            <a:pPr marL="274320" indent="-274320" algn="just" fontAlgn="auto">
              <a:spcAft>
                <a:spcPts val="0"/>
              </a:spcAft>
              <a:buFont typeface="Wingdings 2"/>
              <a:buNone/>
              <a:defRPr/>
            </a:pPr>
            <a:r>
              <a:rPr lang="es-AR" sz="8000" dirty="0" smtClean="0"/>
              <a:t>    </a:t>
            </a:r>
          </a:p>
          <a:p>
            <a:pPr marL="274320" indent="-274320" algn="just" fontAlgn="auto">
              <a:spcAft>
                <a:spcPts val="0"/>
              </a:spcAft>
              <a:buFont typeface="Wingdings 2"/>
              <a:buNone/>
              <a:defRPr/>
            </a:pPr>
            <a:r>
              <a:rPr lang="es-AR" sz="8000" dirty="0" smtClean="0"/>
              <a:t>     </a:t>
            </a:r>
          </a:p>
          <a:p>
            <a:pPr marL="320040" indent="-320040" algn="just" fontAlgn="auto">
              <a:spcAft>
                <a:spcPts val="0"/>
              </a:spcAft>
              <a:buFont typeface="Wingdings 2" pitchFamily="18" charset="2"/>
              <a:buNone/>
              <a:defRPr/>
            </a:pPr>
            <a:endParaRPr lang="es-PE" sz="9600" b="1" dirty="0" smtClean="0"/>
          </a:p>
          <a:p>
            <a:pPr marL="320040" indent="-320040" algn="just" fontAlgn="auto">
              <a:spcAft>
                <a:spcPts val="0"/>
              </a:spcAft>
              <a:buFont typeface="Wingdings"/>
              <a:buNone/>
              <a:defRPr/>
            </a:pPr>
            <a:endParaRPr lang="es-ES" sz="2400" dirty="0" smtClean="0">
              <a:latin typeface="Calibri" pitchFamily="34" charset="0"/>
              <a:cs typeface="Arial" pitchFamily="34" charset="0"/>
            </a:endParaRPr>
          </a:p>
          <a:p>
            <a:pPr marL="274320" indent="-274320" algn="just" fontAlgn="auto">
              <a:spcAft>
                <a:spcPts val="0"/>
              </a:spcAft>
              <a:buFont typeface="Wingdings 2"/>
              <a:buNone/>
              <a:defRPr/>
            </a:pPr>
            <a:endParaRPr lang="es-AR" sz="2400" b="1" dirty="0" smtClean="0"/>
          </a:p>
          <a:p>
            <a:pPr marL="320040" indent="-320040" algn="just" fontAlgn="auto">
              <a:spcAft>
                <a:spcPts val="0"/>
              </a:spcAft>
              <a:buFont typeface="Wingdings"/>
              <a:buChar char=""/>
              <a:defRPr/>
            </a:pPr>
            <a:endParaRPr lang="es-ES" sz="2400" dirty="0" smtClean="0">
              <a:latin typeface="Calibri" pitchFamily="34" charset="0"/>
              <a:cs typeface="Arial" pitchFamily="34" charset="0"/>
            </a:endParaRPr>
          </a:p>
          <a:p>
            <a:pPr marL="320040" indent="-320040" algn="just" fontAlgn="auto">
              <a:spcAft>
                <a:spcPts val="0"/>
              </a:spcAft>
              <a:buFont typeface="Wingdings"/>
              <a:buChar char=""/>
              <a:defRPr/>
            </a:pPr>
            <a:endParaRPr lang="es-ES" sz="2400" dirty="0" smtClean="0">
              <a:latin typeface="Calibri" pitchFamily="34" charset="0"/>
              <a:cs typeface="Arial" pitchFamily="34" charset="0"/>
            </a:endParaRPr>
          </a:p>
          <a:p>
            <a:pPr marL="320040" indent="-320040" algn="just" fontAlgn="auto">
              <a:spcAft>
                <a:spcPts val="0"/>
              </a:spcAft>
              <a:buFont typeface="Wingdings"/>
              <a:buChar char=""/>
              <a:defRPr/>
            </a:pPr>
            <a:endParaRPr lang="es-ES" sz="2400" dirty="0" smtClean="0">
              <a:latin typeface="Calibri" pitchFamily="34" charset="0"/>
              <a:cs typeface="Arial" pitchFamily="34" charset="0"/>
            </a:endParaRPr>
          </a:p>
          <a:p>
            <a:pPr marL="320040" indent="-320040" algn="just" fontAlgn="auto">
              <a:spcAft>
                <a:spcPts val="0"/>
              </a:spcAft>
              <a:buFont typeface="Wingdings"/>
              <a:buChar char=""/>
              <a:defRPr/>
            </a:pPr>
            <a:endParaRPr lang="es-ES" sz="2400" dirty="0" smtClean="0">
              <a:latin typeface="Calibri" pitchFamily="34" charset="0"/>
              <a:cs typeface="Arial" pitchFamily="34" charset="0"/>
            </a:endParaRPr>
          </a:p>
          <a:p>
            <a:pPr marL="320040" indent="-320040" algn="just" fontAlgn="auto">
              <a:spcAft>
                <a:spcPts val="0"/>
              </a:spcAft>
              <a:buFont typeface="Wingdings"/>
              <a:buNone/>
              <a:defRPr/>
            </a:pPr>
            <a:r>
              <a:rPr lang="es-ES" sz="2400" dirty="0" smtClean="0">
                <a:latin typeface="Calibri" pitchFamily="34" charset="0"/>
                <a:cs typeface="Arial" pitchFamily="34" charset="0"/>
              </a:rPr>
              <a:t>     </a:t>
            </a:r>
            <a:endParaRPr lang="es-ES" sz="1600" dirty="0" smtClean="0">
              <a:latin typeface="Calibri" pitchFamily="34" charset="0"/>
              <a:cs typeface="Arial" pitchFamily="34" charset="0"/>
            </a:endParaRPr>
          </a:p>
          <a:p>
            <a:pPr marL="320040" indent="-320040" algn="just" fontAlgn="auto">
              <a:spcAft>
                <a:spcPts val="0"/>
              </a:spcAft>
              <a:buFont typeface="Wingdings"/>
              <a:buNone/>
              <a:defRPr/>
            </a:pPr>
            <a:endParaRPr lang="es-ES" sz="1600" dirty="0" smtClean="0">
              <a:latin typeface="Calibri" pitchFamily="34" charset="0"/>
              <a:cs typeface="Arial" pitchFamily="34" charset="0"/>
            </a:endParaRPr>
          </a:p>
          <a:p>
            <a:pPr marL="320040" indent="-320040" algn="just" fontAlgn="auto">
              <a:spcAft>
                <a:spcPts val="0"/>
              </a:spcAft>
              <a:buFont typeface="Wingdings"/>
              <a:buNone/>
              <a:defRPr/>
            </a:pPr>
            <a:r>
              <a:rPr lang="es-ES" sz="1600" dirty="0" smtClean="0">
                <a:latin typeface="Calibri" pitchFamily="34" charset="0"/>
                <a:cs typeface="Arial" pitchFamily="34" charset="0"/>
              </a:rPr>
              <a:t>       </a:t>
            </a:r>
            <a:endParaRPr lang="es-PE" sz="16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idx="4294967295"/>
          </p:nvPr>
        </p:nvSpPr>
        <p:spPr>
          <a:xfrm>
            <a:off x="612775" y="228600"/>
            <a:ext cx="8153400" cy="990600"/>
          </a:xfrm>
        </p:spPr>
        <p:txBody>
          <a:bodyPr>
            <a:noAutofit/>
          </a:bodyPr>
          <a:lstStyle/>
          <a:p>
            <a:pPr algn="r"/>
            <a:r>
              <a:rPr lang="es-PE" sz="1800" b="1" i="1" smtClean="0">
                <a:latin typeface="Arial" charset="0"/>
                <a:cs typeface="Arial" charset="0"/>
              </a:rPr>
              <a:t/>
            </a:r>
            <a:br>
              <a:rPr lang="es-PE" sz="1800" b="1" i="1" smtClean="0">
                <a:latin typeface="Arial" charset="0"/>
                <a:cs typeface="Arial" charset="0"/>
              </a:rPr>
            </a:br>
            <a:r>
              <a:rPr lang="es-ES" sz="1800" b="1" i="1" smtClean="0">
                <a:solidFill>
                  <a:srgbClr val="0D0D0D"/>
                </a:solidFill>
              </a:rPr>
              <a:t> </a:t>
            </a:r>
            <a:r>
              <a:rPr lang="es-ES" sz="1800" b="1" i="1" smtClean="0">
                <a:latin typeface="Arial" charset="0"/>
                <a:cs typeface="Arial" charset="0"/>
              </a:rPr>
              <a:t>Comité de los Derechos de las Personas con Discapacidad    </a:t>
            </a:r>
            <a:r>
              <a:rPr lang="es-ES" sz="1800" i="1" smtClean="0">
                <a:latin typeface="Arial" charset="0"/>
                <a:cs typeface="Arial" charset="0"/>
              </a:rPr>
              <a:t/>
            </a:r>
            <a:br>
              <a:rPr lang="es-ES" sz="1800" i="1" smtClean="0">
                <a:latin typeface="Arial" charset="0"/>
                <a:cs typeface="Arial" charset="0"/>
              </a:rPr>
            </a:br>
            <a:r>
              <a:rPr lang="es-ES" sz="1800" i="1" smtClean="0">
                <a:latin typeface="Arial" charset="0"/>
                <a:cs typeface="Arial" charset="0"/>
              </a:rPr>
              <a:t>Caso X vs Argentina </a:t>
            </a:r>
            <a:r>
              <a:rPr lang="es-PE" sz="1800" b="1" i="1" smtClean="0">
                <a:latin typeface="Arial" charset="0"/>
                <a:cs typeface="Arial" charset="0"/>
              </a:rPr>
              <a:t/>
            </a:r>
            <a:br>
              <a:rPr lang="es-PE" sz="1800" b="1" i="1" smtClean="0">
                <a:latin typeface="Arial" charset="0"/>
                <a:cs typeface="Arial" charset="0"/>
              </a:rPr>
            </a:br>
            <a:endParaRPr lang="es-PE" sz="1800" b="1" i="1" smtClean="0">
              <a:latin typeface="Arial" charset="0"/>
              <a:cs typeface="Arial" charset="0"/>
            </a:endParaRPr>
          </a:p>
        </p:txBody>
      </p:sp>
      <p:sp>
        <p:nvSpPr>
          <p:cNvPr id="5" name="4 Marcador de contenido"/>
          <p:cNvSpPr>
            <a:spLocks noGrp="1"/>
          </p:cNvSpPr>
          <p:nvPr>
            <p:ph sz="quarter" idx="4294967295"/>
          </p:nvPr>
        </p:nvSpPr>
        <p:spPr>
          <a:xfrm>
            <a:off x="612775" y="1600200"/>
            <a:ext cx="8153400" cy="4829175"/>
          </a:xfrm>
        </p:spPr>
        <p:txBody>
          <a:bodyPr>
            <a:normAutofit/>
          </a:bodyPr>
          <a:lstStyle/>
          <a:p>
            <a:pPr marL="273050" indent="-273050" algn="just">
              <a:lnSpc>
                <a:spcPct val="80000"/>
              </a:lnSpc>
              <a:buFont typeface="Wingdings 2" pitchFamily="18" charset="2"/>
              <a:buNone/>
            </a:pPr>
            <a:endParaRPr lang="es-AR" sz="600" b="1" smtClean="0"/>
          </a:p>
          <a:p>
            <a:pPr marL="273050" indent="-273050" algn="just">
              <a:lnSpc>
                <a:spcPct val="80000"/>
              </a:lnSpc>
              <a:buFont typeface="Wingdings 2" pitchFamily="18" charset="2"/>
              <a:buNone/>
            </a:pPr>
            <a:r>
              <a:rPr lang="es-AR" sz="2400" smtClean="0"/>
              <a:t>Comunicación No 8/2012 </a:t>
            </a:r>
          </a:p>
          <a:p>
            <a:pPr marL="273050" indent="-273050" algn="just">
              <a:lnSpc>
                <a:spcPct val="80000"/>
              </a:lnSpc>
              <a:buFont typeface="Wingdings 2" pitchFamily="18" charset="2"/>
              <a:buNone/>
            </a:pPr>
            <a:endParaRPr lang="es-AR" sz="2400" smtClean="0"/>
          </a:p>
          <a:p>
            <a:pPr marL="273050" indent="-273050" algn="just">
              <a:lnSpc>
                <a:spcPct val="80000"/>
              </a:lnSpc>
              <a:buFont typeface="Wingdings 2" pitchFamily="18" charset="2"/>
              <a:buNone/>
            </a:pPr>
            <a:r>
              <a:rPr lang="es-AR" sz="2400" smtClean="0"/>
              <a:t>Presentada por: X (representado por la abog. Valeria G. Corbacho) </a:t>
            </a:r>
          </a:p>
          <a:p>
            <a:pPr marL="273050" indent="-273050" algn="just">
              <a:lnSpc>
                <a:spcPct val="80000"/>
              </a:lnSpc>
              <a:buFont typeface="Wingdings 2" pitchFamily="18" charset="2"/>
              <a:buNone/>
            </a:pPr>
            <a:r>
              <a:rPr lang="es-AR" sz="2400" smtClean="0"/>
              <a:t>Presunta víctima: El autor</a:t>
            </a:r>
          </a:p>
          <a:p>
            <a:pPr marL="273050" indent="-273050" algn="just">
              <a:lnSpc>
                <a:spcPct val="80000"/>
              </a:lnSpc>
              <a:buFont typeface="Wingdings 2" pitchFamily="18" charset="2"/>
              <a:buNone/>
            </a:pPr>
            <a:r>
              <a:rPr lang="es-AR" sz="2400" smtClean="0"/>
              <a:t>Estado Parte: Argentina </a:t>
            </a:r>
          </a:p>
          <a:p>
            <a:pPr marL="273050" indent="-273050" algn="just">
              <a:lnSpc>
                <a:spcPct val="80000"/>
              </a:lnSpc>
              <a:buFont typeface="Wingdings 2" pitchFamily="18" charset="2"/>
              <a:buNone/>
            </a:pPr>
            <a:r>
              <a:rPr lang="es-AR" sz="2400" smtClean="0"/>
              <a:t>Fecha de la comunicación: 22 de junio de 2012</a:t>
            </a:r>
          </a:p>
          <a:p>
            <a:pPr marL="273050" indent="-273050" algn="just">
              <a:lnSpc>
                <a:spcPct val="80000"/>
              </a:lnSpc>
              <a:buFont typeface="Wingdings 2" pitchFamily="18" charset="2"/>
              <a:buNone/>
            </a:pPr>
            <a:r>
              <a:rPr lang="es-AR" sz="2400" smtClean="0"/>
              <a:t>Fecha de aprobación del dictamen: 11 de abril de 2014</a:t>
            </a:r>
            <a:r>
              <a:rPr lang="es-PE" sz="2400" smtClean="0"/>
              <a:t> </a:t>
            </a:r>
          </a:p>
          <a:p>
            <a:pPr marL="273050" indent="-273050" algn="just">
              <a:lnSpc>
                <a:spcPct val="80000"/>
              </a:lnSpc>
              <a:buFont typeface="Wingdings 2" pitchFamily="18" charset="2"/>
              <a:buNone/>
            </a:pPr>
            <a:r>
              <a:rPr lang="es-PE" sz="2400" smtClean="0"/>
              <a:t>   </a:t>
            </a:r>
            <a:r>
              <a:rPr lang="es-ES_tradnl" sz="2400" smtClean="0"/>
              <a:t> </a:t>
            </a:r>
          </a:p>
          <a:p>
            <a:pPr marL="273050" indent="-273050" algn="just">
              <a:lnSpc>
                <a:spcPct val="80000"/>
              </a:lnSpc>
              <a:buFont typeface="Wingdings 2" pitchFamily="18" charset="2"/>
              <a:buNone/>
            </a:pPr>
            <a:r>
              <a:rPr lang="es-PE" sz="2400" b="1" smtClean="0"/>
              <a:t>Asunto: </a:t>
            </a:r>
            <a:r>
              <a:rPr lang="es-PE" sz="2400" smtClean="0"/>
              <a:t>Denegación de detención domiciliaria, condiciones de detención y acceso a cuidados médicos y tratamiento de rehabilitación oportuno y adecuado</a:t>
            </a:r>
            <a:r>
              <a:rPr lang="es-ES" sz="600" smtClean="0">
                <a:latin typeface="Calibri" pitchFamily="34" charset="0"/>
                <a:cs typeface="Arial" charset="0"/>
              </a:rPr>
              <a:t>     </a:t>
            </a:r>
            <a:endParaRPr lang="es-ES" sz="400" smtClean="0">
              <a:latin typeface="Calibri" pitchFamily="34" charset="0"/>
              <a:cs typeface="Arial" charset="0"/>
            </a:endParaRPr>
          </a:p>
          <a:p>
            <a:pPr marL="273050" indent="-273050" algn="just">
              <a:lnSpc>
                <a:spcPct val="80000"/>
              </a:lnSpc>
              <a:buFont typeface="Wingdings" pitchFamily="2" charset="2"/>
              <a:buNone/>
            </a:pPr>
            <a:endParaRPr lang="es-ES" sz="400" smtClean="0">
              <a:latin typeface="Calibri" pitchFamily="34" charset="0"/>
              <a:cs typeface="Arial" charset="0"/>
            </a:endParaRPr>
          </a:p>
          <a:p>
            <a:pPr marL="273050" indent="-273050" algn="just">
              <a:lnSpc>
                <a:spcPct val="80000"/>
              </a:lnSpc>
              <a:buFont typeface="Wingdings" pitchFamily="2" charset="2"/>
              <a:buNone/>
            </a:pPr>
            <a:r>
              <a:rPr lang="es-ES" sz="400" smtClean="0">
                <a:latin typeface="Calibri" pitchFamily="34" charset="0"/>
                <a:cs typeface="Arial" charset="0"/>
              </a:rPr>
              <a:t>       </a:t>
            </a:r>
            <a:endParaRPr lang="es-PE" sz="400" smtClean="0">
              <a:latin typeface="Arial" charset="0"/>
              <a:cs typeface="Arial"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idx="4294967295"/>
          </p:nvPr>
        </p:nvSpPr>
        <p:spPr>
          <a:xfrm>
            <a:off x="612775" y="228600"/>
            <a:ext cx="8153400" cy="990600"/>
          </a:xfrm>
        </p:spPr>
        <p:txBody>
          <a:bodyPr>
            <a:noAutofit/>
          </a:bodyPr>
          <a:lstStyle/>
          <a:p>
            <a:pPr algn="r"/>
            <a:r>
              <a:rPr lang="es-PE" sz="1800" b="1" i="1" smtClean="0">
                <a:latin typeface="Arial" charset="0"/>
                <a:cs typeface="Arial" charset="0"/>
              </a:rPr>
              <a:t/>
            </a:r>
            <a:br>
              <a:rPr lang="es-PE" sz="1800" b="1" i="1" smtClean="0">
                <a:latin typeface="Arial" charset="0"/>
                <a:cs typeface="Arial" charset="0"/>
              </a:rPr>
            </a:br>
            <a:r>
              <a:rPr lang="es-ES" sz="1800" b="1" i="1" smtClean="0">
                <a:solidFill>
                  <a:srgbClr val="0D0D0D"/>
                </a:solidFill>
              </a:rPr>
              <a:t> </a:t>
            </a:r>
            <a:r>
              <a:rPr lang="es-ES" sz="1800" b="1" i="1" smtClean="0">
                <a:latin typeface="Arial" charset="0"/>
                <a:cs typeface="Arial" charset="0"/>
              </a:rPr>
              <a:t>Comité de los Derechos de las Personas con Discapacidad    </a:t>
            </a:r>
            <a:r>
              <a:rPr lang="es-ES" sz="1800" i="1" smtClean="0">
                <a:latin typeface="Arial" charset="0"/>
                <a:cs typeface="Arial" charset="0"/>
              </a:rPr>
              <a:t/>
            </a:r>
            <a:br>
              <a:rPr lang="es-ES" sz="1800" i="1" smtClean="0">
                <a:latin typeface="Arial" charset="0"/>
                <a:cs typeface="Arial" charset="0"/>
              </a:rPr>
            </a:br>
            <a:r>
              <a:rPr lang="es-ES" sz="1800" i="1" smtClean="0">
                <a:latin typeface="Arial" charset="0"/>
                <a:cs typeface="Arial" charset="0"/>
              </a:rPr>
              <a:t>Caso X vs Argentina </a:t>
            </a:r>
            <a:r>
              <a:rPr lang="es-PE" sz="1800" b="1" i="1" smtClean="0">
                <a:latin typeface="Arial" charset="0"/>
                <a:cs typeface="Arial" charset="0"/>
              </a:rPr>
              <a:t/>
            </a:r>
            <a:br>
              <a:rPr lang="es-PE" sz="1800" b="1" i="1" smtClean="0">
                <a:latin typeface="Arial" charset="0"/>
                <a:cs typeface="Arial" charset="0"/>
              </a:rPr>
            </a:br>
            <a:endParaRPr lang="es-PE" sz="1800" b="1" i="1" smtClean="0">
              <a:latin typeface="Arial" charset="0"/>
              <a:cs typeface="Arial" charset="0"/>
            </a:endParaRPr>
          </a:p>
        </p:txBody>
      </p:sp>
      <p:sp>
        <p:nvSpPr>
          <p:cNvPr id="5" name="4 Marcador de contenido"/>
          <p:cNvSpPr>
            <a:spLocks noGrp="1"/>
          </p:cNvSpPr>
          <p:nvPr>
            <p:ph sz="quarter" idx="4294967295"/>
          </p:nvPr>
        </p:nvSpPr>
        <p:spPr>
          <a:xfrm>
            <a:off x="612775" y="1600200"/>
            <a:ext cx="8153400" cy="4829175"/>
          </a:xfrm>
        </p:spPr>
        <p:txBody>
          <a:bodyPr>
            <a:normAutofit/>
          </a:bodyPr>
          <a:lstStyle/>
          <a:p>
            <a:pPr marL="273050" indent="-273050" algn="just">
              <a:lnSpc>
                <a:spcPct val="80000"/>
              </a:lnSpc>
              <a:buFont typeface="Wingdings 2" pitchFamily="18" charset="2"/>
              <a:buNone/>
            </a:pPr>
            <a:endParaRPr lang="es-AR" sz="600" b="1" smtClean="0"/>
          </a:p>
          <a:p>
            <a:pPr marL="273050" indent="-273050" algn="just">
              <a:lnSpc>
                <a:spcPct val="80000"/>
              </a:lnSpc>
              <a:buFont typeface="Wingdings 2" pitchFamily="18" charset="2"/>
              <a:buNone/>
            </a:pPr>
            <a:r>
              <a:rPr lang="es-AR" sz="2400" smtClean="0"/>
              <a:t>   Dictamen:</a:t>
            </a:r>
          </a:p>
          <a:p>
            <a:pPr marL="273050" indent="-273050" algn="just">
              <a:lnSpc>
                <a:spcPct val="80000"/>
              </a:lnSpc>
              <a:buFont typeface="Wingdings 2" pitchFamily="18" charset="2"/>
              <a:buNone/>
            </a:pPr>
            <a:r>
              <a:rPr lang="es-AR" sz="2000" smtClean="0"/>
              <a:t>    </a:t>
            </a:r>
          </a:p>
          <a:p>
            <a:pPr marL="273050" indent="-273050" algn="just">
              <a:lnSpc>
                <a:spcPct val="80000"/>
              </a:lnSpc>
              <a:buFont typeface="Wingdings 2" pitchFamily="18" charset="2"/>
              <a:buNone/>
            </a:pPr>
            <a:r>
              <a:rPr lang="es-AR" sz="2000" smtClean="0"/>
              <a:t>    </a:t>
            </a:r>
            <a:r>
              <a:rPr lang="es-AR" sz="1800" smtClean="0"/>
              <a:t>El Estado tiene la obligación de garantizar que sus centros penitenciarios permitan la accesibilidad de todas las personas con discapacidad que lleguen a ser privadas de su libertad. Debe identificar y eliminar obstáculos y barreras de acceso, en igualdad de condiciones con las demás personas privadas de libertad, a baños, patios, talleres de estudio o trabajo, servicios médico, psicológico, social y legal. </a:t>
            </a:r>
          </a:p>
          <a:p>
            <a:pPr marL="273050" indent="-273050" algn="just">
              <a:lnSpc>
                <a:spcPct val="80000"/>
              </a:lnSpc>
              <a:buFont typeface="Wingdings 2" pitchFamily="18" charset="2"/>
              <a:buNone/>
            </a:pPr>
            <a:endParaRPr lang="es-AR" sz="1800" smtClean="0"/>
          </a:p>
          <a:p>
            <a:pPr marL="273050" indent="-273050" algn="just">
              <a:lnSpc>
                <a:spcPct val="80000"/>
              </a:lnSpc>
              <a:buFont typeface="Wingdings 2" pitchFamily="18" charset="2"/>
              <a:buNone/>
            </a:pPr>
            <a:r>
              <a:rPr lang="es-AR" sz="1800" smtClean="0"/>
              <a:t>    La falta de accesibilidad y ajustes razonables suficientes constituyen condiciones de detención precarias contrarias al derecho a que se respete la integridad física y mental de una persona con discapacidad privada de libertad </a:t>
            </a:r>
          </a:p>
          <a:p>
            <a:pPr marL="273050" indent="-273050" algn="just">
              <a:lnSpc>
                <a:spcPct val="80000"/>
              </a:lnSpc>
              <a:buFont typeface="Wingdings 2" pitchFamily="18" charset="2"/>
              <a:buNone/>
            </a:pPr>
            <a:endParaRPr lang="es-AR" sz="1800" smtClean="0"/>
          </a:p>
          <a:p>
            <a:pPr marL="273050" indent="-273050" algn="just">
              <a:lnSpc>
                <a:spcPct val="80000"/>
              </a:lnSpc>
              <a:buFont typeface="Wingdings 2" pitchFamily="18" charset="2"/>
              <a:buNone/>
            </a:pPr>
            <a:r>
              <a:rPr lang="es-AR" sz="1800" smtClean="0"/>
              <a:t>    La falta de medidas pertinentes y ajustes razonables suficientes, cuando sean requeridos, para personas con discapacidad privadas de libertad, pueden constituir un trato inhumano o degradante.</a:t>
            </a:r>
            <a:endParaRPr lang="es-ES" sz="1800" smtClean="0">
              <a:latin typeface="Calibri" pitchFamily="34" charset="0"/>
              <a:cs typeface="Arial" charset="0"/>
            </a:endParaRPr>
          </a:p>
          <a:p>
            <a:pPr marL="273050" indent="-273050" algn="just">
              <a:lnSpc>
                <a:spcPct val="80000"/>
              </a:lnSpc>
              <a:buFont typeface="Wingdings 2" pitchFamily="18" charset="2"/>
              <a:buNone/>
            </a:pPr>
            <a:endParaRPr lang="es-AR" sz="1800" b="1" smtClean="0"/>
          </a:p>
          <a:p>
            <a:pPr marL="273050" indent="-273050" algn="just">
              <a:lnSpc>
                <a:spcPct val="80000"/>
              </a:lnSpc>
            </a:pPr>
            <a:endParaRPr lang="es-ES" sz="600" smtClean="0">
              <a:latin typeface="Calibri" pitchFamily="34" charset="0"/>
              <a:cs typeface="Arial" charset="0"/>
            </a:endParaRPr>
          </a:p>
          <a:p>
            <a:pPr marL="273050" indent="-273050" algn="just">
              <a:lnSpc>
                <a:spcPct val="80000"/>
              </a:lnSpc>
            </a:pPr>
            <a:endParaRPr lang="es-ES" sz="600" smtClean="0">
              <a:latin typeface="Calibri" pitchFamily="34" charset="0"/>
              <a:cs typeface="Arial" charset="0"/>
            </a:endParaRPr>
          </a:p>
          <a:p>
            <a:pPr marL="273050" indent="-273050" algn="just">
              <a:lnSpc>
                <a:spcPct val="80000"/>
              </a:lnSpc>
            </a:pPr>
            <a:endParaRPr lang="es-ES" sz="600" smtClean="0">
              <a:latin typeface="Calibri" pitchFamily="34" charset="0"/>
              <a:cs typeface="Arial" charset="0"/>
            </a:endParaRPr>
          </a:p>
          <a:p>
            <a:pPr marL="273050" indent="-273050" algn="just">
              <a:lnSpc>
                <a:spcPct val="80000"/>
              </a:lnSpc>
            </a:pPr>
            <a:endParaRPr lang="es-ES" sz="600" smtClean="0">
              <a:latin typeface="Calibri" pitchFamily="34" charset="0"/>
              <a:cs typeface="Arial" charset="0"/>
            </a:endParaRPr>
          </a:p>
          <a:p>
            <a:pPr marL="273050" indent="-273050" algn="just">
              <a:lnSpc>
                <a:spcPct val="80000"/>
              </a:lnSpc>
              <a:buFont typeface="Wingdings" pitchFamily="2" charset="2"/>
              <a:buNone/>
            </a:pPr>
            <a:r>
              <a:rPr lang="es-ES" sz="600" smtClean="0">
                <a:latin typeface="Calibri" pitchFamily="34" charset="0"/>
                <a:cs typeface="Arial" charset="0"/>
              </a:rPr>
              <a:t>     </a:t>
            </a:r>
            <a:endParaRPr lang="es-ES" sz="400" smtClean="0">
              <a:latin typeface="Calibri" pitchFamily="34" charset="0"/>
              <a:cs typeface="Arial" charset="0"/>
            </a:endParaRPr>
          </a:p>
          <a:p>
            <a:pPr marL="273050" indent="-273050" algn="just">
              <a:lnSpc>
                <a:spcPct val="80000"/>
              </a:lnSpc>
              <a:buFont typeface="Wingdings" pitchFamily="2" charset="2"/>
              <a:buNone/>
            </a:pPr>
            <a:endParaRPr lang="es-ES" sz="400" smtClean="0">
              <a:latin typeface="Calibri" pitchFamily="34" charset="0"/>
              <a:cs typeface="Arial" charset="0"/>
            </a:endParaRPr>
          </a:p>
          <a:p>
            <a:pPr marL="273050" indent="-273050" algn="just">
              <a:lnSpc>
                <a:spcPct val="80000"/>
              </a:lnSpc>
              <a:buFont typeface="Wingdings" pitchFamily="2" charset="2"/>
              <a:buNone/>
            </a:pPr>
            <a:r>
              <a:rPr lang="es-ES" sz="400" smtClean="0">
                <a:latin typeface="Calibri" pitchFamily="34" charset="0"/>
                <a:cs typeface="Arial" charset="0"/>
              </a:rPr>
              <a:t>       </a:t>
            </a:r>
            <a:endParaRPr lang="es-PE" sz="400" smtClean="0">
              <a:latin typeface="Arial" charset="0"/>
              <a:cs typeface="Arial"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612775" y="228600"/>
            <a:ext cx="8153400" cy="990600"/>
          </a:xfrm>
        </p:spPr>
        <p:txBody>
          <a:bodyPr>
            <a:noAutofit/>
          </a:bodyPr>
          <a:lstStyle/>
          <a:p>
            <a:pPr algn="r" fontAlgn="auto">
              <a:spcAft>
                <a:spcPts val="0"/>
              </a:spcAft>
              <a:defRPr/>
            </a:pPr>
            <a:r>
              <a:rPr lang="es-PE" sz="1800" b="1" i="1" dirty="0" smtClean="0">
                <a:latin typeface="Arial" pitchFamily="34" charset="0"/>
                <a:cs typeface="Arial" pitchFamily="34" charset="0"/>
              </a:rPr>
              <a:t/>
            </a:r>
            <a:br>
              <a:rPr lang="es-PE" sz="1800" b="1" i="1" dirty="0" smtClean="0">
                <a:latin typeface="Arial" pitchFamily="34" charset="0"/>
                <a:cs typeface="Arial" pitchFamily="34" charset="0"/>
              </a:rPr>
            </a:br>
            <a:r>
              <a:rPr lang="es-PE" sz="1800" b="1" i="1" dirty="0" smtClean="0">
                <a:solidFill>
                  <a:schemeClr val="accent1">
                    <a:lumMod val="50000"/>
                  </a:schemeClr>
                </a:solidFill>
                <a:latin typeface="Arial" pitchFamily="34" charset="0"/>
                <a:cs typeface="Arial" pitchFamily="34" charset="0"/>
              </a:rPr>
              <a:t>Sistema Universal de Derechos Humanos  </a:t>
            </a:r>
            <a:br>
              <a:rPr lang="es-PE" sz="1800" b="1" i="1" dirty="0" smtClean="0">
                <a:solidFill>
                  <a:schemeClr val="accent1">
                    <a:lumMod val="50000"/>
                  </a:schemeClr>
                </a:solidFill>
                <a:latin typeface="Arial" pitchFamily="34" charset="0"/>
                <a:cs typeface="Arial" pitchFamily="34" charset="0"/>
              </a:rPr>
            </a:br>
            <a:r>
              <a:rPr lang="es-PE" sz="1800" b="1" i="1" dirty="0" smtClean="0">
                <a:solidFill>
                  <a:schemeClr val="accent1">
                    <a:lumMod val="50000"/>
                  </a:schemeClr>
                </a:solidFill>
                <a:latin typeface="Arial" pitchFamily="34" charset="0"/>
                <a:cs typeface="Arial" pitchFamily="34" charset="0"/>
              </a:rPr>
              <a:t>Protección Convencional </a:t>
            </a:r>
            <a:br>
              <a:rPr lang="es-PE" sz="1800" b="1" i="1" dirty="0" smtClean="0">
                <a:solidFill>
                  <a:schemeClr val="accent1">
                    <a:lumMod val="50000"/>
                  </a:schemeClr>
                </a:solidFill>
                <a:latin typeface="Arial" pitchFamily="34" charset="0"/>
                <a:cs typeface="Arial" pitchFamily="34" charset="0"/>
              </a:rPr>
            </a:br>
            <a:endParaRPr lang="es-PE" sz="1800" b="1" i="1" dirty="0">
              <a:solidFill>
                <a:schemeClr val="accent1">
                  <a:lumMod val="50000"/>
                </a:schemeClr>
              </a:solidFill>
              <a:latin typeface="Arial" pitchFamily="34" charset="0"/>
              <a:cs typeface="Arial" pitchFamily="34" charset="0"/>
            </a:endParaRPr>
          </a:p>
        </p:txBody>
      </p:sp>
      <p:sp>
        <p:nvSpPr>
          <p:cNvPr id="16386" name="4 Marcador de contenido"/>
          <p:cNvSpPr>
            <a:spLocks noGrp="1"/>
          </p:cNvSpPr>
          <p:nvPr>
            <p:ph sz="quarter" idx="1"/>
          </p:nvPr>
        </p:nvSpPr>
        <p:spPr>
          <a:xfrm>
            <a:off x="612775" y="1600200"/>
            <a:ext cx="8153400" cy="4757738"/>
          </a:xfrm>
        </p:spPr>
        <p:txBody>
          <a:bodyPr/>
          <a:lstStyle/>
          <a:p>
            <a:pPr algn="just">
              <a:buFont typeface="Wingdings" pitchFamily="2" charset="2"/>
              <a:buNone/>
            </a:pPr>
            <a:endParaRPr lang="es-ES" sz="2400" smtClean="0">
              <a:latin typeface="Calibri" pitchFamily="34" charset="0"/>
              <a:cs typeface="Arial" charset="0"/>
            </a:endParaRPr>
          </a:p>
          <a:p>
            <a:pPr algn="just"/>
            <a:r>
              <a:rPr lang="es-ES" sz="2400" b="1" smtClean="0">
                <a:latin typeface="Calibri" pitchFamily="34" charset="0"/>
                <a:cs typeface="Arial" charset="0"/>
              </a:rPr>
              <a:t>Comités</a:t>
            </a:r>
            <a:endParaRPr lang="es-ES" sz="2400" smtClean="0">
              <a:latin typeface="Calibri" pitchFamily="34" charset="0"/>
              <a:cs typeface="Arial" charset="0"/>
            </a:endParaRPr>
          </a:p>
          <a:p>
            <a:pPr algn="just"/>
            <a:r>
              <a:rPr lang="es-ES" sz="2000" smtClean="0">
                <a:latin typeface="Calibri" pitchFamily="34" charset="0"/>
                <a:cs typeface="Arial" charset="0"/>
              </a:rPr>
              <a:t>10 a 23 expertos independientes</a:t>
            </a:r>
          </a:p>
          <a:p>
            <a:pPr algn="just"/>
            <a:r>
              <a:rPr lang="es-ES" sz="2000" b="1" smtClean="0">
                <a:latin typeface="Calibri" pitchFamily="34" charset="0"/>
                <a:cs typeface="Arial" charset="0"/>
              </a:rPr>
              <a:t>Comentarios o Recomendaciones Generales: </a:t>
            </a:r>
            <a:r>
              <a:rPr lang="es-PE" sz="1800" smtClean="0">
                <a:latin typeface="Calibri" pitchFamily="34" charset="0"/>
                <a:cs typeface="Arial" charset="0"/>
              </a:rPr>
              <a:t>se pueden interpretar como un dictamen jurídico general que expresa la manera en que el Comité entiende conceptualmente el significado de una disposición particular, y en cuanto tal es una guía muy útil del contenido normativo de las obligaciones internacionales en materia de derechos humanos</a:t>
            </a:r>
          </a:p>
          <a:p>
            <a:pPr algn="just">
              <a:buFont typeface="Wingdings" pitchFamily="2" charset="2"/>
              <a:buNone/>
            </a:pPr>
            <a:endParaRPr lang="es-ES" sz="1800" smtClean="0">
              <a:latin typeface="Calibri" pitchFamily="34" charset="0"/>
              <a:cs typeface="Arial" charset="0"/>
            </a:endParaRPr>
          </a:p>
          <a:p>
            <a:pPr algn="just"/>
            <a:r>
              <a:rPr lang="es-ES" sz="2000" b="1" smtClean="0">
                <a:latin typeface="Calibri" pitchFamily="34" charset="0"/>
                <a:cs typeface="Arial" charset="0"/>
              </a:rPr>
              <a:t>Mecanismos se control</a:t>
            </a:r>
          </a:p>
          <a:p>
            <a:pPr algn="just">
              <a:buFont typeface="Wingdings" pitchFamily="2" charset="2"/>
              <a:buNone/>
            </a:pPr>
            <a:r>
              <a:rPr lang="es-ES" sz="2400" b="1" smtClean="0">
                <a:latin typeface="Calibri" pitchFamily="34" charset="0"/>
                <a:cs typeface="Arial" charset="0"/>
              </a:rPr>
              <a:t>      </a:t>
            </a:r>
            <a:r>
              <a:rPr lang="es-ES" sz="2400" b="1" smtClean="0">
                <a:latin typeface="Arial" charset="0"/>
                <a:cs typeface="Arial" charset="0"/>
              </a:rPr>
              <a:t>■ </a:t>
            </a:r>
            <a:r>
              <a:rPr lang="es-ES" sz="2000" smtClean="0">
                <a:latin typeface="Calibri" pitchFamily="34" charset="0"/>
                <a:cs typeface="Arial" charset="0"/>
              </a:rPr>
              <a:t>Examen de Informes periódicos (diálogo constructivo) </a:t>
            </a:r>
          </a:p>
          <a:p>
            <a:pPr algn="just">
              <a:buFont typeface="Wingdings" pitchFamily="2" charset="2"/>
              <a:buNone/>
            </a:pPr>
            <a:r>
              <a:rPr lang="es-ES" sz="2400" b="1" smtClean="0">
                <a:latin typeface="Calibri" pitchFamily="34" charset="0"/>
                <a:cs typeface="Arial" charset="0"/>
              </a:rPr>
              <a:t>      </a:t>
            </a:r>
            <a:r>
              <a:rPr lang="es-ES" sz="2400" b="1" smtClean="0">
                <a:latin typeface="Arial" charset="0"/>
                <a:cs typeface="Arial" charset="0"/>
              </a:rPr>
              <a:t>■</a:t>
            </a:r>
            <a:r>
              <a:rPr lang="es-ES" sz="2000" b="1" smtClean="0">
                <a:latin typeface="Arial" charset="0"/>
                <a:cs typeface="Arial" charset="0"/>
              </a:rPr>
              <a:t> </a:t>
            </a:r>
            <a:r>
              <a:rPr lang="es-ES" sz="2000" smtClean="0">
                <a:latin typeface="Calibri" pitchFamily="34" charset="0"/>
                <a:cs typeface="Arial" charset="0"/>
              </a:rPr>
              <a:t>Comunicaciones  individuales</a:t>
            </a:r>
            <a:endParaRPr lang="es-PE" sz="2000" smtClean="0">
              <a:latin typeface="Arial" charset="0"/>
              <a:cs typeface="Arial"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612775" y="228600"/>
            <a:ext cx="8153400" cy="990600"/>
          </a:xfrm>
        </p:spPr>
        <p:txBody>
          <a:bodyPr>
            <a:noAutofit/>
          </a:bodyPr>
          <a:lstStyle/>
          <a:p>
            <a:pPr algn="r" fontAlgn="auto">
              <a:spcAft>
                <a:spcPts val="0"/>
              </a:spcAft>
              <a:defRPr/>
            </a:pPr>
            <a:r>
              <a:rPr lang="es-PE" sz="1800" b="1" i="1" dirty="0" smtClean="0">
                <a:latin typeface="Arial" pitchFamily="34" charset="0"/>
                <a:cs typeface="Arial" pitchFamily="34" charset="0"/>
              </a:rPr>
              <a:t/>
            </a:r>
            <a:br>
              <a:rPr lang="es-PE" sz="1800" b="1" i="1" dirty="0" smtClean="0">
                <a:latin typeface="Arial" pitchFamily="34" charset="0"/>
                <a:cs typeface="Arial" pitchFamily="34" charset="0"/>
              </a:rPr>
            </a:br>
            <a:r>
              <a:rPr lang="es-PE" sz="1800" b="1" i="1" dirty="0" smtClean="0">
                <a:latin typeface="Arial" pitchFamily="34" charset="0"/>
                <a:cs typeface="Arial" pitchFamily="34" charset="0"/>
              </a:rPr>
              <a:t>Comité de Derechos Humanos</a:t>
            </a:r>
            <a:br>
              <a:rPr lang="es-PE" sz="1800" b="1" i="1" dirty="0" smtClean="0">
                <a:latin typeface="Arial" pitchFamily="34" charset="0"/>
                <a:cs typeface="Arial" pitchFamily="34" charset="0"/>
              </a:rPr>
            </a:br>
            <a:r>
              <a:rPr lang="es-PE" sz="1800" b="1" i="1" dirty="0" smtClean="0">
                <a:latin typeface="Arial" pitchFamily="34" charset="0"/>
                <a:cs typeface="Arial" pitchFamily="34" charset="0"/>
              </a:rPr>
              <a:t>Observaciones Generales</a:t>
            </a:r>
            <a:r>
              <a:rPr lang="es-PE" sz="1800" b="1" i="1" dirty="0" smtClean="0">
                <a:solidFill>
                  <a:schemeClr val="accent1">
                    <a:lumMod val="50000"/>
                  </a:schemeClr>
                </a:solidFill>
                <a:latin typeface="Arial" pitchFamily="34" charset="0"/>
                <a:cs typeface="Arial" pitchFamily="34" charset="0"/>
              </a:rPr>
              <a:t/>
            </a:r>
            <a:br>
              <a:rPr lang="es-PE" sz="1800" b="1" i="1" dirty="0" smtClean="0">
                <a:solidFill>
                  <a:schemeClr val="accent1">
                    <a:lumMod val="50000"/>
                  </a:schemeClr>
                </a:solidFill>
                <a:latin typeface="Arial" pitchFamily="34" charset="0"/>
                <a:cs typeface="Arial" pitchFamily="34" charset="0"/>
              </a:rPr>
            </a:br>
            <a:endParaRPr lang="es-PE" sz="1800" b="1" i="1" dirty="0">
              <a:solidFill>
                <a:schemeClr val="accent1">
                  <a:lumMod val="50000"/>
                </a:schemeClr>
              </a:solidFill>
              <a:latin typeface="Arial" pitchFamily="34" charset="0"/>
              <a:cs typeface="Arial" pitchFamily="34" charset="0"/>
            </a:endParaRPr>
          </a:p>
        </p:txBody>
      </p:sp>
      <p:sp>
        <p:nvSpPr>
          <p:cNvPr id="5" name="4 Marcador de contenido"/>
          <p:cNvSpPr>
            <a:spLocks noGrp="1"/>
          </p:cNvSpPr>
          <p:nvPr>
            <p:ph sz="quarter" idx="1"/>
          </p:nvPr>
        </p:nvSpPr>
        <p:spPr>
          <a:xfrm>
            <a:off x="612775" y="1600200"/>
            <a:ext cx="8153400" cy="5043488"/>
          </a:xfrm>
        </p:spPr>
        <p:txBody>
          <a:bodyPr>
            <a:normAutofit fontScale="47500" lnSpcReduction="20000"/>
          </a:bodyPr>
          <a:lstStyle/>
          <a:p>
            <a:pPr marL="320040" indent="-320040" algn="just" fontAlgn="auto">
              <a:spcAft>
                <a:spcPts val="0"/>
              </a:spcAft>
              <a:buFont typeface="Wingdings"/>
              <a:buChar char=""/>
              <a:defRPr/>
            </a:pPr>
            <a:endParaRPr lang="es-ES" sz="2400" dirty="0" smtClean="0">
              <a:latin typeface="Calibri" pitchFamily="34" charset="0"/>
              <a:cs typeface="Arial" pitchFamily="34" charset="0"/>
            </a:endParaRPr>
          </a:p>
          <a:p>
            <a:pPr marL="320040" indent="-320040" algn="just" fontAlgn="auto">
              <a:spcAft>
                <a:spcPts val="0"/>
              </a:spcAft>
              <a:buFont typeface="Wingdings"/>
              <a:buChar char=""/>
              <a:defRPr/>
            </a:pPr>
            <a:r>
              <a:rPr lang="es-PE" sz="3400" dirty="0" smtClean="0">
                <a:latin typeface="Calibri" pitchFamily="34" charset="0"/>
                <a:cs typeface="Arial" pitchFamily="34" charset="0"/>
              </a:rPr>
              <a:t>Observación General Nº 4 (1981). Art. 3. </a:t>
            </a:r>
            <a:r>
              <a:rPr lang="es-AR" sz="3400" b="1" dirty="0" smtClean="0">
                <a:latin typeface="Calibri" pitchFamily="34" charset="0"/>
                <a:cs typeface="Arial" pitchFamily="34" charset="0"/>
              </a:rPr>
              <a:t>Derecho igual </a:t>
            </a:r>
            <a:r>
              <a:rPr lang="es-AR" sz="3400" dirty="0" smtClean="0">
                <a:latin typeface="Calibri" pitchFamily="34" charset="0"/>
                <a:cs typeface="Arial" pitchFamily="34" charset="0"/>
              </a:rPr>
              <a:t>de hombres y mujeres en el goce de todos los derechos civiles y políticos</a:t>
            </a:r>
          </a:p>
          <a:p>
            <a:pPr marL="320040" indent="-320040" algn="just" fontAlgn="auto">
              <a:spcAft>
                <a:spcPts val="0"/>
              </a:spcAft>
              <a:buFont typeface="Wingdings"/>
              <a:buChar char=""/>
              <a:defRPr/>
            </a:pPr>
            <a:r>
              <a:rPr lang="es-PE" sz="3400" dirty="0" smtClean="0">
                <a:latin typeface="Calibri" pitchFamily="34" charset="0"/>
                <a:cs typeface="Arial" pitchFamily="34" charset="0"/>
              </a:rPr>
              <a:t>Observación General Nº 8 (1982). </a:t>
            </a:r>
            <a:r>
              <a:rPr lang="es-AR" sz="3400" dirty="0" smtClean="0">
                <a:latin typeface="Calibri" pitchFamily="34" charset="0"/>
                <a:cs typeface="Arial" pitchFamily="34" charset="0"/>
              </a:rPr>
              <a:t>Artículo 9 - Derecho a la </a:t>
            </a:r>
            <a:r>
              <a:rPr lang="es-AR" sz="3400" b="1" dirty="0" smtClean="0">
                <a:latin typeface="Calibri" pitchFamily="34" charset="0"/>
                <a:cs typeface="Arial" pitchFamily="34" charset="0"/>
              </a:rPr>
              <a:t>libertad</a:t>
            </a:r>
            <a:r>
              <a:rPr lang="es-AR" sz="3400" dirty="0" smtClean="0">
                <a:latin typeface="Calibri" pitchFamily="34" charset="0"/>
                <a:cs typeface="Arial" pitchFamily="34" charset="0"/>
              </a:rPr>
              <a:t> y a la seguridad personales</a:t>
            </a:r>
            <a:endParaRPr lang="es-PE" sz="3400" dirty="0" smtClean="0">
              <a:latin typeface="Calibri" pitchFamily="34" charset="0"/>
              <a:cs typeface="Arial" pitchFamily="34" charset="0"/>
            </a:endParaRPr>
          </a:p>
          <a:p>
            <a:pPr marL="320040" indent="-320040" algn="just" fontAlgn="auto">
              <a:spcAft>
                <a:spcPts val="0"/>
              </a:spcAft>
              <a:buFont typeface="Wingdings"/>
              <a:buChar char=""/>
              <a:defRPr/>
            </a:pPr>
            <a:r>
              <a:rPr lang="es-PE" sz="3400" dirty="0" smtClean="0">
                <a:latin typeface="Calibri" pitchFamily="34" charset="0"/>
                <a:cs typeface="Arial" pitchFamily="34" charset="0"/>
              </a:rPr>
              <a:t>Observación General Nº 10 (1983). </a:t>
            </a:r>
            <a:r>
              <a:rPr lang="es-AR" sz="3400" dirty="0" smtClean="0">
                <a:latin typeface="Calibri" pitchFamily="34" charset="0"/>
                <a:cs typeface="Arial" pitchFamily="34" charset="0"/>
              </a:rPr>
              <a:t>Artículo 19 - Libertad de </a:t>
            </a:r>
            <a:r>
              <a:rPr lang="es-AR" sz="3400" b="1" dirty="0" smtClean="0">
                <a:latin typeface="Calibri" pitchFamily="34" charset="0"/>
                <a:cs typeface="Arial" pitchFamily="34" charset="0"/>
              </a:rPr>
              <a:t>opinión</a:t>
            </a:r>
            <a:endParaRPr lang="es-PE" sz="3400" b="1" dirty="0" smtClean="0">
              <a:latin typeface="Calibri" pitchFamily="34" charset="0"/>
              <a:cs typeface="Arial" pitchFamily="34" charset="0"/>
            </a:endParaRPr>
          </a:p>
          <a:p>
            <a:pPr marL="320040" indent="-320040" algn="just" fontAlgn="auto">
              <a:spcAft>
                <a:spcPts val="0"/>
              </a:spcAft>
              <a:buFont typeface="Wingdings"/>
              <a:buChar char=""/>
              <a:defRPr/>
            </a:pPr>
            <a:r>
              <a:rPr lang="es-PE" sz="3400" dirty="0" smtClean="0">
                <a:latin typeface="Calibri" pitchFamily="34" charset="0"/>
                <a:cs typeface="Arial" pitchFamily="34" charset="0"/>
              </a:rPr>
              <a:t>Observación General Nº 13 (1984). </a:t>
            </a:r>
            <a:r>
              <a:rPr lang="es-AR" sz="3400" dirty="0" smtClean="0">
                <a:latin typeface="Calibri" pitchFamily="34" charset="0"/>
                <a:cs typeface="Arial" pitchFamily="34" charset="0"/>
              </a:rPr>
              <a:t>Artículo 14 - Administración de </a:t>
            </a:r>
            <a:r>
              <a:rPr lang="es-AR" sz="3400" b="1" dirty="0" smtClean="0">
                <a:latin typeface="Calibri" pitchFamily="34" charset="0"/>
                <a:cs typeface="Arial" pitchFamily="34" charset="0"/>
              </a:rPr>
              <a:t>justicia</a:t>
            </a:r>
          </a:p>
          <a:p>
            <a:pPr marL="320040" indent="-320040" algn="just" fontAlgn="auto">
              <a:spcAft>
                <a:spcPts val="0"/>
              </a:spcAft>
              <a:buFont typeface="Wingdings"/>
              <a:buChar char=""/>
              <a:defRPr/>
            </a:pPr>
            <a:r>
              <a:rPr lang="es-PE" sz="3400" dirty="0" smtClean="0">
                <a:latin typeface="Calibri" pitchFamily="34" charset="0"/>
                <a:cs typeface="Arial" pitchFamily="34" charset="0"/>
              </a:rPr>
              <a:t>Observación General Nº 13 (1984). </a:t>
            </a:r>
            <a:r>
              <a:rPr lang="es-AR" sz="3400" dirty="0" smtClean="0">
                <a:latin typeface="Calibri" pitchFamily="34" charset="0"/>
                <a:cs typeface="Arial" pitchFamily="34" charset="0"/>
              </a:rPr>
              <a:t>Artículo 6 - El derecho a la </a:t>
            </a:r>
            <a:r>
              <a:rPr lang="es-AR" sz="3400" b="1" dirty="0" smtClean="0">
                <a:latin typeface="Calibri" pitchFamily="34" charset="0"/>
                <a:cs typeface="Arial" pitchFamily="34" charset="0"/>
              </a:rPr>
              <a:t>vida</a:t>
            </a:r>
          </a:p>
          <a:p>
            <a:pPr marL="320040" indent="-320040" algn="just" fontAlgn="auto">
              <a:spcAft>
                <a:spcPts val="0"/>
              </a:spcAft>
              <a:buFont typeface="Wingdings"/>
              <a:buChar char=""/>
              <a:defRPr/>
            </a:pPr>
            <a:r>
              <a:rPr lang="es-ES" sz="3400" dirty="0" smtClean="0">
                <a:latin typeface="Calibri" pitchFamily="34" charset="0"/>
                <a:cs typeface="Arial" pitchFamily="34" charset="0"/>
              </a:rPr>
              <a:t>Observación General Nº 15 (1986). </a:t>
            </a:r>
            <a:r>
              <a:rPr lang="es-AR" sz="3400" dirty="0" smtClean="0">
                <a:latin typeface="Calibri" pitchFamily="34" charset="0"/>
                <a:cs typeface="Arial" pitchFamily="34" charset="0"/>
              </a:rPr>
              <a:t>La situación de los </a:t>
            </a:r>
            <a:r>
              <a:rPr lang="es-AR" sz="3400" b="1" dirty="0" smtClean="0">
                <a:latin typeface="Calibri" pitchFamily="34" charset="0"/>
                <a:cs typeface="Arial" pitchFamily="34" charset="0"/>
              </a:rPr>
              <a:t>extranjeros</a:t>
            </a:r>
            <a:r>
              <a:rPr lang="es-AR" sz="3400" dirty="0" smtClean="0">
                <a:latin typeface="Calibri" pitchFamily="34" charset="0"/>
                <a:cs typeface="Arial" pitchFamily="34" charset="0"/>
              </a:rPr>
              <a:t> con arreglo al Pacto </a:t>
            </a:r>
          </a:p>
          <a:p>
            <a:pPr marL="320040" indent="-320040" algn="just" fontAlgn="auto">
              <a:spcAft>
                <a:spcPts val="0"/>
              </a:spcAft>
              <a:buFont typeface="Wingdings"/>
              <a:buChar char=""/>
              <a:defRPr/>
            </a:pPr>
            <a:r>
              <a:rPr lang="es-PE" sz="3400" dirty="0" smtClean="0">
                <a:latin typeface="Calibri" pitchFamily="34" charset="0"/>
                <a:cs typeface="Arial" pitchFamily="34" charset="0"/>
              </a:rPr>
              <a:t>Observación General Nº 20 (1992). </a:t>
            </a:r>
            <a:r>
              <a:rPr lang="es-AR" sz="3400" dirty="0" smtClean="0">
                <a:latin typeface="Calibri" pitchFamily="34" charset="0"/>
                <a:cs typeface="Arial" pitchFamily="34" charset="0"/>
              </a:rPr>
              <a:t>Artículo 7 - Prohibición de la </a:t>
            </a:r>
            <a:r>
              <a:rPr lang="es-AR" sz="3400" b="1" dirty="0" smtClean="0">
                <a:latin typeface="Calibri" pitchFamily="34" charset="0"/>
                <a:cs typeface="Arial" pitchFamily="34" charset="0"/>
              </a:rPr>
              <a:t>tortura </a:t>
            </a:r>
            <a:r>
              <a:rPr lang="es-AR" sz="3400" dirty="0" smtClean="0">
                <a:latin typeface="Calibri" pitchFamily="34" charset="0"/>
                <a:cs typeface="Arial" pitchFamily="34" charset="0"/>
              </a:rPr>
              <a:t>u otros tratos o penas crueles, inhumanos o degradantes</a:t>
            </a:r>
            <a:endParaRPr lang="es-PE" sz="3400" b="1" dirty="0" smtClean="0">
              <a:latin typeface="Calibri" pitchFamily="34" charset="0"/>
              <a:cs typeface="Arial" pitchFamily="34" charset="0"/>
            </a:endParaRPr>
          </a:p>
          <a:p>
            <a:pPr marL="320040" indent="-320040" algn="just" fontAlgn="auto">
              <a:spcAft>
                <a:spcPts val="0"/>
              </a:spcAft>
              <a:buFont typeface="Wingdings"/>
              <a:buChar char=""/>
              <a:defRPr/>
            </a:pPr>
            <a:r>
              <a:rPr lang="es-PE" sz="3400" dirty="0" smtClean="0">
                <a:latin typeface="Calibri" pitchFamily="34" charset="0"/>
                <a:cs typeface="Arial" pitchFamily="34" charset="0"/>
              </a:rPr>
              <a:t>Observación General Nº 21 (1992). </a:t>
            </a:r>
            <a:r>
              <a:rPr lang="es-AR" sz="3400" dirty="0" smtClean="0">
                <a:latin typeface="Calibri" pitchFamily="34" charset="0"/>
                <a:cs typeface="Arial" pitchFamily="34" charset="0"/>
              </a:rPr>
              <a:t>Artículo 10 - </a:t>
            </a:r>
            <a:r>
              <a:rPr lang="es-AR" sz="3400" b="1" dirty="0" smtClean="0">
                <a:latin typeface="Calibri" pitchFamily="34" charset="0"/>
                <a:cs typeface="Arial" pitchFamily="34" charset="0"/>
              </a:rPr>
              <a:t>Trato humano </a:t>
            </a:r>
            <a:r>
              <a:rPr lang="es-AR" sz="3400" dirty="0" smtClean="0">
                <a:latin typeface="Calibri" pitchFamily="34" charset="0"/>
                <a:cs typeface="Arial" pitchFamily="34" charset="0"/>
              </a:rPr>
              <a:t>de las personas privadas de libertad</a:t>
            </a:r>
            <a:endParaRPr lang="es-PE" sz="3400" b="1" dirty="0" smtClean="0">
              <a:latin typeface="Calibri" pitchFamily="34" charset="0"/>
              <a:cs typeface="Arial" pitchFamily="34" charset="0"/>
            </a:endParaRPr>
          </a:p>
          <a:p>
            <a:pPr marL="320040" indent="-320040" algn="just" fontAlgn="auto">
              <a:spcAft>
                <a:spcPts val="0"/>
              </a:spcAft>
              <a:buFont typeface="Wingdings"/>
              <a:buChar char=""/>
              <a:defRPr/>
            </a:pPr>
            <a:r>
              <a:rPr lang="es-PE" sz="3400" dirty="0" smtClean="0">
                <a:latin typeface="Calibri" pitchFamily="34" charset="0"/>
                <a:cs typeface="Arial" pitchFamily="34" charset="0"/>
              </a:rPr>
              <a:t>Observación General Nº 22 (1993). </a:t>
            </a:r>
            <a:r>
              <a:rPr lang="es-AR" sz="3400" dirty="0" smtClean="0">
                <a:latin typeface="Calibri" pitchFamily="34" charset="0"/>
                <a:cs typeface="Arial" pitchFamily="34" charset="0"/>
              </a:rPr>
              <a:t>Artículo 18 - Libertad de pensamiento, de conciencia y de </a:t>
            </a:r>
            <a:r>
              <a:rPr lang="es-AR" sz="3400" b="1" dirty="0" smtClean="0">
                <a:latin typeface="Calibri" pitchFamily="34" charset="0"/>
                <a:cs typeface="Arial" pitchFamily="34" charset="0"/>
              </a:rPr>
              <a:t>religión</a:t>
            </a:r>
            <a:endParaRPr lang="es-PE" sz="3400" b="1" dirty="0" smtClean="0">
              <a:latin typeface="Calibri" pitchFamily="34" charset="0"/>
              <a:cs typeface="Arial" pitchFamily="34" charset="0"/>
            </a:endParaRPr>
          </a:p>
          <a:p>
            <a:pPr marL="320040" indent="-320040" algn="just" fontAlgn="auto">
              <a:spcAft>
                <a:spcPts val="0"/>
              </a:spcAft>
              <a:buFont typeface="Wingdings"/>
              <a:buChar char=""/>
              <a:defRPr/>
            </a:pPr>
            <a:r>
              <a:rPr lang="es-PE" sz="3400" dirty="0" smtClean="0">
                <a:latin typeface="Calibri" pitchFamily="34" charset="0"/>
                <a:cs typeface="Arial" pitchFamily="34" charset="0"/>
              </a:rPr>
              <a:t>Observación General Nº 32 (2007). </a:t>
            </a:r>
            <a:r>
              <a:rPr lang="es-AR" sz="3400" dirty="0" smtClean="0">
                <a:latin typeface="Calibri" pitchFamily="34" charset="0"/>
                <a:cs typeface="Arial" pitchFamily="34" charset="0"/>
              </a:rPr>
              <a:t>Artículo 14: Derecho a la </a:t>
            </a:r>
            <a:r>
              <a:rPr lang="es-AR" sz="3400" b="1" dirty="0" smtClean="0">
                <a:latin typeface="Calibri" pitchFamily="34" charset="0"/>
                <a:cs typeface="Arial" pitchFamily="34" charset="0"/>
              </a:rPr>
              <a:t>igualdad ante cortes y tribunales </a:t>
            </a:r>
            <a:r>
              <a:rPr lang="es-AR" sz="3400" dirty="0" smtClean="0">
                <a:latin typeface="Calibri" pitchFamily="34" charset="0"/>
                <a:cs typeface="Arial" pitchFamily="34" charset="0"/>
              </a:rPr>
              <a:t>y a un juicio imparcial</a:t>
            </a:r>
          </a:p>
          <a:p>
            <a:pPr marL="320040" indent="-320040" algn="just" fontAlgn="auto">
              <a:spcAft>
                <a:spcPts val="0"/>
              </a:spcAft>
              <a:buFont typeface="Wingdings"/>
              <a:buChar char=""/>
              <a:defRPr/>
            </a:pPr>
            <a:r>
              <a:rPr lang="es-PE" sz="3400" dirty="0" smtClean="0">
                <a:latin typeface="Calibri" pitchFamily="34" charset="0"/>
                <a:cs typeface="Arial" pitchFamily="34" charset="0"/>
              </a:rPr>
              <a:t>Observación General Nº 34 (2011). </a:t>
            </a:r>
            <a:r>
              <a:rPr lang="es-AR" sz="3400" dirty="0" smtClean="0">
                <a:latin typeface="Calibri" pitchFamily="34" charset="0"/>
                <a:cs typeface="Arial" pitchFamily="34" charset="0"/>
              </a:rPr>
              <a:t>Artículo 19: Libertad de </a:t>
            </a:r>
            <a:r>
              <a:rPr lang="es-AR" sz="3400" b="1" dirty="0" smtClean="0">
                <a:latin typeface="Calibri" pitchFamily="34" charset="0"/>
                <a:cs typeface="Arial" pitchFamily="34" charset="0"/>
              </a:rPr>
              <a:t>opinión </a:t>
            </a:r>
            <a:r>
              <a:rPr lang="es-AR" sz="3400" dirty="0" smtClean="0">
                <a:latin typeface="Calibri" pitchFamily="34" charset="0"/>
                <a:cs typeface="Arial" pitchFamily="34" charset="0"/>
              </a:rPr>
              <a:t>y libertad de expresión</a:t>
            </a:r>
          </a:p>
          <a:p>
            <a:pPr marL="320040" indent="-320040" algn="just" fontAlgn="auto">
              <a:spcAft>
                <a:spcPts val="0"/>
              </a:spcAft>
              <a:buFont typeface="Wingdings"/>
              <a:buChar char=""/>
              <a:defRPr/>
            </a:pPr>
            <a:endParaRPr lang="es-PE" sz="2500" b="1"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612775" y="228600"/>
            <a:ext cx="8153400" cy="990600"/>
          </a:xfrm>
        </p:spPr>
        <p:txBody>
          <a:bodyPr>
            <a:noAutofit/>
          </a:bodyPr>
          <a:lstStyle/>
          <a:p>
            <a:pPr algn="r" fontAlgn="auto">
              <a:spcAft>
                <a:spcPts val="0"/>
              </a:spcAft>
              <a:defRPr/>
            </a:pPr>
            <a:r>
              <a:rPr lang="es-PE" sz="1800" b="1" i="1" dirty="0" smtClean="0">
                <a:latin typeface="Arial" pitchFamily="34" charset="0"/>
                <a:cs typeface="Arial" pitchFamily="34" charset="0"/>
              </a:rPr>
              <a:t/>
            </a:r>
            <a:br>
              <a:rPr lang="es-PE" sz="1800" b="1" i="1" dirty="0" smtClean="0">
                <a:latin typeface="Arial" pitchFamily="34" charset="0"/>
                <a:cs typeface="Arial" pitchFamily="34" charset="0"/>
              </a:rPr>
            </a:br>
            <a:r>
              <a:rPr lang="es-PE" sz="1800" b="1" i="1" dirty="0" smtClean="0">
                <a:latin typeface="Arial" pitchFamily="34" charset="0"/>
                <a:cs typeface="Arial" pitchFamily="34" charset="0"/>
              </a:rPr>
              <a:t>Comité de Derechos Económicos, Sociales y Culturales</a:t>
            </a:r>
            <a:br>
              <a:rPr lang="es-PE" sz="1800" b="1" i="1" dirty="0" smtClean="0">
                <a:latin typeface="Arial" pitchFamily="34" charset="0"/>
                <a:cs typeface="Arial" pitchFamily="34" charset="0"/>
              </a:rPr>
            </a:br>
            <a:r>
              <a:rPr lang="es-PE" sz="1800" b="1" i="1" dirty="0" smtClean="0">
                <a:latin typeface="Arial" pitchFamily="34" charset="0"/>
                <a:cs typeface="Arial" pitchFamily="34" charset="0"/>
              </a:rPr>
              <a:t>Observaciones Generales</a:t>
            </a:r>
            <a:r>
              <a:rPr lang="es-PE" sz="1800" b="1" i="1" dirty="0" smtClean="0">
                <a:solidFill>
                  <a:schemeClr val="accent1">
                    <a:lumMod val="50000"/>
                  </a:schemeClr>
                </a:solidFill>
                <a:latin typeface="Arial" pitchFamily="34" charset="0"/>
                <a:cs typeface="Arial" pitchFamily="34" charset="0"/>
              </a:rPr>
              <a:t/>
            </a:r>
            <a:br>
              <a:rPr lang="es-PE" sz="1800" b="1" i="1" dirty="0" smtClean="0">
                <a:solidFill>
                  <a:schemeClr val="accent1">
                    <a:lumMod val="50000"/>
                  </a:schemeClr>
                </a:solidFill>
                <a:latin typeface="Arial" pitchFamily="34" charset="0"/>
                <a:cs typeface="Arial" pitchFamily="34" charset="0"/>
              </a:rPr>
            </a:br>
            <a:endParaRPr lang="es-PE" sz="1800" b="1" i="1" dirty="0">
              <a:solidFill>
                <a:schemeClr val="accent1">
                  <a:lumMod val="50000"/>
                </a:schemeClr>
              </a:solidFill>
              <a:latin typeface="Arial" pitchFamily="34" charset="0"/>
              <a:cs typeface="Arial" pitchFamily="34" charset="0"/>
            </a:endParaRPr>
          </a:p>
        </p:txBody>
      </p:sp>
      <p:sp>
        <p:nvSpPr>
          <p:cNvPr id="5" name="4 Marcador de contenido"/>
          <p:cNvSpPr>
            <a:spLocks noGrp="1"/>
          </p:cNvSpPr>
          <p:nvPr>
            <p:ph sz="quarter" idx="1"/>
          </p:nvPr>
        </p:nvSpPr>
        <p:spPr>
          <a:xfrm>
            <a:off x="612775" y="1600200"/>
            <a:ext cx="8153400" cy="4829175"/>
          </a:xfrm>
        </p:spPr>
        <p:txBody>
          <a:bodyPr>
            <a:normAutofit fontScale="70000" lnSpcReduction="20000"/>
          </a:bodyPr>
          <a:lstStyle/>
          <a:p>
            <a:pPr marL="320040" indent="-320040" algn="just" fontAlgn="auto">
              <a:spcAft>
                <a:spcPts val="0"/>
              </a:spcAft>
              <a:buFont typeface="Wingdings"/>
              <a:buChar char=""/>
              <a:defRPr/>
            </a:pPr>
            <a:endParaRPr lang="es-ES" sz="2400" dirty="0" smtClean="0">
              <a:latin typeface="Calibri" pitchFamily="34" charset="0"/>
              <a:cs typeface="Arial" pitchFamily="34" charset="0"/>
            </a:endParaRPr>
          </a:p>
          <a:p>
            <a:pPr marL="320040" indent="-320040" algn="just" fontAlgn="auto">
              <a:spcAft>
                <a:spcPts val="0"/>
              </a:spcAft>
              <a:buFont typeface="Wingdings"/>
              <a:buChar char=""/>
              <a:defRPr/>
            </a:pPr>
            <a:r>
              <a:rPr lang="es-ES" sz="2300" dirty="0" smtClean="0">
                <a:latin typeface="Calibri" pitchFamily="34" charset="0"/>
                <a:cs typeface="Arial" pitchFamily="34" charset="0"/>
              </a:rPr>
              <a:t>Observación General Nº 3 (1990). </a:t>
            </a:r>
            <a:r>
              <a:rPr lang="es-AR" sz="2300" dirty="0" smtClean="0">
                <a:latin typeface="Calibri" pitchFamily="34" charset="0"/>
                <a:cs typeface="Arial" pitchFamily="34" charset="0"/>
              </a:rPr>
              <a:t>La índole de las </a:t>
            </a:r>
            <a:r>
              <a:rPr lang="es-AR" sz="2300" b="1" dirty="0" smtClean="0">
                <a:latin typeface="Calibri" pitchFamily="34" charset="0"/>
                <a:cs typeface="Arial" pitchFamily="34" charset="0"/>
              </a:rPr>
              <a:t>obligaciones</a:t>
            </a:r>
            <a:r>
              <a:rPr lang="es-AR" sz="2300" dirty="0" smtClean="0">
                <a:latin typeface="Calibri" pitchFamily="34" charset="0"/>
                <a:cs typeface="Arial" pitchFamily="34" charset="0"/>
              </a:rPr>
              <a:t> de los Estados Partes</a:t>
            </a:r>
            <a:endParaRPr lang="es-ES" sz="2300" b="1" dirty="0" smtClean="0">
              <a:latin typeface="Calibri" pitchFamily="34" charset="0"/>
              <a:cs typeface="Arial" pitchFamily="34" charset="0"/>
            </a:endParaRPr>
          </a:p>
          <a:p>
            <a:pPr marL="320040" indent="-320040" algn="just" fontAlgn="auto">
              <a:spcAft>
                <a:spcPts val="0"/>
              </a:spcAft>
              <a:buFont typeface="Wingdings"/>
              <a:buChar char=""/>
              <a:defRPr/>
            </a:pPr>
            <a:r>
              <a:rPr lang="es-ES" sz="2300" dirty="0" smtClean="0">
                <a:latin typeface="Calibri" pitchFamily="34" charset="0"/>
                <a:cs typeface="Arial" pitchFamily="34" charset="0"/>
              </a:rPr>
              <a:t>Observación General Nº 4 (1911). </a:t>
            </a:r>
            <a:r>
              <a:rPr lang="es-AR" sz="2300" dirty="0" smtClean="0">
                <a:latin typeface="Calibri" pitchFamily="34" charset="0"/>
                <a:cs typeface="Arial" pitchFamily="34" charset="0"/>
              </a:rPr>
              <a:t>El derecho a una </a:t>
            </a:r>
            <a:r>
              <a:rPr lang="es-AR" sz="2300" b="1" dirty="0" smtClean="0">
                <a:latin typeface="Calibri" pitchFamily="34" charset="0"/>
                <a:cs typeface="Arial" pitchFamily="34" charset="0"/>
              </a:rPr>
              <a:t>vivienda</a:t>
            </a:r>
            <a:r>
              <a:rPr lang="es-AR" sz="2300" dirty="0" smtClean="0">
                <a:latin typeface="Calibri" pitchFamily="34" charset="0"/>
                <a:cs typeface="Arial" pitchFamily="34" charset="0"/>
              </a:rPr>
              <a:t> adecuada (párrafo 1 del artículo 11 del Pacto)</a:t>
            </a:r>
          </a:p>
          <a:p>
            <a:pPr marL="320040" indent="-320040" algn="just" fontAlgn="auto">
              <a:spcAft>
                <a:spcPts val="0"/>
              </a:spcAft>
              <a:buFont typeface="Wingdings"/>
              <a:buChar char=""/>
              <a:defRPr/>
            </a:pPr>
            <a:r>
              <a:rPr lang="es-ES" sz="2300" dirty="0" smtClean="0">
                <a:latin typeface="Calibri" pitchFamily="34" charset="0"/>
                <a:cs typeface="Arial" pitchFamily="34" charset="0"/>
              </a:rPr>
              <a:t> </a:t>
            </a:r>
            <a:r>
              <a:rPr lang="es-PE" sz="2300" dirty="0" smtClean="0">
                <a:latin typeface="Calibri" pitchFamily="34" charset="0"/>
                <a:cs typeface="Arial" pitchFamily="34" charset="0"/>
              </a:rPr>
              <a:t>Observación General Nº 7 (1997). </a:t>
            </a:r>
            <a:r>
              <a:rPr lang="es-AR" sz="2300" dirty="0" smtClean="0">
                <a:latin typeface="Calibri" pitchFamily="34" charset="0"/>
                <a:cs typeface="Arial" pitchFamily="34" charset="0"/>
              </a:rPr>
              <a:t>El derecho a una vivienda adecuada (párrafo 1 del artículo 11 del Pacto): los </a:t>
            </a:r>
            <a:r>
              <a:rPr lang="es-AR" sz="2300" b="1" dirty="0" smtClean="0">
                <a:latin typeface="Calibri" pitchFamily="34" charset="0"/>
                <a:cs typeface="Arial" pitchFamily="34" charset="0"/>
              </a:rPr>
              <a:t>desalojos forzosos</a:t>
            </a:r>
          </a:p>
          <a:p>
            <a:pPr marL="320040" indent="-320040" algn="just" fontAlgn="auto">
              <a:spcAft>
                <a:spcPts val="0"/>
              </a:spcAft>
              <a:buFont typeface="Wingdings"/>
              <a:buChar char=""/>
              <a:defRPr/>
            </a:pPr>
            <a:r>
              <a:rPr lang="es-ES" sz="2300" dirty="0" smtClean="0">
                <a:latin typeface="Calibri" pitchFamily="34" charset="0"/>
                <a:cs typeface="Arial" pitchFamily="34" charset="0"/>
              </a:rPr>
              <a:t>Observación General Nº 12 (1999). </a:t>
            </a:r>
            <a:r>
              <a:rPr lang="es-AR" sz="2300" dirty="0" smtClean="0">
                <a:latin typeface="Calibri" pitchFamily="34" charset="0"/>
                <a:cs typeface="Arial" pitchFamily="34" charset="0"/>
              </a:rPr>
              <a:t>El derecho a una </a:t>
            </a:r>
            <a:r>
              <a:rPr lang="es-AR" sz="2300" b="1" dirty="0" smtClean="0">
                <a:latin typeface="Calibri" pitchFamily="34" charset="0"/>
                <a:cs typeface="Arial" pitchFamily="34" charset="0"/>
              </a:rPr>
              <a:t>alimentación adecuada </a:t>
            </a:r>
            <a:r>
              <a:rPr lang="es-AR" sz="2300" dirty="0" smtClean="0">
                <a:latin typeface="Calibri" pitchFamily="34" charset="0"/>
                <a:cs typeface="Arial" pitchFamily="34" charset="0"/>
              </a:rPr>
              <a:t>(art. 11)</a:t>
            </a:r>
            <a:endParaRPr lang="es-PE" sz="2300" dirty="0" smtClean="0">
              <a:latin typeface="Calibri" pitchFamily="34" charset="0"/>
              <a:cs typeface="Arial" pitchFamily="34" charset="0"/>
            </a:endParaRPr>
          </a:p>
          <a:p>
            <a:pPr marL="320040" indent="-320040" algn="just" fontAlgn="auto">
              <a:spcAft>
                <a:spcPts val="0"/>
              </a:spcAft>
              <a:buFont typeface="Wingdings"/>
              <a:buChar char=""/>
              <a:defRPr/>
            </a:pPr>
            <a:r>
              <a:rPr lang="es-PE" sz="2300" dirty="0" smtClean="0">
                <a:latin typeface="Calibri" pitchFamily="34" charset="0"/>
                <a:cs typeface="Arial" pitchFamily="34" charset="0"/>
              </a:rPr>
              <a:t>Observación General Nº 13 (1999). </a:t>
            </a:r>
            <a:r>
              <a:rPr lang="es-AR" sz="2300" dirty="0" smtClean="0">
                <a:latin typeface="Calibri" pitchFamily="34" charset="0"/>
                <a:cs typeface="Arial" pitchFamily="34" charset="0"/>
              </a:rPr>
              <a:t>El derecho a la </a:t>
            </a:r>
            <a:r>
              <a:rPr lang="es-AR" sz="2300" b="1" dirty="0" smtClean="0">
                <a:latin typeface="Calibri" pitchFamily="34" charset="0"/>
                <a:cs typeface="Arial" pitchFamily="34" charset="0"/>
              </a:rPr>
              <a:t>educación</a:t>
            </a:r>
            <a:r>
              <a:rPr lang="es-AR" sz="2300" dirty="0" smtClean="0">
                <a:latin typeface="Calibri" pitchFamily="34" charset="0"/>
                <a:cs typeface="Arial" pitchFamily="34" charset="0"/>
              </a:rPr>
              <a:t> (artículo 13 del Pacto)</a:t>
            </a:r>
            <a:endParaRPr lang="es-PE" sz="2300" b="1" dirty="0" smtClean="0">
              <a:latin typeface="Calibri" pitchFamily="34" charset="0"/>
              <a:cs typeface="Arial" pitchFamily="34" charset="0"/>
            </a:endParaRPr>
          </a:p>
          <a:p>
            <a:pPr marL="320040" indent="-320040" algn="just" fontAlgn="auto">
              <a:spcAft>
                <a:spcPts val="0"/>
              </a:spcAft>
              <a:buFont typeface="Wingdings"/>
              <a:buChar char=""/>
              <a:defRPr/>
            </a:pPr>
            <a:r>
              <a:rPr lang="es-PE" sz="2300" dirty="0" smtClean="0">
                <a:latin typeface="Calibri" pitchFamily="34" charset="0"/>
                <a:cs typeface="Arial" pitchFamily="34" charset="0"/>
              </a:rPr>
              <a:t>Observación General Nº 14 (2000). </a:t>
            </a:r>
            <a:r>
              <a:rPr lang="es-AR" sz="2300" dirty="0" smtClean="0">
                <a:latin typeface="Calibri" pitchFamily="34" charset="0"/>
                <a:cs typeface="Arial" pitchFamily="34" charset="0"/>
              </a:rPr>
              <a:t>El derecho al disfrute del más alto nivel posible de </a:t>
            </a:r>
            <a:r>
              <a:rPr lang="es-AR" sz="2300" b="1" dirty="0" smtClean="0">
                <a:latin typeface="Calibri" pitchFamily="34" charset="0"/>
                <a:cs typeface="Arial" pitchFamily="34" charset="0"/>
              </a:rPr>
              <a:t>salud </a:t>
            </a:r>
            <a:r>
              <a:rPr lang="es-AR" sz="2300" dirty="0" smtClean="0">
                <a:latin typeface="Calibri" pitchFamily="34" charset="0"/>
                <a:cs typeface="Arial" pitchFamily="34" charset="0"/>
              </a:rPr>
              <a:t>(artículo 12 del Pacto Internacional de Derechos Económicos, Sociales y Culturales)</a:t>
            </a:r>
            <a:endParaRPr lang="es-PE" sz="2300" b="1" dirty="0" smtClean="0">
              <a:latin typeface="Calibri" pitchFamily="34" charset="0"/>
              <a:cs typeface="Arial" pitchFamily="34" charset="0"/>
            </a:endParaRPr>
          </a:p>
          <a:p>
            <a:pPr marL="320040" indent="-320040" algn="just" fontAlgn="auto">
              <a:spcAft>
                <a:spcPts val="0"/>
              </a:spcAft>
              <a:buFont typeface="Wingdings"/>
              <a:buChar char=""/>
              <a:defRPr/>
            </a:pPr>
            <a:r>
              <a:rPr lang="es-PE" sz="2300" dirty="0" smtClean="0">
                <a:latin typeface="Calibri" pitchFamily="34" charset="0"/>
                <a:cs typeface="Arial" pitchFamily="34" charset="0"/>
              </a:rPr>
              <a:t>Observación General Nº 15 (2002). El derecho al </a:t>
            </a:r>
            <a:r>
              <a:rPr lang="es-PE" sz="2300" b="1" dirty="0" smtClean="0">
                <a:latin typeface="Calibri" pitchFamily="34" charset="0"/>
                <a:cs typeface="Arial" pitchFamily="34" charset="0"/>
              </a:rPr>
              <a:t>agua</a:t>
            </a:r>
          </a:p>
          <a:p>
            <a:pPr marL="320040" indent="-320040" algn="just" fontAlgn="auto">
              <a:spcAft>
                <a:spcPts val="0"/>
              </a:spcAft>
              <a:buFont typeface="Wingdings"/>
              <a:buChar char=""/>
              <a:defRPr/>
            </a:pPr>
            <a:r>
              <a:rPr lang="es-PE" sz="2300" dirty="0" smtClean="0">
                <a:latin typeface="Calibri" pitchFamily="34" charset="0"/>
                <a:cs typeface="Arial" pitchFamily="34" charset="0"/>
              </a:rPr>
              <a:t>Observación  General Nº 18 (2006). El derecho al </a:t>
            </a:r>
            <a:r>
              <a:rPr lang="es-PE" sz="2300" b="1" dirty="0" smtClean="0">
                <a:latin typeface="Calibri" pitchFamily="34" charset="0"/>
                <a:cs typeface="Arial" pitchFamily="34" charset="0"/>
              </a:rPr>
              <a:t>Trabajo</a:t>
            </a:r>
          </a:p>
          <a:p>
            <a:pPr marL="320040" indent="-320040" algn="just" fontAlgn="auto">
              <a:spcAft>
                <a:spcPts val="0"/>
              </a:spcAft>
              <a:buFont typeface="Wingdings"/>
              <a:buChar char=""/>
              <a:defRPr/>
            </a:pPr>
            <a:r>
              <a:rPr lang="es-PE" sz="2300" dirty="0" smtClean="0">
                <a:latin typeface="Calibri" pitchFamily="34" charset="0"/>
                <a:cs typeface="Arial" pitchFamily="34" charset="0"/>
              </a:rPr>
              <a:t>Observación General Nº 19 (2008). Derecho a la </a:t>
            </a:r>
            <a:r>
              <a:rPr lang="es-PE" sz="2300" b="1" dirty="0" smtClean="0">
                <a:latin typeface="Calibri" pitchFamily="34" charset="0"/>
                <a:cs typeface="Arial" pitchFamily="34" charset="0"/>
              </a:rPr>
              <a:t>seguridad social</a:t>
            </a:r>
          </a:p>
          <a:p>
            <a:pPr marL="320040" indent="-320040" algn="just" fontAlgn="auto">
              <a:spcAft>
                <a:spcPts val="0"/>
              </a:spcAft>
              <a:buFont typeface="Wingdings"/>
              <a:buChar char=""/>
              <a:defRPr/>
            </a:pPr>
            <a:r>
              <a:rPr lang="es-PE" sz="2300" dirty="0" smtClean="0">
                <a:latin typeface="Calibri" pitchFamily="34" charset="0"/>
                <a:cs typeface="Arial" pitchFamily="34" charset="0"/>
              </a:rPr>
              <a:t>Observación General Nº 20 (2009). </a:t>
            </a:r>
            <a:r>
              <a:rPr lang="es-AR" sz="2300" dirty="0" smtClean="0">
                <a:latin typeface="Calibri" pitchFamily="34" charset="0"/>
                <a:cs typeface="Arial" pitchFamily="34" charset="0"/>
              </a:rPr>
              <a:t>La </a:t>
            </a:r>
            <a:r>
              <a:rPr lang="es-AR" sz="2300" b="1" dirty="0" smtClean="0">
                <a:latin typeface="Calibri" pitchFamily="34" charset="0"/>
                <a:cs typeface="Arial" pitchFamily="34" charset="0"/>
              </a:rPr>
              <a:t>no discriminación </a:t>
            </a:r>
            <a:r>
              <a:rPr lang="es-AR" sz="2300" dirty="0" smtClean="0">
                <a:latin typeface="Calibri" pitchFamily="34" charset="0"/>
                <a:cs typeface="Arial" pitchFamily="34" charset="0"/>
              </a:rPr>
              <a:t>y los derechos económicos, sociales y culturales</a:t>
            </a:r>
            <a:endParaRPr lang="es-AR" sz="2300" b="1" dirty="0" smtClean="0">
              <a:latin typeface="Calibri" pitchFamily="34" charset="0"/>
              <a:cs typeface="Arial" pitchFamily="34" charset="0"/>
            </a:endParaRPr>
          </a:p>
          <a:p>
            <a:pPr marL="320040" indent="-320040" algn="just" fontAlgn="auto">
              <a:spcAft>
                <a:spcPts val="0"/>
              </a:spcAft>
              <a:buFont typeface="Wingdings"/>
              <a:buChar char=""/>
              <a:defRPr/>
            </a:pPr>
            <a:r>
              <a:rPr lang="es-PE" sz="2300" dirty="0" smtClean="0">
                <a:latin typeface="Calibri" pitchFamily="34" charset="0"/>
                <a:cs typeface="Arial" pitchFamily="34" charset="0"/>
              </a:rPr>
              <a:t>Observación General Nº 21 (2010). Derecho de toda persona a participar de la </a:t>
            </a:r>
            <a:r>
              <a:rPr lang="es-PE" sz="2300" b="1" dirty="0" smtClean="0">
                <a:latin typeface="Calibri" pitchFamily="34" charset="0"/>
                <a:cs typeface="Arial" pitchFamily="34" charset="0"/>
              </a:rPr>
              <a:t>vida cultural</a:t>
            </a:r>
            <a:endParaRPr lang="es-PE" sz="2300" b="1"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612775" y="228600"/>
            <a:ext cx="8153400" cy="990600"/>
          </a:xfrm>
        </p:spPr>
        <p:txBody>
          <a:bodyPr>
            <a:noAutofit/>
          </a:bodyPr>
          <a:lstStyle/>
          <a:p>
            <a:pPr algn="r" fontAlgn="auto">
              <a:spcAft>
                <a:spcPts val="0"/>
              </a:spcAft>
              <a:defRPr/>
            </a:pPr>
            <a:r>
              <a:rPr lang="es-PE" sz="1800" b="1" i="1" dirty="0" smtClean="0">
                <a:latin typeface="Arial" pitchFamily="34" charset="0"/>
                <a:cs typeface="Arial" pitchFamily="34" charset="0"/>
              </a:rPr>
              <a:t/>
            </a:r>
            <a:br>
              <a:rPr lang="es-PE" sz="1800" b="1" i="1" dirty="0" smtClean="0">
                <a:latin typeface="Arial" pitchFamily="34" charset="0"/>
                <a:cs typeface="Arial" pitchFamily="34" charset="0"/>
              </a:rPr>
            </a:br>
            <a:r>
              <a:rPr lang="es-PE" sz="1800" b="1" i="1" dirty="0" smtClean="0">
                <a:latin typeface="Arial" pitchFamily="34" charset="0"/>
                <a:cs typeface="Arial" pitchFamily="34" charset="0"/>
              </a:rPr>
              <a:t>Comité de los Derechos del Niño (y de la Niña)</a:t>
            </a:r>
            <a:r>
              <a:rPr lang="es-PE" sz="1800" b="1" i="1" dirty="0" smtClean="0">
                <a:solidFill>
                  <a:schemeClr val="accent1">
                    <a:lumMod val="50000"/>
                  </a:schemeClr>
                </a:solidFill>
                <a:latin typeface="Arial" pitchFamily="34" charset="0"/>
                <a:cs typeface="Arial" pitchFamily="34" charset="0"/>
              </a:rPr>
              <a:t>  </a:t>
            </a:r>
            <a:br>
              <a:rPr lang="es-PE" sz="1800" b="1" i="1" dirty="0" smtClean="0">
                <a:solidFill>
                  <a:schemeClr val="accent1">
                    <a:lumMod val="50000"/>
                  </a:schemeClr>
                </a:solidFill>
                <a:latin typeface="Arial" pitchFamily="34" charset="0"/>
                <a:cs typeface="Arial" pitchFamily="34" charset="0"/>
              </a:rPr>
            </a:br>
            <a:r>
              <a:rPr lang="es-PE" sz="1800" b="1" i="1" dirty="0" smtClean="0">
                <a:solidFill>
                  <a:schemeClr val="accent1">
                    <a:lumMod val="50000"/>
                  </a:schemeClr>
                </a:solidFill>
                <a:latin typeface="Arial" pitchFamily="34" charset="0"/>
                <a:cs typeface="Arial" pitchFamily="34" charset="0"/>
              </a:rPr>
              <a:t>Observaciones Generales</a:t>
            </a:r>
            <a:br>
              <a:rPr lang="es-PE" sz="1800" b="1" i="1" dirty="0" smtClean="0">
                <a:solidFill>
                  <a:schemeClr val="accent1">
                    <a:lumMod val="50000"/>
                  </a:schemeClr>
                </a:solidFill>
                <a:latin typeface="Arial" pitchFamily="34" charset="0"/>
                <a:cs typeface="Arial" pitchFamily="34" charset="0"/>
              </a:rPr>
            </a:br>
            <a:endParaRPr lang="es-PE" sz="1800" b="1" i="1" dirty="0">
              <a:solidFill>
                <a:schemeClr val="accent1">
                  <a:lumMod val="50000"/>
                </a:schemeClr>
              </a:solidFill>
              <a:latin typeface="Arial" pitchFamily="34" charset="0"/>
              <a:cs typeface="Arial" pitchFamily="34" charset="0"/>
            </a:endParaRPr>
          </a:p>
        </p:txBody>
      </p:sp>
      <p:sp>
        <p:nvSpPr>
          <p:cNvPr id="5" name="4 Marcador de contenido"/>
          <p:cNvSpPr>
            <a:spLocks noGrp="1"/>
          </p:cNvSpPr>
          <p:nvPr>
            <p:ph sz="quarter" idx="1"/>
          </p:nvPr>
        </p:nvSpPr>
        <p:spPr>
          <a:xfrm>
            <a:off x="612775" y="1600200"/>
            <a:ext cx="8153400" cy="4900613"/>
          </a:xfrm>
        </p:spPr>
        <p:txBody>
          <a:bodyPr>
            <a:normAutofit fontScale="62500" lnSpcReduction="20000"/>
          </a:bodyPr>
          <a:lstStyle/>
          <a:p>
            <a:pPr marL="320040" indent="-320040" algn="just" fontAlgn="auto">
              <a:spcAft>
                <a:spcPts val="0"/>
              </a:spcAft>
              <a:buFont typeface="Wingdings"/>
              <a:buChar char=""/>
              <a:defRPr/>
            </a:pPr>
            <a:endParaRPr lang="es-ES" sz="2400" dirty="0" smtClean="0">
              <a:latin typeface="Calibri" pitchFamily="34" charset="0"/>
              <a:cs typeface="Arial" pitchFamily="34" charset="0"/>
            </a:endParaRPr>
          </a:p>
          <a:p>
            <a:pPr marL="320040" indent="-320040" algn="just" fontAlgn="auto">
              <a:spcAft>
                <a:spcPts val="0"/>
              </a:spcAft>
              <a:buFont typeface="Wingdings"/>
              <a:buChar char=""/>
              <a:defRPr/>
            </a:pPr>
            <a:r>
              <a:rPr lang="es-ES" sz="2600" dirty="0" smtClean="0">
                <a:latin typeface="Calibri" pitchFamily="34" charset="0"/>
                <a:cs typeface="Arial" pitchFamily="34" charset="0"/>
              </a:rPr>
              <a:t>Observación General Nº 2 (2002). El papel de las </a:t>
            </a:r>
            <a:r>
              <a:rPr lang="es-ES" sz="2600" b="1" dirty="0" smtClean="0">
                <a:latin typeface="Calibri" pitchFamily="34" charset="0"/>
                <a:cs typeface="Arial" pitchFamily="34" charset="0"/>
              </a:rPr>
              <a:t>instituciones nacionales</a:t>
            </a:r>
            <a:r>
              <a:rPr lang="es-ES" sz="2600" dirty="0" smtClean="0">
                <a:latin typeface="Calibri" pitchFamily="34" charset="0"/>
                <a:cs typeface="Arial" pitchFamily="34" charset="0"/>
              </a:rPr>
              <a:t> independientes de derechos humanos en la promoción y protección de los derechos humanos</a:t>
            </a:r>
          </a:p>
          <a:p>
            <a:pPr marL="320040" indent="-320040" algn="just" fontAlgn="auto">
              <a:spcAft>
                <a:spcPts val="0"/>
              </a:spcAft>
              <a:buFont typeface="Wingdings"/>
              <a:buChar char=""/>
              <a:defRPr/>
            </a:pPr>
            <a:r>
              <a:rPr lang="es-PE" sz="2600" dirty="0" smtClean="0">
                <a:latin typeface="Calibri" pitchFamily="34" charset="0"/>
                <a:cs typeface="Arial" pitchFamily="34" charset="0"/>
              </a:rPr>
              <a:t>Observación General Nº 4 (2003). </a:t>
            </a:r>
            <a:r>
              <a:rPr lang="es-ES" sz="2600" dirty="0" smtClean="0">
                <a:latin typeface="Calibri" pitchFamily="34" charset="0"/>
                <a:cs typeface="Arial" pitchFamily="34" charset="0"/>
              </a:rPr>
              <a:t>La </a:t>
            </a:r>
            <a:r>
              <a:rPr lang="es-ES" sz="2600" b="1" dirty="0" smtClean="0">
                <a:latin typeface="Calibri" pitchFamily="34" charset="0"/>
                <a:cs typeface="Arial" pitchFamily="34" charset="0"/>
              </a:rPr>
              <a:t>salud </a:t>
            </a:r>
            <a:r>
              <a:rPr lang="es-ES" sz="2600" dirty="0" smtClean="0">
                <a:latin typeface="Calibri" pitchFamily="34" charset="0"/>
                <a:cs typeface="Arial" pitchFamily="34" charset="0"/>
              </a:rPr>
              <a:t>y el desarrollo de los adolescentes en el contexto de la Convención sobre los Derechos del Niño</a:t>
            </a:r>
          </a:p>
          <a:p>
            <a:pPr marL="320040" indent="-320040" algn="just" fontAlgn="auto">
              <a:spcAft>
                <a:spcPts val="0"/>
              </a:spcAft>
              <a:buFont typeface="Wingdings"/>
              <a:buChar char=""/>
              <a:defRPr/>
            </a:pPr>
            <a:r>
              <a:rPr lang="es-ES" sz="2600" dirty="0" smtClean="0">
                <a:latin typeface="Calibri" pitchFamily="34" charset="0"/>
                <a:cs typeface="Arial" pitchFamily="34" charset="0"/>
              </a:rPr>
              <a:t>Observación General Nº 5 (2003). </a:t>
            </a:r>
            <a:r>
              <a:rPr lang="es-PE" sz="2600" b="1" dirty="0" smtClean="0">
                <a:latin typeface="Calibri" pitchFamily="34" charset="0"/>
                <a:cs typeface="Arial" pitchFamily="34" charset="0"/>
              </a:rPr>
              <a:t>Medidas generales de aplicación</a:t>
            </a:r>
            <a:r>
              <a:rPr lang="es-PE" sz="2600" dirty="0" smtClean="0">
                <a:latin typeface="Calibri" pitchFamily="34" charset="0"/>
                <a:cs typeface="Arial" pitchFamily="34" charset="0"/>
              </a:rPr>
              <a:t> de la Convención sobre los Derechos del Niño (artículos 4 y 42 y párrafo 6 del artículo 44)</a:t>
            </a:r>
          </a:p>
          <a:p>
            <a:pPr marL="320040" indent="-320040" algn="just" fontAlgn="auto">
              <a:spcAft>
                <a:spcPts val="0"/>
              </a:spcAft>
              <a:buFont typeface="Wingdings"/>
              <a:buChar char=""/>
              <a:defRPr/>
            </a:pPr>
            <a:r>
              <a:rPr lang="es-PE" sz="2600" dirty="0" smtClean="0">
                <a:latin typeface="Calibri" pitchFamily="34" charset="0"/>
                <a:cs typeface="Arial" pitchFamily="34" charset="0"/>
              </a:rPr>
              <a:t>Observación General Nº 8 (2006). Derecho del niño a la protección contra los </a:t>
            </a:r>
            <a:r>
              <a:rPr lang="es-PE" sz="2600" b="1" dirty="0" smtClean="0">
                <a:latin typeface="Calibri" pitchFamily="34" charset="0"/>
                <a:cs typeface="Arial" pitchFamily="34" charset="0"/>
              </a:rPr>
              <a:t>castigos corporales</a:t>
            </a:r>
            <a:r>
              <a:rPr lang="es-PE" sz="2600" dirty="0" smtClean="0">
                <a:latin typeface="Calibri" pitchFamily="34" charset="0"/>
                <a:cs typeface="Arial" pitchFamily="34" charset="0"/>
              </a:rPr>
              <a:t> y otras formas de castigo crueles o degradantes (artículo 19, párrafo 2 del artículo 28 y artículo 37, entre otros</a:t>
            </a:r>
          </a:p>
          <a:p>
            <a:pPr marL="320040" indent="-320040" algn="just" fontAlgn="auto">
              <a:spcAft>
                <a:spcPts val="0"/>
              </a:spcAft>
              <a:buFont typeface="Wingdings"/>
              <a:buChar char=""/>
              <a:defRPr/>
            </a:pPr>
            <a:r>
              <a:rPr lang="es-PE" sz="2600" dirty="0" smtClean="0">
                <a:latin typeface="Calibri" pitchFamily="34" charset="0"/>
                <a:cs typeface="Arial" pitchFamily="34" charset="0"/>
              </a:rPr>
              <a:t>Observación  General Nº 9 (2006). Los derechos de los niños con </a:t>
            </a:r>
            <a:r>
              <a:rPr lang="es-PE" sz="2600" b="1" dirty="0" smtClean="0">
                <a:latin typeface="Calibri" pitchFamily="34" charset="0"/>
                <a:cs typeface="Arial" pitchFamily="34" charset="0"/>
              </a:rPr>
              <a:t>discapacidad</a:t>
            </a:r>
          </a:p>
          <a:p>
            <a:pPr marL="320040" indent="-320040" algn="just" fontAlgn="auto">
              <a:spcAft>
                <a:spcPts val="0"/>
              </a:spcAft>
              <a:buFont typeface="Wingdings"/>
              <a:buChar char=""/>
              <a:defRPr/>
            </a:pPr>
            <a:r>
              <a:rPr lang="es-PE" sz="2600" dirty="0" smtClean="0">
                <a:latin typeface="Calibri" pitchFamily="34" charset="0"/>
                <a:cs typeface="Arial" pitchFamily="34" charset="0"/>
              </a:rPr>
              <a:t>Observación General Nº 10. (2007). Los derechos del niño en la </a:t>
            </a:r>
            <a:r>
              <a:rPr lang="es-PE" sz="2600" b="1" dirty="0" smtClean="0">
                <a:latin typeface="Calibri" pitchFamily="34" charset="0"/>
                <a:cs typeface="Arial" pitchFamily="34" charset="0"/>
              </a:rPr>
              <a:t>justicia de menores</a:t>
            </a:r>
          </a:p>
          <a:p>
            <a:pPr marL="320040" indent="-320040" algn="just" fontAlgn="auto">
              <a:spcAft>
                <a:spcPts val="0"/>
              </a:spcAft>
              <a:buFont typeface="Wingdings"/>
              <a:buChar char=""/>
              <a:defRPr/>
            </a:pPr>
            <a:r>
              <a:rPr lang="es-PE" sz="2600" dirty="0" smtClean="0">
                <a:latin typeface="Calibri" pitchFamily="34" charset="0"/>
                <a:cs typeface="Arial" pitchFamily="34" charset="0"/>
              </a:rPr>
              <a:t>Observación General Nº 11 (2009). Los </a:t>
            </a:r>
            <a:r>
              <a:rPr lang="es-PE" sz="2600" b="1" dirty="0" smtClean="0">
                <a:latin typeface="Calibri" pitchFamily="34" charset="0"/>
                <a:cs typeface="Arial" pitchFamily="34" charset="0"/>
              </a:rPr>
              <a:t>niños indígenas</a:t>
            </a:r>
            <a:r>
              <a:rPr lang="es-PE" sz="2600" dirty="0" smtClean="0">
                <a:latin typeface="Calibri" pitchFamily="34" charset="0"/>
                <a:cs typeface="Arial" pitchFamily="34" charset="0"/>
              </a:rPr>
              <a:t> y sus derechos en virtud de la Convención</a:t>
            </a:r>
          </a:p>
          <a:p>
            <a:pPr marL="320040" indent="-320040" algn="just" fontAlgn="auto">
              <a:spcAft>
                <a:spcPts val="0"/>
              </a:spcAft>
              <a:buFont typeface="Wingdings"/>
              <a:buChar char=""/>
              <a:defRPr/>
            </a:pPr>
            <a:r>
              <a:rPr lang="es-PE" sz="2600" dirty="0" smtClean="0">
                <a:latin typeface="Calibri" pitchFamily="34" charset="0"/>
                <a:cs typeface="Arial" pitchFamily="34" charset="0"/>
              </a:rPr>
              <a:t>Observación General Nº 12 (2009). El derecho del niño </a:t>
            </a:r>
            <a:r>
              <a:rPr lang="es-PE" sz="2600" b="1" dirty="0" smtClean="0">
                <a:latin typeface="Calibri" pitchFamily="34" charset="0"/>
                <a:cs typeface="Arial" pitchFamily="34" charset="0"/>
              </a:rPr>
              <a:t>a ser escuchado</a:t>
            </a:r>
          </a:p>
          <a:p>
            <a:pPr marL="320040" indent="-320040" algn="just" fontAlgn="auto">
              <a:spcAft>
                <a:spcPts val="0"/>
              </a:spcAft>
              <a:buFont typeface="Wingdings"/>
              <a:buChar char=""/>
              <a:defRPr/>
            </a:pPr>
            <a:r>
              <a:rPr lang="es-PE" sz="2600" dirty="0" smtClean="0">
                <a:latin typeface="Calibri" pitchFamily="34" charset="0"/>
                <a:cs typeface="Arial" pitchFamily="34" charset="0"/>
              </a:rPr>
              <a:t>Observación General Nº 13 (2011). Derecho del niño a no ser objeto de ninguna forma de </a:t>
            </a:r>
            <a:r>
              <a:rPr lang="es-PE" sz="2600" b="1" dirty="0" smtClean="0">
                <a:latin typeface="Calibri" pitchFamily="34" charset="0"/>
                <a:cs typeface="Arial" pitchFamily="34" charset="0"/>
              </a:rPr>
              <a:t>violencia</a:t>
            </a:r>
          </a:p>
          <a:p>
            <a:pPr marL="320040" indent="-320040" algn="just" fontAlgn="auto">
              <a:spcAft>
                <a:spcPts val="0"/>
              </a:spcAft>
              <a:buFont typeface="Wingdings"/>
              <a:buChar char=""/>
              <a:defRPr/>
            </a:pPr>
            <a:r>
              <a:rPr lang="es-PE" sz="2600" dirty="0" smtClean="0">
                <a:latin typeface="Calibri" pitchFamily="34" charset="0"/>
                <a:cs typeface="Arial" pitchFamily="34" charset="0"/>
              </a:rPr>
              <a:t>Observación General Nº 14 (2013). </a:t>
            </a:r>
            <a:r>
              <a:rPr lang="es-AR" sz="2600" dirty="0" smtClean="0">
                <a:latin typeface="Calibri" pitchFamily="34" charset="0"/>
                <a:cs typeface="Arial" pitchFamily="34" charset="0"/>
              </a:rPr>
              <a:t>Sobre el derecho del niño a que su </a:t>
            </a:r>
            <a:r>
              <a:rPr lang="es-AR" sz="2600" b="1" dirty="0" smtClean="0">
                <a:latin typeface="Calibri" pitchFamily="34" charset="0"/>
                <a:cs typeface="Arial" pitchFamily="34" charset="0"/>
              </a:rPr>
              <a:t>interés superior </a:t>
            </a:r>
            <a:r>
              <a:rPr lang="es-AR" sz="2600" dirty="0" smtClean="0">
                <a:latin typeface="Calibri" pitchFamily="34" charset="0"/>
                <a:cs typeface="Arial" pitchFamily="34" charset="0"/>
              </a:rPr>
              <a:t>sea una consideración primordial</a:t>
            </a:r>
          </a:p>
          <a:p>
            <a:pPr marL="320040" indent="-320040" algn="just" fontAlgn="auto">
              <a:spcAft>
                <a:spcPts val="0"/>
              </a:spcAft>
              <a:buFont typeface="Wingdings"/>
              <a:buChar char=""/>
              <a:defRPr/>
            </a:pPr>
            <a:endParaRPr lang="es-PE" sz="2000" b="1"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612775" y="228600"/>
            <a:ext cx="8153400" cy="990600"/>
          </a:xfrm>
        </p:spPr>
        <p:txBody>
          <a:bodyPr>
            <a:noAutofit/>
          </a:bodyPr>
          <a:lstStyle/>
          <a:p>
            <a:pPr algn="r" fontAlgn="auto">
              <a:spcAft>
                <a:spcPts val="0"/>
              </a:spcAft>
              <a:defRPr/>
            </a:pPr>
            <a:r>
              <a:rPr lang="es-PE" sz="1800" b="1" i="1" dirty="0" smtClean="0">
                <a:latin typeface="Arial" pitchFamily="34" charset="0"/>
                <a:cs typeface="Arial" pitchFamily="34" charset="0"/>
              </a:rPr>
              <a:t/>
            </a:r>
            <a:br>
              <a:rPr lang="es-PE" sz="1800" b="1" i="1" dirty="0" smtClean="0">
                <a:latin typeface="Arial" pitchFamily="34" charset="0"/>
                <a:cs typeface="Arial" pitchFamily="34" charset="0"/>
              </a:rPr>
            </a:br>
            <a:r>
              <a:rPr lang="es-ES" sz="1800" b="1" i="1" dirty="0" smtClean="0">
                <a:solidFill>
                  <a:schemeClr val="tx1">
                    <a:lumMod val="95000"/>
                    <a:lumOff val="5000"/>
                  </a:schemeClr>
                </a:solidFill>
              </a:rPr>
              <a:t> </a:t>
            </a:r>
            <a:r>
              <a:rPr lang="es-ES" sz="1800" b="1" i="1" dirty="0" smtClean="0">
                <a:latin typeface="Arial" pitchFamily="34" charset="0"/>
                <a:cs typeface="Arial" pitchFamily="34" charset="0"/>
              </a:rPr>
              <a:t>Comité de Derechos Humanos</a:t>
            </a:r>
            <a:r>
              <a:rPr lang="es-ES" sz="1800" i="1" dirty="0" smtClean="0">
                <a:latin typeface="Arial" pitchFamily="34" charset="0"/>
                <a:cs typeface="Arial" pitchFamily="34" charset="0"/>
              </a:rPr>
              <a:t/>
            </a:r>
            <a:br>
              <a:rPr lang="es-ES" sz="1800" i="1" dirty="0" smtClean="0">
                <a:latin typeface="Arial" pitchFamily="34" charset="0"/>
                <a:cs typeface="Arial" pitchFamily="34" charset="0"/>
              </a:rPr>
            </a:br>
            <a:r>
              <a:rPr lang="es-ES" sz="1800" i="1" dirty="0" smtClean="0">
                <a:latin typeface="Arial" pitchFamily="34" charset="0"/>
                <a:cs typeface="Arial" pitchFamily="34" charset="0"/>
              </a:rPr>
              <a:t>Observaciones finales al cuarto informe periódico, 2010 </a:t>
            </a:r>
            <a:r>
              <a:rPr lang="es-PE" sz="1800" b="1" i="1" dirty="0" smtClean="0">
                <a:latin typeface="Arial" pitchFamily="34" charset="0"/>
                <a:cs typeface="Arial" pitchFamily="34" charset="0"/>
              </a:rPr>
              <a:t/>
            </a:r>
            <a:br>
              <a:rPr lang="es-PE" sz="1800" b="1" i="1" dirty="0" smtClean="0">
                <a:latin typeface="Arial" pitchFamily="34" charset="0"/>
                <a:cs typeface="Arial" pitchFamily="34" charset="0"/>
              </a:rPr>
            </a:br>
            <a:endParaRPr lang="es-PE" sz="1800" b="1" i="1" dirty="0">
              <a:latin typeface="Arial" pitchFamily="34" charset="0"/>
              <a:cs typeface="Arial" pitchFamily="34" charset="0"/>
            </a:endParaRPr>
          </a:p>
        </p:txBody>
      </p:sp>
      <p:sp>
        <p:nvSpPr>
          <p:cNvPr id="5" name="4 Marcador de contenido"/>
          <p:cNvSpPr>
            <a:spLocks noGrp="1"/>
          </p:cNvSpPr>
          <p:nvPr>
            <p:ph sz="quarter" idx="1"/>
          </p:nvPr>
        </p:nvSpPr>
        <p:spPr>
          <a:xfrm>
            <a:off x="612775" y="1600200"/>
            <a:ext cx="8153400" cy="4829175"/>
          </a:xfrm>
        </p:spPr>
        <p:txBody>
          <a:bodyPr>
            <a:normAutofit fontScale="25000" lnSpcReduction="20000"/>
          </a:bodyPr>
          <a:lstStyle/>
          <a:p>
            <a:pPr marL="320040" indent="-320040" algn="just" fontAlgn="auto">
              <a:spcAft>
                <a:spcPts val="0"/>
              </a:spcAft>
              <a:buFont typeface="Wingdings"/>
              <a:buNone/>
              <a:defRPr/>
            </a:pPr>
            <a:endParaRPr lang="es-ES" sz="2400" dirty="0" smtClean="0">
              <a:latin typeface="Calibri" pitchFamily="34" charset="0"/>
              <a:cs typeface="Arial" pitchFamily="34" charset="0"/>
            </a:endParaRPr>
          </a:p>
          <a:p>
            <a:pPr marL="320040" indent="-320040" algn="just" fontAlgn="auto">
              <a:spcAft>
                <a:spcPts val="0"/>
              </a:spcAft>
              <a:buFont typeface="Wingdings 2" pitchFamily="18" charset="2"/>
              <a:buNone/>
              <a:defRPr/>
            </a:pPr>
            <a:endParaRPr lang="es-PE" sz="4000" b="1" dirty="0" smtClean="0"/>
          </a:p>
          <a:p>
            <a:pPr marL="320040" indent="-320040" algn="just" fontAlgn="auto">
              <a:spcAft>
                <a:spcPts val="0"/>
              </a:spcAft>
              <a:buFont typeface="Wingdings 2" pitchFamily="18" charset="2"/>
              <a:buNone/>
              <a:defRPr/>
            </a:pPr>
            <a:endParaRPr lang="es-PE" sz="4000" b="1" dirty="0" smtClean="0"/>
          </a:p>
          <a:p>
            <a:pPr marL="320040" indent="-320040" algn="just" fontAlgn="auto">
              <a:spcAft>
                <a:spcPts val="0"/>
              </a:spcAft>
              <a:buFont typeface="Wingdings 2" pitchFamily="18" charset="2"/>
              <a:buNone/>
              <a:defRPr/>
            </a:pPr>
            <a:r>
              <a:rPr lang="es-PE" sz="9600" b="1" dirty="0" smtClean="0"/>
              <a:t>10.</a:t>
            </a:r>
            <a:r>
              <a:rPr lang="es-PE" sz="9600" dirty="0" smtClean="0"/>
              <a:t> El Comité observa con preocupación que, a pesar del principio contenido en el artículo 114 de la Constitución respecto al equilibrio que debe imperar en la composición del Consejo de la Magistratura, existe en el mismo una marcada representación de los órganos políticos allegados al Poder Ejecutivo, en detrimento de la representación de jueces y abogados (art. 2 del Pacto).</a:t>
            </a:r>
          </a:p>
          <a:p>
            <a:pPr marL="320040" indent="-320040" algn="just" fontAlgn="auto">
              <a:spcAft>
                <a:spcPts val="0"/>
              </a:spcAft>
              <a:buFont typeface="Wingdings 2" pitchFamily="18" charset="2"/>
              <a:buNone/>
              <a:defRPr/>
            </a:pPr>
            <a:r>
              <a:rPr lang="es-PE" sz="9600" dirty="0" smtClean="0"/>
              <a:t>    </a:t>
            </a:r>
          </a:p>
          <a:p>
            <a:pPr marL="320040" indent="-320040" algn="just" fontAlgn="auto">
              <a:spcAft>
                <a:spcPts val="0"/>
              </a:spcAft>
              <a:buFont typeface="Wingdings 2" pitchFamily="18" charset="2"/>
              <a:buNone/>
              <a:defRPr/>
            </a:pPr>
            <a:r>
              <a:rPr lang="es-PE" sz="9600" dirty="0" smtClean="0"/>
              <a:t>    </a:t>
            </a:r>
            <a:r>
              <a:rPr lang="es-PE" sz="9600" b="1" dirty="0" smtClean="0"/>
              <a:t>El Estado parte debe tomar medidas con miras a hacer efectivo el equilibrio previsto en el precepto constitucional en la composición del Consejo de la Magistratura, evitando situaciones de control del Ejecutivo sobre este órgano.</a:t>
            </a:r>
            <a:endParaRPr lang="es-ES" sz="9600" b="1" dirty="0" smtClean="0"/>
          </a:p>
          <a:p>
            <a:pPr marL="320040" indent="-320040" algn="just" fontAlgn="auto">
              <a:spcAft>
                <a:spcPts val="0"/>
              </a:spcAft>
              <a:buFont typeface="Wingdings"/>
              <a:buNone/>
              <a:defRPr/>
            </a:pPr>
            <a:endParaRPr lang="es-ES" sz="4000" dirty="0" smtClean="0">
              <a:latin typeface="Calibri" pitchFamily="34" charset="0"/>
              <a:cs typeface="Arial" pitchFamily="34" charset="0"/>
            </a:endParaRPr>
          </a:p>
          <a:p>
            <a:pPr marL="320040" indent="-320040" algn="just" fontAlgn="auto">
              <a:spcAft>
                <a:spcPts val="0"/>
              </a:spcAft>
              <a:buFont typeface="Wingdings"/>
              <a:buChar char=""/>
              <a:defRPr/>
            </a:pPr>
            <a:endParaRPr lang="es-ES" sz="2400" dirty="0" smtClean="0">
              <a:latin typeface="Calibri" pitchFamily="34" charset="0"/>
              <a:cs typeface="Arial" pitchFamily="34" charset="0"/>
            </a:endParaRPr>
          </a:p>
          <a:p>
            <a:pPr marL="320040" indent="-320040" algn="just" fontAlgn="auto">
              <a:spcAft>
                <a:spcPts val="0"/>
              </a:spcAft>
              <a:buFont typeface="Wingdings"/>
              <a:buChar char=""/>
              <a:defRPr/>
            </a:pPr>
            <a:endParaRPr lang="es-ES" sz="2400" dirty="0" smtClean="0">
              <a:latin typeface="Calibri" pitchFamily="34" charset="0"/>
              <a:cs typeface="Arial" pitchFamily="34" charset="0"/>
            </a:endParaRPr>
          </a:p>
          <a:p>
            <a:pPr marL="320040" indent="-320040" algn="just" fontAlgn="auto">
              <a:spcAft>
                <a:spcPts val="0"/>
              </a:spcAft>
              <a:buFont typeface="Wingdings"/>
              <a:buChar char=""/>
              <a:defRPr/>
            </a:pPr>
            <a:endParaRPr lang="es-ES" sz="2400" dirty="0" smtClean="0">
              <a:latin typeface="Calibri" pitchFamily="34" charset="0"/>
              <a:cs typeface="Arial" pitchFamily="34" charset="0"/>
            </a:endParaRPr>
          </a:p>
          <a:p>
            <a:pPr marL="320040" indent="-320040" algn="just" fontAlgn="auto">
              <a:spcAft>
                <a:spcPts val="0"/>
              </a:spcAft>
              <a:buFont typeface="Wingdings"/>
              <a:buChar char=""/>
              <a:defRPr/>
            </a:pPr>
            <a:endParaRPr lang="es-ES" sz="2400" dirty="0" smtClean="0">
              <a:latin typeface="Calibri" pitchFamily="34" charset="0"/>
              <a:cs typeface="Arial" pitchFamily="34" charset="0"/>
            </a:endParaRPr>
          </a:p>
          <a:p>
            <a:pPr marL="320040" indent="-320040" algn="just" fontAlgn="auto">
              <a:spcAft>
                <a:spcPts val="0"/>
              </a:spcAft>
              <a:buFont typeface="Wingdings"/>
              <a:buNone/>
              <a:defRPr/>
            </a:pPr>
            <a:r>
              <a:rPr lang="es-ES" sz="2400" dirty="0" smtClean="0">
                <a:latin typeface="Calibri" pitchFamily="34" charset="0"/>
                <a:cs typeface="Arial" pitchFamily="34" charset="0"/>
              </a:rPr>
              <a:t>     </a:t>
            </a:r>
            <a:endParaRPr lang="es-ES" sz="1600" dirty="0" smtClean="0">
              <a:latin typeface="Calibri" pitchFamily="34" charset="0"/>
              <a:cs typeface="Arial" pitchFamily="34" charset="0"/>
            </a:endParaRPr>
          </a:p>
          <a:p>
            <a:pPr marL="320040" indent="-320040" algn="just" fontAlgn="auto">
              <a:spcAft>
                <a:spcPts val="0"/>
              </a:spcAft>
              <a:buFont typeface="Wingdings"/>
              <a:buNone/>
              <a:defRPr/>
            </a:pPr>
            <a:endParaRPr lang="es-ES" sz="1600" dirty="0" smtClean="0">
              <a:latin typeface="Calibri" pitchFamily="34" charset="0"/>
              <a:cs typeface="Arial" pitchFamily="34" charset="0"/>
            </a:endParaRPr>
          </a:p>
          <a:p>
            <a:pPr marL="320040" indent="-320040" algn="just" fontAlgn="auto">
              <a:spcAft>
                <a:spcPts val="0"/>
              </a:spcAft>
              <a:buFont typeface="Wingdings"/>
              <a:buNone/>
              <a:defRPr/>
            </a:pPr>
            <a:r>
              <a:rPr lang="es-ES" sz="1600" dirty="0" smtClean="0">
                <a:latin typeface="Calibri" pitchFamily="34" charset="0"/>
                <a:cs typeface="Arial" pitchFamily="34" charset="0"/>
              </a:rPr>
              <a:t>       </a:t>
            </a:r>
            <a:endParaRPr lang="es-PE" sz="16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612775" y="228600"/>
            <a:ext cx="8153400" cy="990600"/>
          </a:xfrm>
        </p:spPr>
        <p:txBody>
          <a:bodyPr>
            <a:noAutofit/>
          </a:bodyPr>
          <a:lstStyle/>
          <a:p>
            <a:pPr algn="r" fontAlgn="auto">
              <a:spcAft>
                <a:spcPts val="0"/>
              </a:spcAft>
              <a:defRPr/>
            </a:pPr>
            <a:r>
              <a:rPr lang="es-PE" sz="1800" b="1" i="1" dirty="0" smtClean="0">
                <a:latin typeface="Arial" pitchFamily="34" charset="0"/>
                <a:cs typeface="Arial" pitchFamily="34" charset="0"/>
              </a:rPr>
              <a:t/>
            </a:r>
            <a:br>
              <a:rPr lang="es-PE" sz="1800" b="1" i="1" dirty="0" smtClean="0">
                <a:latin typeface="Arial" pitchFamily="34" charset="0"/>
                <a:cs typeface="Arial" pitchFamily="34" charset="0"/>
              </a:rPr>
            </a:br>
            <a:r>
              <a:rPr lang="es-ES" sz="1800" b="1" i="1" dirty="0" smtClean="0">
                <a:solidFill>
                  <a:schemeClr val="tx1">
                    <a:lumMod val="95000"/>
                    <a:lumOff val="5000"/>
                  </a:schemeClr>
                </a:solidFill>
              </a:rPr>
              <a:t> </a:t>
            </a:r>
            <a:r>
              <a:rPr lang="es-ES" sz="1800" b="1" i="1" dirty="0" smtClean="0">
                <a:latin typeface="Arial" pitchFamily="34" charset="0"/>
                <a:cs typeface="Arial" pitchFamily="34" charset="0"/>
              </a:rPr>
              <a:t>Comité de Derechos Humanos</a:t>
            </a:r>
            <a:r>
              <a:rPr lang="es-ES" sz="1800" i="1" dirty="0" smtClean="0">
                <a:latin typeface="Arial" pitchFamily="34" charset="0"/>
                <a:cs typeface="Arial" pitchFamily="34" charset="0"/>
              </a:rPr>
              <a:t/>
            </a:r>
            <a:br>
              <a:rPr lang="es-ES" sz="1800" i="1" dirty="0" smtClean="0">
                <a:latin typeface="Arial" pitchFamily="34" charset="0"/>
                <a:cs typeface="Arial" pitchFamily="34" charset="0"/>
              </a:rPr>
            </a:br>
            <a:r>
              <a:rPr lang="es-ES" sz="1800" i="1" dirty="0" smtClean="0">
                <a:latin typeface="Arial" pitchFamily="34" charset="0"/>
                <a:cs typeface="Arial" pitchFamily="34" charset="0"/>
              </a:rPr>
              <a:t>Observaciones finales al cuarto informe periódico, 2010 </a:t>
            </a:r>
            <a:r>
              <a:rPr lang="es-PE" sz="1800" b="1" i="1" dirty="0" smtClean="0">
                <a:latin typeface="Arial" pitchFamily="34" charset="0"/>
                <a:cs typeface="Arial" pitchFamily="34" charset="0"/>
              </a:rPr>
              <a:t/>
            </a:r>
            <a:br>
              <a:rPr lang="es-PE" sz="1800" b="1" i="1" dirty="0" smtClean="0">
                <a:latin typeface="Arial" pitchFamily="34" charset="0"/>
                <a:cs typeface="Arial" pitchFamily="34" charset="0"/>
              </a:rPr>
            </a:br>
            <a:endParaRPr lang="es-PE" sz="1800" b="1" i="1" dirty="0">
              <a:latin typeface="Arial" pitchFamily="34" charset="0"/>
              <a:cs typeface="Arial" pitchFamily="34" charset="0"/>
            </a:endParaRPr>
          </a:p>
        </p:txBody>
      </p:sp>
      <p:sp>
        <p:nvSpPr>
          <p:cNvPr id="5" name="4 Marcador de contenido"/>
          <p:cNvSpPr>
            <a:spLocks noGrp="1"/>
          </p:cNvSpPr>
          <p:nvPr>
            <p:ph sz="quarter" idx="1"/>
          </p:nvPr>
        </p:nvSpPr>
        <p:spPr>
          <a:xfrm>
            <a:off x="612775" y="1600200"/>
            <a:ext cx="8153400" cy="4829175"/>
          </a:xfrm>
        </p:spPr>
        <p:txBody>
          <a:bodyPr>
            <a:normAutofit fontScale="25000" lnSpcReduction="20000"/>
          </a:bodyPr>
          <a:lstStyle/>
          <a:p>
            <a:pPr marL="320040" indent="-320040" algn="just" fontAlgn="auto">
              <a:spcAft>
                <a:spcPts val="0"/>
              </a:spcAft>
              <a:buFont typeface="Wingdings"/>
              <a:buNone/>
              <a:defRPr/>
            </a:pPr>
            <a:endParaRPr lang="es-ES" sz="2400" dirty="0" smtClean="0">
              <a:latin typeface="Calibri" pitchFamily="34" charset="0"/>
              <a:cs typeface="Arial" pitchFamily="34" charset="0"/>
            </a:endParaRPr>
          </a:p>
          <a:p>
            <a:pPr marL="320040" indent="-320040" algn="just" fontAlgn="auto">
              <a:spcAft>
                <a:spcPts val="0"/>
              </a:spcAft>
              <a:buFont typeface="Wingdings 2" pitchFamily="18" charset="2"/>
              <a:buNone/>
              <a:defRPr/>
            </a:pPr>
            <a:endParaRPr lang="es-PE" sz="4000" b="1" dirty="0" smtClean="0"/>
          </a:p>
          <a:p>
            <a:pPr marL="320040" indent="-320040" algn="just" fontAlgn="auto">
              <a:spcAft>
                <a:spcPts val="0"/>
              </a:spcAft>
              <a:buFont typeface="Wingdings 2" pitchFamily="18" charset="2"/>
              <a:buNone/>
              <a:defRPr/>
            </a:pPr>
            <a:r>
              <a:rPr lang="es-PE" sz="9600" b="1" dirty="0" smtClean="0"/>
              <a:t>15.</a:t>
            </a:r>
            <a:r>
              <a:rPr lang="es-PE" sz="9600" dirty="0" smtClean="0"/>
              <a:t> El Comité expresa nuevamente su preocupación por la subsistencia de normas que otorgan facultades a la policía para detener personas, incluidos menores, sin orden judicial anterior ni control judicial posterior y fuera de los supuestos de flagrancia, por el único motivo formal de averiguar su identidad, en contravención, entre otros, del principio de presunción de inocencia (arts. 9 y 14 del Pacto).</a:t>
            </a:r>
          </a:p>
          <a:p>
            <a:pPr marL="320040" indent="-320040" algn="just" fontAlgn="auto">
              <a:spcAft>
                <a:spcPts val="0"/>
              </a:spcAft>
              <a:buFont typeface="Wingdings 2" pitchFamily="18" charset="2"/>
              <a:buNone/>
              <a:defRPr/>
            </a:pPr>
            <a:r>
              <a:rPr lang="es-PE" sz="9600" dirty="0" smtClean="0"/>
              <a:t>    </a:t>
            </a:r>
          </a:p>
          <a:p>
            <a:pPr marL="320040" indent="-320040" algn="just" fontAlgn="auto">
              <a:spcAft>
                <a:spcPts val="0"/>
              </a:spcAft>
              <a:buFont typeface="Wingdings 2" pitchFamily="18" charset="2"/>
              <a:buNone/>
              <a:defRPr/>
            </a:pPr>
            <a:r>
              <a:rPr lang="es-PE" sz="9600" dirty="0" smtClean="0"/>
              <a:t>    </a:t>
            </a:r>
            <a:r>
              <a:rPr lang="es-PE" sz="9600" b="1" dirty="0" smtClean="0"/>
              <a:t>El Estado parte debe tomar medidas con miras a suprimir las facultades de la policía para efectuar detenciones no vinculadas a la comisión de un delito y que no cumplen con los principios establecidos en el artículo 9 del Pacto.</a:t>
            </a:r>
            <a:endParaRPr lang="es-ES" sz="9600" b="1" dirty="0" smtClean="0"/>
          </a:p>
          <a:p>
            <a:pPr marL="320040" indent="-320040" algn="just" fontAlgn="auto">
              <a:spcAft>
                <a:spcPts val="0"/>
              </a:spcAft>
              <a:buFont typeface="Wingdings 2" pitchFamily="18" charset="2"/>
              <a:buNone/>
              <a:defRPr/>
            </a:pPr>
            <a:endParaRPr lang="es-PE" sz="4000" b="1" dirty="0" smtClean="0"/>
          </a:p>
          <a:p>
            <a:pPr marL="320040" indent="-320040" algn="just" fontAlgn="auto">
              <a:spcAft>
                <a:spcPts val="0"/>
              </a:spcAft>
              <a:buFont typeface="Wingdings 2" pitchFamily="18" charset="2"/>
              <a:buNone/>
              <a:defRPr/>
            </a:pPr>
            <a:endParaRPr lang="es-PE" sz="4000" b="1" dirty="0" smtClean="0"/>
          </a:p>
          <a:p>
            <a:pPr marL="320040" indent="-320040" algn="just" fontAlgn="auto">
              <a:spcAft>
                <a:spcPts val="0"/>
              </a:spcAft>
              <a:buFont typeface="Wingdings"/>
              <a:buNone/>
              <a:defRPr/>
            </a:pPr>
            <a:endParaRPr lang="es-ES" sz="4000" dirty="0" smtClean="0">
              <a:latin typeface="Calibri" pitchFamily="34" charset="0"/>
              <a:cs typeface="Arial" pitchFamily="34" charset="0"/>
            </a:endParaRPr>
          </a:p>
          <a:p>
            <a:pPr marL="320040" indent="-320040" algn="just" fontAlgn="auto">
              <a:spcAft>
                <a:spcPts val="0"/>
              </a:spcAft>
              <a:buFont typeface="Wingdings"/>
              <a:buChar char=""/>
              <a:defRPr/>
            </a:pPr>
            <a:endParaRPr lang="es-ES" sz="2400" dirty="0" smtClean="0">
              <a:latin typeface="Calibri" pitchFamily="34" charset="0"/>
              <a:cs typeface="Arial" pitchFamily="34" charset="0"/>
            </a:endParaRPr>
          </a:p>
          <a:p>
            <a:pPr marL="320040" indent="-320040" algn="just" fontAlgn="auto">
              <a:spcAft>
                <a:spcPts val="0"/>
              </a:spcAft>
              <a:buFont typeface="Wingdings"/>
              <a:buChar char=""/>
              <a:defRPr/>
            </a:pPr>
            <a:endParaRPr lang="es-ES" sz="2400" dirty="0" smtClean="0">
              <a:latin typeface="Calibri" pitchFamily="34" charset="0"/>
              <a:cs typeface="Arial" pitchFamily="34" charset="0"/>
            </a:endParaRPr>
          </a:p>
          <a:p>
            <a:pPr marL="320040" indent="-320040" algn="just" fontAlgn="auto">
              <a:spcAft>
                <a:spcPts val="0"/>
              </a:spcAft>
              <a:buFont typeface="Wingdings"/>
              <a:buChar char=""/>
              <a:defRPr/>
            </a:pPr>
            <a:endParaRPr lang="es-ES" sz="2400" dirty="0" smtClean="0">
              <a:latin typeface="Calibri" pitchFamily="34" charset="0"/>
              <a:cs typeface="Arial" pitchFamily="34" charset="0"/>
            </a:endParaRPr>
          </a:p>
          <a:p>
            <a:pPr marL="320040" indent="-320040" algn="just" fontAlgn="auto">
              <a:spcAft>
                <a:spcPts val="0"/>
              </a:spcAft>
              <a:buFont typeface="Wingdings"/>
              <a:buChar char=""/>
              <a:defRPr/>
            </a:pPr>
            <a:endParaRPr lang="es-ES" sz="2400" dirty="0" smtClean="0">
              <a:latin typeface="Calibri" pitchFamily="34" charset="0"/>
              <a:cs typeface="Arial" pitchFamily="34" charset="0"/>
            </a:endParaRPr>
          </a:p>
          <a:p>
            <a:pPr marL="320040" indent="-320040" algn="just" fontAlgn="auto">
              <a:spcAft>
                <a:spcPts val="0"/>
              </a:spcAft>
              <a:buFont typeface="Wingdings"/>
              <a:buNone/>
              <a:defRPr/>
            </a:pPr>
            <a:r>
              <a:rPr lang="es-ES" sz="2400" dirty="0" smtClean="0">
                <a:latin typeface="Calibri" pitchFamily="34" charset="0"/>
                <a:cs typeface="Arial" pitchFamily="34" charset="0"/>
              </a:rPr>
              <a:t>     </a:t>
            </a:r>
            <a:endParaRPr lang="es-ES" sz="1600" dirty="0" smtClean="0">
              <a:latin typeface="Calibri" pitchFamily="34" charset="0"/>
              <a:cs typeface="Arial" pitchFamily="34" charset="0"/>
            </a:endParaRPr>
          </a:p>
          <a:p>
            <a:pPr marL="320040" indent="-320040" algn="just" fontAlgn="auto">
              <a:spcAft>
                <a:spcPts val="0"/>
              </a:spcAft>
              <a:buFont typeface="Wingdings"/>
              <a:buNone/>
              <a:defRPr/>
            </a:pPr>
            <a:endParaRPr lang="es-ES" sz="1600" dirty="0" smtClean="0">
              <a:latin typeface="Calibri" pitchFamily="34" charset="0"/>
              <a:cs typeface="Arial" pitchFamily="34" charset="0"/>
            </a:endParaRPr>
          </a:p>
          <a:p>
            <a:pPr marL="320040" indent="-320040" algn="just" fontAlgn="auto">
              <a:spcAft>
                <a:spcPts val="0"/>
              </a:spcAft>
              <a:buFont typeface="Wingdings"/>
              <a:buNone/>
              <a:defRPr/>
            </a:pPr>
            <a:r>
              <a:rPr lang="es-ES" sz="1600" dirty="0" smtClean="0">
                <a:latin typeface="Calibri" pitchFamily="34" charset="0"/>
                <a:cs typeface="Arial" pitchFamily="34" charset="0"/>
              </a:rPr>
              <a:t>       </a:t>
            </a:r>
            <a:endParaRPr lang="es-PE" sz="16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612775" y="228600"/>
            <a:ext cx="8153400" cy="990600"/>
          </a:xfrm>
        </p:spPr>
        <p:txBody>
          <a:bodyPr>
            <a:noAutofit/>
          </a:bodyPr>
          <a:lstStyle/>
          <a:p>
            <a:pPr algn="r" fontAlgn="auto">
              <a:spcAft>
                <a:spcPts val="0"/>
              </a:spcAft>
              <a:defRPr/>
            </a:pPr>
            <a:r>
              <a:rPr lang="es-PE" sz="1800" b="1" i="1" dirty="0" smtClean="0">
                <a:latin typeface="Arial" pitchFamily="34" charset="0"/>
                <a:cs typeface="Arial" pitchFamily="34" charset="0"/>
              </a:rPr>
              <a:t/>
            </a:r>
            <a:br>
              <a:rPr lang="es-PE" sz="1800" b="1" i="1" dirty="0" smtClean="0">
                <a:latin typeface="Arial" pitchFamily="34" charset="0"/>
                <a:cs typeface="Arial" pitchFamily="34" charset="0"/>
              </a:rPr>
            </a:br>
            <a:r>
              <a:rPr lang="es-ES" sz="1800" b="1" i="1" dirty="0" smtClean="0">
                <a:solidFill>
                  <a:schemeClr val="tx1">
                    <a:lumMod val="95000"/>
                    <a:lumOff val="5000"/>
                  </a:schemeClr>
                </a:solidFill>
              </a:rPr>
              <a:t> </a:t>
            </a:r>
            <a:r>
              <a:rPr lang="es-ES" sz="1800" b="1" i="1" dirty="0" smtClean="0">
                <a:latin typeface="Arial" pitchFamily="34" charset="0"/>
                <a:cs typeface="Arial" pitchFamily="34" charset="0"/>
              </a:rPr>
              <a:t>Comité de Derechos Humanos</a:t>
            </a:r>
            <a:r>
              <a:rPr lang="es-ES" sz="1800" i="1" dirty="0" smtClean="0">
                <a:latin typeface="Arial" pitchFamily="34" charset="0"/>
                <a:cs typeface="Arial" pitchFamily="34" charset="0"/>
              </a:rPr>
              <a:t/>
            </a:r>
            <a:br>
              <a:rPr lang="es-ES" sz="1800" i="1" dirty="0" smtClean="0">
                <a:latin typeface="Arial" pitchFamily="34" charset="0"/>
                <a:cs typeface="Arial" pitchFamily="34" charset="0"/>
              </a:rPr>
            </a:br>
            <a:r>
              <a:rPr lang="es-ES" sz="1800" i="1" dirty="0" smtClean="0">
                <a:latin typeface="Arial" pitchFamily="34" charset="0"/>
                <a:cs typeface="Arial" pitchFamily="34" charset="0"/>
              </a:rPr>
              <a:t>Observaciones finales al cuarto informe periódico, 2010 </a:t>
            </a:r>
            <a:r>
              <a:rPr lang="es-PE" sz="1800" b="1" i="1" dirty="0" smtClean="0">
                <a:latin typeface="Arial" pitchFamily="34" charset="0"/>
                <a:cs typeface="Arial" pitchFamily="34" charset="0"/>
              </a:rPr>
              <a:t/>
            </a:r>
            <a:br>
              <a:rPr lang="es-PE" sz="1800" b="1" i="1" dirty="0" smtClean="0">
                <a:latin typeface="Arial" pitchFamily="34" charset="0"/>
                <a:cs typeface="Arial" pitchFamily="34" charset="0"/>
              </a:rPr>
            </a:br>
            <a:endParaRPr lang="es-PE" sz="1800" b="1" i="1" dirty="0">
              <a:latin typeface="Arial" pitchFamily="34" charset="0"/>
              <a:cs typeface="Arial" pitchFamily="34" charset="0"/>
            </a:endParaRPr>
          </a:p>
        </p:txBody>
      </p:sp>
      <p:sp>
        <p:nvSpPr>
          <p:cNvPr id="5" name="4 Marcador de contenido"/>
          <p:cNvSpPr>
            <a:spLocks noGrp="1"/>
          </p:cNvSpPr>
          <p:nvPr>
            <p:ph sz="quarter" idx="1"/>
          </p:nvPr>
        </p:nvSpPr>
        <p:spPr>
          <a:xfrm>
            <a:off x="612775" y="1600200"/>
            <a:ext cx="8153400" cy="4829175"/>
          </a:xfrm>
        </p:spPr>
        <p:txBody>
          <a:bodyPr>
            <a:normAutofit fontScale="25000" lnSpcReduction="20000"/>
          </a:bodyPr>
          <a:lstStyle/>
          <a:p>
            <a:pPr marL="320040" indent="-320040" algn="just" fontAlgn="auto">
              <a:spcAft>
                <a:spcPts val="0"/>
              </a:spcAft>
              <a:buFont typeface="Wingdings"/>
              <a:buNone/>
              <a:defRPr/>
            </a:pPr>
            <a:endParaRPr lang="es-ES" sz="2400" dirty="0" smtClean="0">
              <a:latin typeface="Calibri" pitchFamily="34" charset="0"/>
              <a:cs typeface="Arial" pitchFamily="34" charset="0"/>
            </a:endParaRPr>
          </a:p>
          <a:p>
            <a:pPr marL="274320" indent="-274320" algn="just" fontAlgn="auto">
              <a:spcAft>
                <a:spcPts val="0"/>
              </a:spcAft>
              <a:buFont typeface="Wingdings 2"/>
              <a:buNone/>
              <a:defRPr/>
            </a:pPr>
            <a:r>
              <a:rPr lang="es-PE" sz="9600" b="1" dirty="0" smtClean="0"/>
              <a:t>22.</a:t>
            </a:r>
            <a:r>
              <a:rPr lang="es-PE" sz="9600" dirty="0" smtClean="0"/>
              <a:t> Preocupa al Comité el rechazo al reconocimiento de personería gremial a la Central de los Trabajadores Argentinos, teniendo en cuenta que el Estado es parte en el Convenio N.º 87 de la OIT relativo a la libertad sindical y a la protección del derecho de sindicación, así como la existencia de un fallo de la Corte Suprema contraria al monopolio sindical (art. 22 del Pacto).</a:t>
            </a:r>
          </a:p>
          <a:p>
            <a:pPr marL="274320" indent="-274320" algn="just" fontAlgn="auto">
              <a:spcAft>
                <a:spcPts val="0"/>
              </a:spcAft>
              <a:buFont typeface="Wingdings 2"/>
              <a:buNone/>
              <a:defRPr/>
            </a:pPr>
            <a:endParaRPr lang="es-PE" sz="9600" dirty="0" smtClean="0"/>
          </a:p>
          <a:p>
            <a:pPr marL="274320" indent="-274320" algn="just" fontAlgn="auto">
              <a:spcAft>
                <a:spcPts val="0"/>
              </a:spcAft>
              <a:buFont typeface="Wingdings 2"/>
              <a:buNone/>
              <a:defRPr/>
            </a:pPr>
            <a:r>
              <a:rPr lang="es-PE" sz="9600" b="1" dirty="0" smtClean="0"/>
              <a:t>    El Estado parte debe tomar medidas encaminadas a garantizar la aplicación en el país de los estándares internacionales en materia de libertad sindical, incluido el artículo 22 del Pacto, y evitar toda discriminación en la materia.</a:t>
            </a:r>
            <a:endParaRPr lang="es-ES" sz="9600" b="1" dirty="0" smtClean="0"/>
          </a:p>
          <a:p>
            <a:pPr marL="320040" indent="-320040" algn="just" fontAlgn="auto">
              <a:spcAft>
                <a:spcPts val="0"/>
              </a:spcAft>
              <a:buFont typeface="Wingdings 2" pitchFamily="18" charset="2"/>
              <a:buNone/>
              <a:defRPr/>
            </a:pPr>
            <a:endParaRPr lang="es-PE" sz="4000" b="1" dirty="0" smtClean="0"/>
          </a:p>
          <a:p>
            <a:pPr marL="320040" indent="-320040" algn="just" fontAlgn="auto">
              <a:spcAft>
                <a:spcPts val="0"/>
              </a:spcAft>
              <a:buFont typeface="Wingdings 2" pitchFamily="18" charset="2"/>
              <a:buNone/>
              <a:defRPr/>
            </a:pPr>
            <a:endParaRPr lang="es-PE" sz="4000" b="1" dirty="0" smtClean="0"/>
          </a:p>
          <a:p>
            <a:pPr marL="320040" indent="-320040" algn="just" fontAlgn="auto">
              <a:spcAft>
                <a:spcPts val="0"/>
              </a:spcAft>
              <a:buFont typeface="Wingdings"/>
              <a:buNone/>
              <a:defRPr/>
            </a:pPr>
            <a:endParaRPr lang="es-ES" sz="4000" dirty="0" smtClean="0">
              <a:latin typeface="Calibri" pitchFamily="34" charset="0"/>
              <a:cs typeface="Arial" pitchFamily="34" charset="0"/>
            </a:endParaRPr>
          </a:p>
          <a:p>
            <a:pPr marL="320040" indent="-320040" algn="just" fontAlgn="auto">
              <a:spcAft>
                <a:spcPts val="0"/>
              </a:spcAft>
              <a:buFont typeface="Wingdings"/>
              <a:buChar char=""/>
              <a:defRPr/>
            </a:pPr>
            <a:endParaRPr lang="es-ES" sz="2400" dirty="0" smtClean="0">
              <a:latin typeface="Calibri" pitchFamily="34" charset="0"/>
              <a:cs typeface="Arial" pitchFamily="34" charset="0"/>
            </a:endParaRPr>
          </a:p>
          <a:p>
            <a:pPr marL="320040" indent="-320040" algn="just" fontAlgn="auto">
              <a:spcAft>
                <a:spcPts val="0"/>
              </a:spcAft>
              <a:buFont typeface="Wingdings"/>
              <a:buChar char=""/>
              <a:defRPr/>
            </a:pPr>
            <a:endParaRPr lang="es-ES" sz="2400" dirty="0" smtClean="0">
              <a:latin typeface="Calibri" pitchFamily="34" charset="0"/>
              <a:cs typeface="Arial" pitchFamily="34" charset="0"/>
            </a:endParaRPr>
          </a:p>
          <a:p>
            <a:pPr marL="320040" indent="-320040" algn="just" fontAlgn="auto">
              <a:spcAft>
                <a:spcPts val="0"/>
              </a:spcAft>
              <a:buFont typeface="Wingdings"/>
              <a:buChar char=""/>
              <a:defRPr/>
            </a:pPr>
            <a:endParaRPr lang="es-ES" sz="2400" dirty="0" smtClean="0">
              <a:latin typeface="Calibri" pitchFamily="34" charset="0"/>
              <a:cs typeface="Arial" pitchFamily="34" charset="0"/>
            </a:endParaRPr>
          </a:p>
          <a:p>
            <a:pPr marL="320040" indent="-320040" algn="just" fontAlgn="auto">
              <a:spcAft>
                <a:spcPts val="0"/>
              </a:spcAft>
              <a:buFont typeface="Wingdings"/>
              <a:buChar char=""/>
              <a:defRPr/>
            </a:pPr>
            <a:endParaRPr lang="es-ES" sz="2400" dirty="0" smtClean="0">
              <a:latin typeface="Calibri" pitchFamily="34" charset="0"/>
              <a:cs typeface="Arial" pitchFamily="34" charset="0"/>
            </a:endParaRPr>
          </a:p>
          <a:p>
            <a:pPr marL="320040" indent="-320040" algn="just" fontAlgn="auto">
              <a:spcAft>
                <a:spcPts val="0"/>
              </a:spcAft>
              <a:buFont typeface="Wingdings"/>
              <a:buNone/>
              <a:defRPr/>
            </a:pPr>
            <a:r>
              <a:rPr lang="es-ES" sz="2400" dirty="0" smtClean="0">
                <a:latin typeface="Calibri" pitchFamily="34" charset="0"/>
                <a:cs typeface="Arial" pitchFamily="34" charset="0"/>
              </a:rPr>
              <a:t>     </a:t>
            </a:r>
            <a:endParaRPr lang="es-ES" sz="1600" dirty="0" smtClean="0">
              <a:latin typeface="Calibri" pitchFamily="34" charset="0"/>
              <a:cs typeface="Arial" pitchFamily="34" charset="0"/>
            </a:endParaRPr>
          </a:p>
          <a:p>
            <a:pPr marL="320040" indent="-320040" algn="just" fontAlgn="auto">
              <a:spcAft>
                <a:spcPts val="0"/>
              </a:spcAft>
              <a:buFont typeface="Wingdings"/>
              <a:buNone/>
              <a:defRPr/>
            </a:pPr>
            <a:endParaRPr lang="es-ES" sz="1600" dirty="0" smtClean="0">
              <a:latin typeface="Calibri" pitchFamily="34" charset="0"/>
              <a:cs typeface="Arial" pitchFamily="34" charset="0"/>
            </a:endParaRPr>
          </a:p>
          <a:p>
            <a:pPr marL="320040" indent="-320040" algn="just" fontAlgn="auto">
              <a:spcAft>
                <a:spcPts val="0"/>
              </a:spcAft>
              <a:buFont typeface="Wingdings"/>
              <a:buNone/>
              <a:defRPr/>
            </a:pPr>
            <a:r>
              <a:rPr lang="es-ES" sz="1600" dirty="0" smtClean="0">
                <a:latin typeface="Calibri" pitchFamily="34" charset="0"/>
                <a:cs typeface="Arial" pitchFamily="34" charset="0"/>
              </a:rPr>
              <a:t>       </a:t>
            </a:r>
            <a:endParaRPr lang="es-PE" sz="16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612775" y="228600"/>
            <a:ext cx="8153400" cy="990600"/>
          </a:xfrm>
        </p:spPr>
        <p:txBody>
          <a:bodyPr>
            <a:noAutofit/>
          </a:bodyPr>
          <a:lstStyle/>
          <a:p>
            <a:pPr algn="r" fontAlgn="auto">
              <a:spcAft>
                <a:spcPts val="0"/>
              </a:spcAft>
              <a:defRPr/>
            </a:pPr>
            <a:r>
              <a:rPr lang="es-PE" sz="1800" b="1" i="1" dirty="0" smtClean="0">
                <a:latin typeface="Arial" pitchFamily="34" charset="0"/>
                <a:cs typeface="Arial" pitchFamily="34" charset="0"/>
              </a:rPr>
              <a:t/>
            </a:r>
            <a:br>
              <a:rPr lang="es-PE" sz="1800" b="1" i="1" dirty="0" smtClean="0">
                <a:latin typeface="Arial" pitchFamily="34" charset="0"/>
                <a:cs typeface="Arial" pitchFamily="34" charset="0"/>
              </a:rPr>
            </a:br>
            <a:r>
              <a:rPr lang="es-ES" sz="1800" b="1" i="1" dirty="0" smtClean="0">
                <a:solidFill>
                  <a:schemeClr val="tx1">
                    <a:lumMod val="95000"/>
                    <a:lumOff val="5000"/>
                  </a:schemeClr>
                </a:solidFill>
              </a:rPr>
              <a:t> </a:t>
            </a:r>
            <a:r>
              <a:rPr lang="es-AR" sz="1800" b="1" i="1" dirty="0" smtClean="0">
                <a:latin typeface="Arial" pitchFamily="34" charset="0"/>
                <a:cs typeface="Arial" pitchFamily="34" charset="0"/>
              </a:rPr>
              <a:t>Comité de los Derechos del Niño   </a:t>
            </a:r>
            <a:br>
              <a:rPr lang="es-AR" sz="1800" b="1" i="1" dirty="0" smtClean="0">
                <a:latin typeface="Arial" pitchFamily="34" charset="0"/>
                <a:cs typeface="Arial" pitchFamily="34" charset="0"/>
              </a:rPr>
            </a:br>
            <a:r>
              <a:rPr lang="es-AR" sz="1800" i="1" dirty="0" smtClean="0">
                <a:latin typeface="Arial" pitchFamily="34" charset="0"/>
                <a:cs typeface="Arial" pitchFamily="34" charset="0"/>
              </a:rPr>
              <a:t>Observaciones finales al tercer y cuarto informe periódico, 2010 </a:t>
            </a:r>
            <a:r>
              <a:rPr lang="es-PE" sz="1800" b="1" i="1" dirty="0" smtClean="0">
                <a:latin typeface="Arial" pitchFamily="34" charset="0"/>
                <a:cs typeface="Arial" pitchFamily="34" charset="0"/>
              </a:rPr>
              <a:t/>
            </a:r>
            <a:br>
              <a:rPr lang="es-PE" sz="1800" b="1" i="1" dirty="0" smtClean="0">
                <a:latin typeface="Arial" pitchFamily="34" charset="0"/>
                <a:cs typeface="Arial" pitchFamily="34" charset="0"/>
              </a:rPr>
            </a:br>
            <a:endParaRPr lang="es-PE" sz="1800" b="1" i="1" dirty="0">
              <a:latin typeface="Arial" pitchFamily="34" charset="0"/>
              <a:cs typeface="Arial" pitchFamily="34" charset="0"/>
            </a:endParaRPr>
          </a:p>
        </p:txBody>
      </p:sp>
      <p:sp>
        <p:nvSpPr>
          <p:cNvPr id="5" name="4 Marcador de contenido"/>
          <p:cNvSpPr>
            <a:spLocks noGrp="1"/>
          </p:cNvSpPr>
          <p:nvPr>
            <p:ph sz="quarter" idx="1"/>
          </p:nvPr>
        </p:nvSpPr>
        <p:spPr>
          <a:xfrm>
            <a:off x="612775" y="1600200"/>
            <a:ext cx="8153400" cy="4829175"/>
          </a:xfrm>
        </p:spPr>
        <p:txBody>
          <a:bodyPr>
            <a:normAutofit fontScale="25000" lnSpcReduction="20000"/>
          </a:bodyPr>
          <a:lstStyle/>
          <a:p>
            <a:pPr marL="274320" indent="-274320" algn="just" fontAlgn="auto">
              <a:spcAft>
                <a:spcPts val="0"/>
              </a:spcAft>
              <a:buFont typeface="Wingdings 2"/>
              <a:buNone/>
              <a:defRPr/>
            </a:pPr>
            <a:r>
              <a:rPr lang="es-PE" sz="2400" b="1" dirty="0" smtClean="0"/>
              <a:t>       </a:t>
            </a:r>
            <a:r>
              <a:rPr lang="es-PE" sz="8000" b="1" dirty="0" smtClean="0"/>
              <a:t>Castigos corporales</a:t>
            </a:r>
          </a:p>
          <a:p>
            <a:pPr marL="274320" indent="-274320" algn="just" fontAlgn="auto">
              <a:spcAft>
                <a:spcPts val="0"/>
              </a:spcAft>
              <a:buFont typeface="Wingdings 2"/>
              <a:buNone/>
              <a:defRPr/>
            </a:pPr>
            <a:endParaRPr lang="es-PE" sz="8000" b="1" dirty="0" smtClean="0"/>
          </a:p>
          <a:p>
            <a:pPr marL="274320" indent="-274320" algn="just" fontAlgn="auto">
              <a:spcAft>
                <a:spcPts val="0"/>
              </a:spcAft>
              <a:buFont typeface="Wingdings 2"/>
              <a:buNone/>
              <a:defRPr/>
            </a:pPr>
            <a:r>
              <a:rPr lang="es-PE" sz="8000" dirty="0" smtClean="0"/>
              <a:t>     </a:t>
            </a:r>
            <a:r>
              <a:rPr lang="es-PE" sz="8000" b="1" dirty="0" smtClean="0"/>
              <a:t>46.</a:t>
            </a:r>
            <a:r>
              <a:rPr lang="es-PE" sz="8000" dirty="0" smtClean="0"/>
              <a:t> Si bien celebra el principio general que figura en la Ley Nº 26061 de que los niños no deben ser sometidos a un trato violento, discriminatorio, humillante o intimidatorio, el Comité expresa preocupación por la inclusión, en el artículo 278 del Código Civil, del derecho de los padres a corregir debidamente la conducta de sus hijos menores, cuyo ejercicio puede dar lugar a malos tratos y castigos corporales. También le preocupa que el castigo corporal no esté explícitamente prohibido fuera del hogar, en particular en la escuela, los centros de privación de libertad y las instituciones de protección de menores.</a:t>
            </a:r>
          </a:p>
          <a:p>
            <a:pPr marL="274320" indent="-274320" algn="just" fontAlgn="auto">
              <a:spcAft>
                <a:spcPts val="0"/>
              </a:spcAft>
              <a:buFont typeface="Wingdings 2"/>
              <a:buNone/>
              <a:defRPr/>
            </a:pPr>
            <a:r>
              <a:rPr lang="es-PE" sz="8000" dirty="0" smtClean="0"/>
              <a:t>      </a:t>
            </a:r>
          </a:p>
          <a:p>
            <a:pPr marL="274320" indent="-274320" algn="just" fontAlgn="auto">
              <a:spcAft>
                <a:spcPts val="0"/>
              </a:spcAft>
              <a:buFont typeface="Wingdings 2"/>
              <a:buNone/>
              <a:defRPr/>
            </a:pPr>
            <a:r>
              <a:rPr lang="es-PE" sz="8000" dirty="0" smtClean="0"/>
              <a:t>     </a:t>
            </a:r>
            <a:r>
              <a:rPr lang="es-PE" sz="8000" b="1" dirty="0" smtClean="0"/>
              <a:t>47. El Comité recomienda al Estado parte que prohíba explícitamente por ley en todas las provincias el castigo corporal y todas las formas de violencia contra los niños en todos los ámbitos, incluso en la familia, la escuela, las instituciones de protección de menores y los centros de privación de libertad para menores infractores, y que aplique efectivamente esa legislación.</a:t>
            </a:r>
            <a:endParaRPr lang="es-ES" sz="8000" b="1" dirty="0" smtClean="0"/>
          </a:p>
          <a:p>
            <a:pPr marL="320040" indent="-320040" algn="just" fontAlgn="auto">
              <a:spcAft>
                <a:spcPts val="0"/>
              </a:spcAft>
              <a:buFont typeface="Wingdings"/>
              <a:buNone/>
              <a:defRPr/>
            </a:pPr>
            <a:endParaRPr lang="es-ES" sz="8000" dirty="0" smtClean="0">
              <a:latin typeface="Calibri" pitchFamily="34" charset="0"/>
              <a:cs typeface="Arial" pitchFamily="34" charset="0"/>
            </a:endParaRPr>
          </a:p>
          <a:p>
            <a:pPr marL="320040" indent="-320040" algn="just" fontAlgn="auto">
              <a:spcAft>
                <a:spcPts val="0"/>
              </a:spcAft>
              <a:buFont typeface="Wingdings 2" pitchFamily="18" charset="2"/>
              <a:buNone/>
              <a:defRPr/>
            </a:pPr>
            <a:endParaRPr lang="es-PE" sz="4000" b="1" dirty="0" smtClean="0"/>
          </a:p>
          <a:p>
            <a:pPr marL="320040" indent="-320040" algn="just" fontAlgn="auto">
              <a:spcAft>
                <a:spcPts val="0"/>
              </a:spcAft>
              <a:buFont typeface="Wingdings 2" pitchFamily="18" charset="2"/>
              <a:buNone/>
              <a:defRPr/>
            </a:pPr>
            <a:endParaRPr lang="es-PE" sz="4000" b="1" dirty="0" smtClean="0"/>
          </a:p>
          <a:p>
            <a:pPr marL="320040" indent="-320040" algn="just" fontAlgn="auto">
              <a:spcAft>
                <a:spcPts val="0"/>
              </a:spcAft>
              <a:buFont typeface="Wingdings"/>
              <a:buNone/>
              <a:defRPr/>
            </a:pPr>
            <a:endParaRPr lang="es-ES" sz="4000" dirty="0" smtClean="0">
              <a:latin typeface="Calibri" pitchFamily="34" charset="0"/>
              <a:cs typeface="Arial" pitchFamily="34" charset="0"/>
            </a:endParaRPr>
          </a:p>
          <a:p>
            <a:pPr marL="320040" indent="-320040" algn="just" fontAlgn="auto">
              <a:spcAft>
                <a:spcPts val="0"/>
              </a:spcAft>
              <a:buFont typeface="Wingdings"/>
              <a:buChar char=""/>
              <a:defRPr/>
            </a:pPr>
            <a:endParaRPr lang="es-ES" sz="2400" dirty="0" smtClean="0">
              <a:latin typeface="Calibri" pitchFamily="34" charset="0"/>
              <a:cs typeface="Arial" pitchFamily="34" charset="0"/>
            </a:endParaRPr>
          </a:p>
          <a:p>
            <a:pPr marL="320040" indent="-320040" algn="just" fontAlgn="auto">
              <a:spcAft>
                <a:spcPts val="0"/>
              </a:spcAft>
              <a:buFont typeface="Wingdings"/>
              <a:buChar char=""/>
              <a:defRPr/>
            </a:pPr>
            <a:endParaRPr lang="es-ES" sz="2400" dirty="0" smtClean="0">
              <a:latin typeface="Calibri" pitchFamily="34" charset="0"/>
              <a:cs typeface="Arial" pitchFamily="34" charset="0"/>
            </a:endParaRPr>
          </a:p>
          <a:p>
            <a:pPr marL="320040" indent="-320040" algn="just" fontAlgn="auto">
              <a:spcAft>
                <a:spcPts val="0"/>
              </a:spcAft>
              <a:buFont typeface="Wingdings"/>
              <a:buChar char=""/>
              <a:defRPr/>
            </a:pPr>
            <a:endParaRPr lang="es-ES" sz="2400" dirty="0" smtClean="0">
              <a:latin typeface="Calibri" pitchFamily="34" charset="0"/>
              <a:cs typeface="Arial" pitchFamily="34" charset="0"/>
            </a:endParaRPr>
          </a:p>
          <a:p>
            <a:pPr marL="320040" indent="-320040" algn="just" fontAlgn="auto">
              <a:spcAft>
                <a:spcPts val="0"/>
              </a:spcAft>
              <a:buFont typeface="Wingdings"/>
              <a:buChar char=""/>
              <a:defRPr/>
            </a:pPr>
            <a:endParaRPr lang="es-ES" sz="2400" dirty="0" smtClean="0">
              <a:latin typeface="Calibri" pitchFamily="34" charset="0"/>
              <a:cs typeface="Arial" pitchFamily="34" charset="0"/>
            </a:endParaRPr>
          </a:p>
          <a:p>
            <a:pPr marL="320040" indent="-320040" algn="just" fontAlgn="auto">
              <a:spcAft>
                <a:spcPts val="0"/>
              </a:spcAft>
              <a:buFont typeface="Wingdings"/>
              <a:buNone/>
              <a:defRPr/>
            </a:pPr>
            <a:r>
              <a:rPr lang="es-ES" sz="2400" dirty="0" smtClean="0">
                <a:latin typeface="Calibri" pitchFamily="34" charset="0"/>
                <a:cs typeface="Arial" pitchFamily="34" charset="0"/>
              </a:rPr>
              <a:t>     </a:t>
            </a:r>
            <a:endParaRPr lang="es-ES" sz="1600" dirty="0" smtClean="0">
              <a:latin typeface="Calibri" pitchFamily="34" charset="0"/>
              <a:cs typeface="Arial" pitchFamily="34" charset="0"/>
            </a:endParaRPr>
          </a:p>
          <a:p>
            <a:pPr marL="320040" indent="-320040" algn="just" fontAlgn="auto">
              <a:spcAft>
                <a:spcPts val="0"/>
              </a:spcAft>
              <a:buFont typeface="Wingdings"/>
              <a:buNone/>
              <a:defRPr/>
            </a:pPr>
            <a:endParaRPr lang="es-ES" sz="1600" dirty="0" smtClean="0">
              <a:latin typeface="Calibri" pitchFamily="34" charset="0"/>
              <a:cs typeface="Arial" pitchFamily="34" charset="0"/>
            </a:endParaRPr>
          </a:p>
          <a:p>
            <a:pPr marL="320040" indent="-320040" algn="just" fontAlgn="auto">
              <a:spcAft>
                <a:spcPts val="0"/>
              </a:spcAft>
              <a:buFont typeface="Wingdings"/>
              <a:buNone/>
              <a:defRPr/>
            </a:pPr>
            <a:r>
              <a:rPr lang="es-ES" sz="1600" dirty="0" smtClean="0">
                <a:latin typeface="Calibri" pitchFamily="34" charset="0"/>
                <a:cs typeface="Arial" pitchFamily="34" charset="0"/>
              </a:rPr>
              <a:t>       </a:t>
            </a:r>
            <a:endParaRPr lang="es-PE" sz="16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Intermedio">
  <a:themeElements>
    <a:clrScheme name="Personalizado 1">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C7E2FA"/>
      </a:accent6>
      <a:hlink>
        <a:srgbClr val="E2D700"/>
      </a:hlink>
      <a:folHlink>
        <a:srgbClr val="85DFD0"/>
      </a:folHlink>
    </a:clrScheme>
    <a:fontScheme name="Intermedio">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Intermedio">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Personalizado 1">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C7E2FA"/>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Median</Template>
  <TotalTime>633</TotalTime>
  <Words>2388</Words>
  <Application>Microsoft Office PowerPoint</Application>
  <PresentationFormat>Presentación en pantalla (4:3)</PresentationFormat>
  <Paragraphs>290</Paragraphs>
  <Slides>19</Slides>
  <Notes>1</Notes>
  <HiddenSlides>0</HiddenSlides>
  <MMClips>0</MMClips>
  <ScaleCrop>false</ScaleCrop>
  <HeadingPairs>
    <vt:vector size="6" baseType="variant">
      <vt:variant>
        <vt:lpstr>Fuentes usadas</vt:lpstr>
      </vt:variant>
      <vt:variant>
        <vt:i4>6</vt:i4>
      </vt:variant>
      <vt:variant>
        <vt:lpstr>Plantilla de diseño</vt:lpstr>
      </vt:variant>
      <vt:variant>
        <vt:i4>8</vt:i4>
      </vt:variant>
      <vt:variant>
        <vt:lpstr>Títulos de diapositiva</vt:lpstr>
      </vt:variant>
      <vt:variant>
        <vt:i4>19</vt:i4>
      </vt:variant>
    </vt:vector>
  </HeadingPairs>
  <TitlesOfParts>
    <vt:vector size="33" baseType="lpstr">
      <vt:lpstr>Tw Cen MT</vt:lpstr>
      <vt:lpstr>Arial</vt:lpstr>
      <vt:lpstr>Wingdings</vt:lpstr>
      <vt:lpstr>Wingdings 2</vt:lpstr>
      <vt:lpstr>Calibri</vt:lpstr>
      <vt:lpstr>Garamond</vt:lpstr>
      <vt:lpstr>Intermedio</vt:lpstr>
      <vt:lpstr>Intermedio</vt:lpstr>
      <vt:lpstr>Intermedio</vt:lpstr>
      <vt:lpstr>Intermedio</vt:lpstr>
      <vt:lpstr>Intermedio</vt:lpstr>
      <vt:lpstr>Intermedio</vt:lpstr>
      <vt:lpstr>Intermedio</vt:lpstr>
      <vt:lpstr>Intermedio</vt:lpstr>
      <vt:lpstr> </vt:lpstr>
      <vt:lpstr> Sistema Universal de Derechos Humanos   Protección Convencional  </vt:lpstr>
      <vt:lpstr> Comité de Derechos Humanos Observaciones Generales </vt:lpstr>
      <vt:lpstr> Comité de Derechos Económicos, Sociales y Culturales Observaciones Generales </vt:lpstr>
      <vt:lpstr> Comité de los Derechos del Niño (y de la Niña)   Observaciones Generales </vt:lpstr>
      <vt:lpstr>  Comité de Derechos Humanos Observaciones finales al cuarto informe periódico, 2010  </vt:lpstr>
      <vt:lpstr>  Comité de Derechos Humanos Observaciones finales al cuarto informe periódico, 2010  </vt:lpstr>
      <vt:lpstr>  Comité de Derechos Humanos Observaciones finales al cuarto informe periódico, 2010  </vt:lpstr>
      <vt:lpstr>  Comité de los Derechos del Niño    Observaciones finales al tercer y cuarto informe periódico, 2010  </vt:lpstr>
      <vt:lpstr>  Comité de los Derechos del Niño    Observaciones finales al tercer y cuarto informe periódico, 2010  </vt:lpstr>
      <vt:lpstr>  Comité para la Eliminación de la Discriminación contra la Mujer    Observaciones finales al sexto informe periódico, 2010  </vt:lpstr>
      <vt:lpstr>  Comité para la Eliminación de la Discriminación contra la Mujer    Observaciones finales al sexto informe periódico, 2010  </vt:lpstr>
      <vt:lpstr>  Comité de Derechos Económicos, Sociales y Culturales    Observaciones finales al tercer informe periódico, 2011  </vt:lpstr>
      <vt:lpstr>  Comité de Derechos Humanos    Caso L.M.R. vs Argentina  </vt:lpstr>
      <vt:lpstr>  Comité de Derechos Humanos    Caso L.M.R. vs Argentina  </vt:lpstr>
      <vt:lpstr>  Comité de Derechos Humanos    Caso L.N.P. vs Argentina  </vt:lpstr>
      <vt:lpstr>  Comité de Derechos Humanos    Caso L.N.P. vs Argentina  </vt:lpstr>
      <vt:lpstr>  Comité de los Derechos de las Personas con Discapacidad     Caso X vs Argentina  </vt:lpstr>
      <vt:lpstr>  Comité de los Derechos de las Personas con Discapacidad     Caso X vs Argentina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Sistema Integral de Promoción y Protección de  Derechos de Niňos, Ninas y Adolescentes  en la Provincia de Buenos Aires</dc:title>
  <dc:creator>Maria</dc:creator>
  <cp:lastModifiedBy>User</cp:lastModifiedBy>
  <cp:revision>70</cp:revision>
  <dcterms:created xsi:type="dcterms:W3CDTF">2011-12-05T02:17:28Z</dcterms:created>
  <dcterms:modified xsi:type="dcterms:W3CDTF">2014-11-06T11:26:53Z</dcterms:modified>
</cp:coreProperties>
</file>