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ppt/theme/themeOverride20.xml" ContentType="application/vnd.openxmlformats-officedocument.themeOverride+xml"/>
  <Override PartName="/ppt/theme/themeOverride21.xml" ContentType="application/vnd.openxmlformats-officedocument.themeOverride+xml"/>
  <Override PartName="/ppt/theme/themeOverride22.xml" ContentType="application/vnd.openxmlformats-officedocument.themeOverride+xml"/>
  <Override PartName="/ppt/theme/themeOverride23.xml" ContentType="application/vnd.openxmlformats-officedocument.themeOverride+xml"/>
  <Override PartName="/ppt/theme/themeOverride24.xml" ContentType="application/vnd.openxmlformats-officedocument.themeOverride+xml"/>
  <Override PartName="/ppt/theme/themeOverride25.xml" ContentType="application/vnd.openxmlformats-officedocument.themeOverride+xml"/>
  <Override PartName="/ppt/theme/themeOverride26.xml" ContentType="application/vnd.openxmlformats-officedocument.themeOverride+xml"/>
  <Override PartName="/ppt/theme/themeOverride27.xml" ContentType="application/vnd.openxmlformats-officedocument.themeOverride+xml"/>
  <Override PartName="/ppt/theme/themeOverride28.xml" ContentType="application/vnd.openxmlformats-officedocument.themeOverride+xml"/>
  <Override PartName="/ppt/theme/themeOverride29.xml" ContentType="application/vnd.openxmlformats-officedocument.themeOverride+xml"/>
  <Override PartName="/ppt/theme/themeOverride30.xml" ContentType="application/vnd.openxmlformats-officedocument.themeOverride+xml"/>
  <Override PartName="/ppt/theme/themeOverride31.xml" ContentType="application/vnd.openxmlformats-officedocument.themeOverride+xml"/>
  <Override PartName="/ppt/theme/themeOverride32.xml" ContentType="application/vnd.openxmlformats-officedocument.themeOverride+xml"/>
  <Override PartName="/ppt/theme/themeOverride33.xml" ContentType="application/vnd.openxmlformats-officedocument.themeOverride+xml"/>
  <Override PartName="/ppt/theme/themeOverride34.xml" ContentType="application/vnd.openxmlformats-officedocument.themeOverride+xml"/>
  <Override PartName="/ppt/theme/themeOverride35.xml" ContentType="application/vnd.openxmlformats-officedocument.themeOverride+xml"/>
  <Override PartName="/ppt/theme/themeOverride36.xml" ContentType="application/vnd.openxmlformats-officedocument.themeOverride+xml"/>
  <Override PartName="/ppt/theme/themeOverride37.xml" ContentType="application/vnd.openxmlformats-officedocument.themeOverride+xml"/>
  <Override PartName="/ppt/theme/themeOverride38.xml" ContentType="application/vnd.openxmlformats-officedocument.themeOverride+xml"/>
  <Override PartName="/ppt/theme/themeOverride39.xml" ContentType="application/vnd.openxmlformats-officedocument.themeOverride+xml"/>
  <Override PartName="/ppt/theme/themeOverride40.xml" ContentType="application/vnd.openxmlformats-officedocument.themeOverride+xml"/>
  <Override PartName="/ppt/theme/themeOverride41.xml" ContentType="application/vnd.openxmlformats-officedocument.themeOverride+xml"/>
  <Override PartName="/ppt/theme/themeOverride42.xml" ContentType="application/vnd.openxmlformats-officedocument.themeOverride+xml"/>
  <Override PartName="/ppt/theme/themeOverride43.xml" ContentType="application/vnd.openxmlformats-officedocument.themeOverride+xml"/>
  <Override PartName="/ppt/theme/themeOverride44.xml" ContentType="application/vnd.openxmlformats-officedocument.themeOverride+xml"/>
  <Override PartName="/ppt/theme/themeOverride45.xml" ContentType="application/vnd.openxmlformats-officedocument.themeOverride+xml"/>
  <Override PartName="/ppt/theme/themeOverride46.xml" ContentType="application/vnd.openxmlformats-officedocument.themeOverride+xml"/>
  <Override PartName="/ppt/theme/themeOverride47.xml" ContentType="application/vnd.openxmlformats-officedocument.themeOverride+xml"/>
  <Override PartName="/ppt/theme/themeOverride48.xml" ContentType="application/vnd.openxmlformats-officedocument.themeOverride+xml"/>
  <Override PartName="/ppt/theme/themeOverride49.xml" ContentType="application/vnd.openxmlformats-officedocument.themeOverride+xml"/>
  <Override PartName="/ppt/theme/themeOverride50.xml" ContentType="application/vnd.openxmlformats-officedocument.themeOverride+xml"/>
  <Override PartName="/ppt/theme/themeOverride51.xml" ContentType="application/vnd.openxmlformats-officedocument.themeOverride+xml"/>
  <Override PartName="/ppt/theme/themeOverride52.xml" ContentType="application/vnd.openxmlformats-officedocument.themeOverride+xml"/>
  <Override PartName="/ppt/theme/themeOverride53.xml" ContentType="application/vnd.openxmlformats-officedocument.themeOverride+xml"/>
  <Override PartName="/ppt/theme/themeOverride54.xml" ContentType="application/vnd.openxmlformats-officedocument.themeOverride+xml"/>
  <Override PartName="/ppt/theme/themeOverride55.xml" ContentType="application/vnd.openxmlformats-officedocument.themeOverride+xml"/>
  <Override PartName="/ppt/theme/themeOverride56.xml" ContentType="application/vnd.openxmlformats-officedocument.themeOverride+xml"/>
  <Override PartName="/ppt/theme/themeOverride57.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57" r:id="rId4"/>
    <p:sldId id="258" r:id="rId5"/>
    <p:sldId id="259" r:id="rId6"/>
    <p:sldId id="260" r:id="rId7"/>
    <p:sldId id="261" r:id="rId8"/>
    <p:sldId id="262" r:id="rId9"/>
    <p:sldId id="264" r:id="rId10"/>
    <p:sldId id="265"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92" r:id="rId34"/>
    <p:sldId id="293" r:id="rId35"/>
    <p:sldId id="294" r:id="rId36"/>
    <p:sldId id="295" r:id="rId37"/>
    <p:sldId id="296" r:id="rId38"/>
    <p:sldId id="297" r:id="rId39"/>
    <p:sldId id="298" r:id="rId40"/>
    <p:sldId id="299" r:id="rId41"/>
    <p:sldId id="300" r:id="rId42"/>
    <p:sldId id="301" r:id="rId43"/>
    <p:sldId id="302" r:id="rId44"/>
    <p:sldId id="303" r:id="rId45"/>
    <p:sldId id="304" r:id="rId46"/>
    <p:sldId id="305" r:id="rId47"/>
    <p:sldId id="306" r:id="rId48"/>
    <p:sldId id="307" r:id="rId49"/>
    <p:sldId id="308" r:id="rId50"/>
    <p:sldId id="325" r:id="rId51"/>
    <p:sldId id="326" r:id="rId52"/>
    <p:sldId id="327" r:id="rId53"/>
    <p:sldId id="328" r:id="rId54"/>
    <p:sldId id="329" r:id="rId55"/>
    <p:sldId id="330" r:id="rId56"/>
    <p:sldId id="331" r:id="rId57"/>
    <p:sldId id="332" r:id="rId58"/>
    <p:sldId id="333" r:id="rId59"/>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99A0F"/>
    <a:srgbClr val="CC6600"/>
    <a:srgbClr val="F7AD41"/>
    <a:srgbClr val="FFAF39"/>
    <a:srgbClr val="F9C0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462" y="6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lvl1pPr>
              <a:defRPr/>
            </a:lvl1pPr>
          </a:lstStyle>
          <a:p>
            <a:pPr>
              <a:defRPr/>
            </a:pPr>
            <a:fld id="{3676A4D5-A8AB-4347-A6AF-3F7C2DBAE7B1}" type="datetimeFigureOut">
              <a:rPr lang="es-ES"/>
              <a:pPr>
                <a:defRPr/>
              </a:pPr>
              <a:t>06/09/2016</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32ACA9CE-D2F5-4B8F-884B-74C53EF9EA9C}" type="slidenum">
              <a:rPr lang="es-ES"/>
              <a:pPr>
                <a:defRPr/>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0D21F073-6E24-4AF4-93ED-CAC341CF1089}" type="datetimeFigureOut">
              <a:rPr lang="es-ES"/>
              <a:pPr>
                <a:defRPr/>
              </a:pPr>
              <a:t>06/09/2016</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40940BCC-C1C3-47FD-B3AB-590C084FEE59}" type="slidenum">
              <a:rPr lang="es-ES"/>
              <a:pPr>
                <a:defRPr/>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734E64AF-E6A4-4737-B564-B5CA21F43DD3}" type="datetimeFigureOut">
              <a:rPr lang="es-ES"/>
              <a:pPr>
                <a:defRPr/>
              </a:pPr>
              <a:t>06/09/2016</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1072AE77-7F01-4AC2-8029-82AFCDD97E15}" type="slidenum">
              <a:rPr lang="es-ES"/>
              <a:pPr>
                <a:defRPr/>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ABB6CE2E-A293-48DC-BD4A-E7E94E33BCF2}" type="datetimeFigureOut">
              <a:rPr lang="es-ES"/>
              <a:pPr>
                <a:defRPr/>
              </a:pPr>
              <a:t>06/09/2016</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D6805C08-B88D-4E76-8931-E9221B98C8E0}" type="slidenum">
              <a:rPr lang="es-ES"/>
              <a:pPr>
                <a:defRPr/>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pPr>
              <a:defRPr/>
            </a:pPr>
            <a:fld id="{6E0740DA-1991-431E-83C5-8612293572AD}" type="datetimeFigureOut">
              <a:rPr lang="es-ES"/>
              <a:pPr>
                <a:defRPr/>
              </a:pPr>
              <a:t>06/09/2016</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4F6B8154-0CC8-4418-AD2D-C1AC8C2EC26B}" type="slidenum">
              <a:rPr lang="es-ES"/>
              <a:pPr>
                <a:defRPr/>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3 Marcador de fecha"/>
          <p:cNvSpPr>
            <a:spLocks noGrp="1"/>
          </p:cNvSpPr>
          <p:nvPr>
            <p:ph type="dt" sz="half" idx="10"/>
          </p:nvPr>
        </p:nvSpPr>
        <p:spPr/>
        <p:txBody>
          <a:bodyPr/>
          <a:lstStyle>
            <a:lvl1pPr>
              <a:defRPr/>
            </a:lvl1pPr>
          </a:lstStyle>
          <a:p>
            <a:pPr>
              <a:defRPr/>
            </a:pPr>
            <a:fld id="{8F9285FC-70D9-4ACA-A3E7-609626058C63}" type="datetimeFigureOut">
              <a:rPr lang="es-ES"/>
              <a:pPr>
                <a:defRPr/>
              </a:pPr>
              <a:t>06/09/2016</a:t>
            </a:fld>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381BBFE4-3403-453A-B333-A47030A6DEF1}" type="slidenum">
              <a:rPr lang="es-ES"/>
              <a:pPr>
                <a:defRPr/>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3 Marcador de fecha"/>
          <p:cNvSpPr>
            <a:spLocks noGrp="1"/>
          </p:cNvSpPr>
          <p:nvPr>
            <p:ph type="dt" sz="half" idx="10"/>
          </p:nvPr>
        </p:nvSpPr>
        <p:spPr/>
        <p:txBody>
          <a:bodyPr/>
          <a:lstStyle>
            <a:lvl1pPr>
              <a:defRPr/>
            </a:lvl1pPr>
          </a:lstStyle>
          <a:p>
            <a:pPr>
              <a:defRPr/>
            </a:pPr>
            <a:fld id="{E771568E-C98E-4FB3-9A96-71BA4E8C016E}" type="datetimeFigureOut">
              <a:rPr lang="es-ES"/>
              <a:pPr>
                <a:defRPr/>
              </a:pPr>
              <a:t>06/09/2016</a:t>
            </a:fld>
            <a:endParaRPr lang="es-ES"/>
          </a:p>
        </p:txBody>
      </p:sp>
      <p:sp>
        <p:nvSpPr>
          <p:cNvPr id="8" name="4 Marcador de pie de página"/>
          <p:cNvSpPr>
            <a:spLocks noGrp="1"/>
          </p:cNvSpPr>
          <p:nvPr>
            <p:ph type="ftr" sz="quarter" idx="11"/>
          </p:nvPr>
        </p:nvSpPr>
        <p:spPr/>
        <p:txBody>
          <a:bodyPr/>
          <a:lstStyle>
            <a:lvl1pPr>
              <a:defRPr/>
            </a:lvl1pPr>
          </a:lstStyle>
          <a:p>
            <a:pPr>
              <a:defRPr/>
            </a:pPr>
            <a:endParaRPr lang="es-ES"/>
          </a:p>
        </p:txBody>
      </p:sp>
      <p:sp>
        <p:nvSpPr>
          <p:cNvPr id="9" name="5 Marcador de número de diapositiva"/>
          <p:cNvSpPr>
            <a:spLocks noGrp="1"/>
          </p:cNvSpPr>
          <p:nvPr>
            <p:ph type="sldNum" sz="quarter" idx="12"/>
          </p:nvPr>
        </p:nvSpPr>
        <p:spPr/>
        <p:txBody>
          <a:bodyPr/>
          <a:lstStyle>
            <a:lvl1pPr>
              <a:defRPr/>
            </a:lvl1pPr>
          </a:lstStyle>
          <a:p>
            <a:pPr>
              <a:defRPr/>
            </a:pPr>
            <a:fld id="{A6668266-27B0-41EE-9F91-C64305F59907}" type="slidenum">
              <a:rPr lang="es-ES"/>
              <a:pPr>
                <a:defRPr/>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3 Marcador de fecha"/>
          <p:cNvSpPr>
            <a:spLocks noGrp="1"/>
          </p:cNvSpPr>
          <p:nvPr>
            <p:ph type="dt" sz="half" idx="10"/>
          </p:nvPr>
        </p:nvSpPr>
        <p:spPr/>
        <p:txBody>
          <a:bodyPr/>
          <a:lstStyle>
            <a:lvl1pPr>
              <a:defRPr/>
            </a:lvl1pPr>
          </a:lstStyle>
          <a:p>
            <a:pPr>
              <a:defRPr/>
            </a:pPr>
            <a:fld id="{3B23F72D-6339-478E-A993-2111B3C83238}" type="datetimeFigureOut">
              <a:rPr lang="es-ES"/>
              <a:pPr>
                <a:defRPr/>
              </a:pPr>
              <a:t>06/09/2016</a:t>
            </a:fld>
            <a:endParaRPr lang="es-ES"/>
          </a:p>
        </p:txBody>
      </p:sp>
      <p:sp>
        <p:nvSpPr>
          <p:cNvPr id="4" name="4 Marcador de pie de página"/>
          <p:cNvSpPr>
            <a:spLocks noGrp="1"/>
          </p:cNvSpPr>
          <p:nvPr>
            <p:ph type="ftr" sz="quarter" idx="11"/>
          </p:nvPr>
        </p:nvSpPr>
        <p:spPr/>
        <p:txBody>
          <a:bodyPr/>
          <a:lstStyle>
            <a:lvl1pPr>
              <a:defRPr/>
            </a:lvl1pPr>
          </a:lstStyle>
          <a:p>
            <a:pPr>
              <a:defRPr/>
            </a:pPr>
            <a:endParaRPr lang="es-ES"/>
          </a:p>
        </p:txBody>
      </p:sp>
      <p:sp>
        <p:nvSpPr>
          <p:cNvPr id="5" name="5 Marcador de número de diapositiva"/>
          <p:cNvSpPr>
            <a:spLocks noGrp="1"/>
          </p:cNvSpPr>
          <p:nvPr>
            <p:ph type="sldNum" sz="quarter" idx="12"/>
          </p:nvPr>
        </p:nvSpPr>
        <p:spPr/>
        <p:txBody>
          <a:bodyPr/>
          <a:lstStyle>
            <a:lvl1pPr>
              <a:defRPr/>
            </a:lvl1pPr>
          </a:lstStyle>
          <a:p>
            <a:pPr>
              <a:defRPr/>
            </a:pPr>
            <a:fld id="{79F0FDCE-CC84-467D-A634-A7E8F751C01D}" type="slidenum">
              <a:rPr lang="es-ES"/>
              <a:pPr>
                <a:defRPr/>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9AED5E3B-B8D0-4B0D-8D4B-955019E8A82D}" type="datetimeFigureOut">
              <a:rPr lang="es-ES"/>
              <a:pPr>
                <a:defRPr/>
              </a:pPr>
              <a:t>06/09/2016</a:t>
            </a:fld>
            <a:endParaRPr lang="es-ES"/>
          </a:p>
        </p:txBody>
      </p:sp>
      <p:sp>
        <p:nvSpPr>
          <p:cNvPr id="3" name="4 Marcador de pie de página"/>
          <p:cNvSpPr>
            <a:spLocks noGrp="1"/>
          </p:cNvSpPr>
          <p:nvPr>
            <p:ph type="ftr" sz="quarter" idx="11"/>
          </p:nvPr>
        </p:nvSpPr>
        <p:spPr/>
        <p:txBody>
          <a:bodyPr/>
          <a:lstStyle>
            <a:lvl1pPr>
              <a:defRPr/>
            </a:lvl1pPr>
          </a:lstStyle>
          <a:p>
            <a:pPr>
              <a:defRPr/>
            </a:pPr>
            <a:endParaRPr lang="es-ES"/>
          </a:p>
        </p:txBody>
      </p:sp>
      <p:sp>
        <p:nvSpPr>
          <p:cNvPr id="4" name="5 Marcador de número de diapositiva"/>
          <p:cNvSpPr>
            <a:spLocks noGrp="1"/>
          </p:cNvSpPr>
          <p:nvPr>
            <p:ph type="sldNum" sz="quarter" idx="12"/>
          </p:nvPr>
        </p:nvSpPr>
        <p:spPr/>
        <p:txBody>
          <a:bodyPr/>
          <a:lstStyle>
            <a:lvl1pPr>
              <a:defRPr/>
            </a:lvl1pPr>
          </a:lstStyle>
          <a:p>
            <a:pPr>
              <a:defRPr/>
            </a:pPr>
            <a:fld id="{EE482ECB-1DD1-48BD-B04A-6AD134FA15B6}" type="slidenum">
              <a:rPr lang="es-ES"/>
              <a:pPr>
                <a:defRPr/>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2A9285D9-0F69-49E5-BB1F-5654E61552E8}" type="datetimeFigureOut">
              <a:rPr lang="es-ES"/>
              <a:pPr>
                <a:defRPr/>
              </a:pPr>
              <a:t>06/09/2016</a:t>
            </a:fld>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0BCB1493-95FD-455F-8DB8-9F14B73249D7}" type="slidenum">
              <a:rPr lang="es-ES"/>
              <a:pPr>
                <a:defRPr/>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77AC2D8E-E22A-4BBF-853A-867E30FEEADA}" type="datetimeFigureOut">
              <a:rPr lang="es-ES"/>
              <a:pPr>
                <a:defRPr/>
              </a:pPr>
              <a:t>06/09/2016</a:t>
            </a:fld>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F77A14CE-AD34-40F6-8061-47CDF6FABF76}" type="slidenum">
              <a:rPr lang="es-ES"/>
              <a:pPr>
                <a:defRPr/>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6000">
              <a:schemeClr val="tx1"/>
            </a:gs>
            <a:gs pos="51000">
              <a:srgbClr val="F0EBD5"/>
            </a:gs>
            <a:gs pos="100000">
              <a:schemeClr val="bg1"/>
            </a:gs>
          </a:gsLst>
          <a:lin ang="10800000" scaled="0"/>
          <a:tileRect/>
        </a:gradFill>
        <a:effectLst/>
      </p:bgPr>
    </p:bg>
    <p:spTree>
      <p:nvGrpSpPr>
        <p:cNvPr id="1" name=""/>
        <p:cNvGrpSpPr/>
        <p:nvPr/>
      </p:nvGrpSpPr>
      <p:grpSpPr>
        <a:xfrm>
          <a:off x="0" y="0"/>
          <a:ext cx="0" cy="0"/>
          <a:chOff x="0" y="0"/>
          <a:chExt cx="0" cy="0"/>
        </a:xfrm>
      </p:grpSpPr>
      <p:sp>
        <p:nvSpPr>
          <p:cNvPr id="1026" name="1 Marcador de título"/>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smtClean="0"/>
              <a:t>Haga clic para modificar el estilo de título del patrón</a:t>
            </a:r>
          </a:p>
        </p:txBody>
      </p:sp>
      <p:sp>
        <p:nvSpPr>
          <p:cNvPr id="1027" name="2 Marcador de texto"/>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48876BED-E0D9-4B91-BBD5-DAE0AF5980B9}" type="datetimeFigureOut">
              <a:rPr lang="es-ES"/>
              <a:pPr>
                <a:defRPr/>
              </a:pPr>
              <a:t>06/09/2016</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090FA476-644D-4916-941A-55337B2CB3DD}" type="slidenum">
              <a:rPr lang="es-ES"/>
              <a:pPr>
                <a:defRPr/>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2.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3.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4.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5.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6.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7.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8.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9.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0.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1.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2.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3.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4.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5.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6.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7.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8.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9.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0.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1.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2.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3.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4.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5.xml"/></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6.xml"/></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7.xml"/></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8.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4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9.xml"/></Relationships>
</file>

<file path=ppt/slides/_rels/slide4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0.xml"/></Relationships>
</file>

<file path=ppt/slides/_rels/slide4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1.xml"/></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2.xml"/></Relationships>
</file>

<file path=ppt/slides/_rels/slide4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3.xml"/></Relationships>
</file>

<file path=ppt/slides/_rels/slide4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4.xml"/></Relationships>
</file>

<file path=ppt/slides/_rels/slide4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5.xml"/></Relationships>
</file>

<file path=ppt/slides/_rels/slide4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6.xml"/></Relationships>
</file>

<file path=ppt/slides/_rels/slide4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7.xml"/></Relationships>
</file>

<file path=ppt/slides/_rels/slide4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8.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5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9.xml"/></Relationships>
</file>

<file path=ppt/slides/_rels/slide5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0.xml"/></Relationships>
</file>

<file path=ppt/slides/_rels/slide5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1.xml"/></Relationships>
</file>

<file path=ppt/slides/_rels/slide5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2.xml"/></Relationships>
</file>

<file path=ppt/slides/_rels/slide5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3.xml"/></Relationships>
</file>

<file path=ppt/slides/_rels/slide5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4.xml"/></Relationships>
</file>

<file path=ppt/slides/_rels/slide5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5.xml"/></Relationships>
</file>

<file path=ppt/slides/_rels/slide5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6.xml"/></Relationships>
</file>

<file path=ppt/slides/_rels/slide5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1.xml"/><Relationship Id="rId1" Type="http://schemas.openxmlformats.org/officeDocument/2006/relationships/themeOverride" Target="../theme/themeOverride57.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pic>
        <p:nvPicPr>
          <p:cNvPr id="5" name="4 Imagen" descr="Logo 1 para ppt.jpg"/>
          <p:cNvPicPr>
            <a:picLocks noChangeAspect="1"/>
          </p:cNvPicPr>
          <p:nvPr/>
        </p:nvPicPr>
        <p:blipFill>
          <a:blip r:embed="rId2" cstate="print">
            <a:lum/>
          </a:blip>
          <a:stretch>
            <a:fillRect/>
          </a:stretch>
        </p:blipFill>
        <p:spPr>
          <a:xfrm>
            <a:off x="214282" y="285728"/>
            <a:ext cx="3714776" cy="4079520"/>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
        <p:nvSpPr>
          <p:cNvPr id="2051" name="5 CuadroTexto"/>
          <p:cNvSpPr txBox="1">
            <a:spLocks noChangeArrowheads="1"/>
          </p:cNvSpPr>
          <p:nvPr/>
        </p:nvSpPr>
        <p:spPr bwMode="auto">
          <a:xfrm>
            <a:off x="214313" y="6072188"/>
            <a:ext cx="4000500" cy="477837"/>
          </a:xfrm>
          <a:prstGeom prst="rect">
            <a:avLst/>
          </a:prstGeom>
          <a:noFill/>
          <a:ln w="9525">
            <a:noFill/>
            <a:miter lim="800000"/>
            <a:headEnd/>
            <a:tailEnd/>
          </a:ln>
        </p:spPr>
        <p:txBody>
          <a:bodyPr>
            <a:spAutoFit/>
          </a:bodyPr>
          <a:lstStyle/>
          <a:p>
            <a:pPr algn="ctr"/>
            <a:r>
              <a:rPr lang="es-ES" sz="2500" b="1">
                <a:solidFill>
                  <a:schemeClr val="bg1"/>
                </a:solidFill>
                <a:latin typeface="Arial Narrow" pitchFamily="34" charset="0"/>
              </a:rPr>
              <a:t>www.sebastiansabene.net</a:t>
            </a:r>
          </a:p>
        </p:txBody>
      </p:sp>
      <p:sp>
        <p:nvSpPr>
          <p:cNvPr id="2052" name="6 CuadroTexto"/>
          <p:cNvSpPr txBox="1">
            <a:spLocks noChangeArrowheads="1"/>
          </p:cNvSpPr>
          <p:nvPr/>
        </p:nvSpPr>
        <p:spPr bwMode="auto">
          <a:xfrm>
            <a:off x="4429124" y="3071810"/>
            <a:ext cx="4429125" cy="707886"/>
          </a:xfrm>
          <a:prstGeom prst="rect">
            <a:avLst/>
          </a:prstGeom>
          <a:noFill/>
          <a:ln w="9525">
            <a:noFill/>
            <a:miter lim="800000"/>
            <a:headEnd/>
            <a:tailEnd/>
          </a:ln>
        </p:spPr>
        <p:txBody>
          <a:bodyPr>
            <a:spAutoFit/>
          </a:bodyPr>
          <a:lstStyle/>
          <a:p>
            <a:pPr algn="r"/>
            <a:r>
              <a:rPr lang="es-ES" sz="4000" dirty="0" smtClean="0">
                <a:solidFill>
                  <a:srgbClr val="FFAF39"/>
                </a:solidFill>
                <a:latin typeface="Script MT Bold" pitchFamily="66" charset="0"/>
              </a:rPr>
              <a:t>Acciones sucesorias</a:t>
            </a:r>
            <a:endParaRPr lang="es-ES" sz="4000" dirty="0">
              <a:solidFill>
                <a:srgbClr val="FFAF39"/>
              </a:solidFill>
              <a:latin typeface="Script MT Bold" pitchFamily="66" charset="0"/>
            </a:endParaRPr>
          </a:p>
        </p:txBody>
      </p:sp>
      <p:sp>
        <p:nvSpPr>
          <p:cNvPr id="2053" name="7 CuadroTexto"/>
          <p:cNvSpPr txBox="1">
            <a:spLocks noChangeArrowheads="1"/>
          </p:cNvSpPr>
          <p:nvPr/>
        </p:nvSpPr>
        <p:spPr bwMode="auto">
          <a:xfrm>
            <a:off x="5000625" y="214313"/>
            <a:ext cx="3929063" cy="954087"/>
          </a:xfrm>
          <a:prstGeom prst="rect">
            <a:avLst/>
          </a:prstGeom>
          <a:noFill/>
          <a:ln w="9525">
            <a:noFill/>
            <a:miter lim="800000"/>
            <a:headEnd/>
            <a:tailEnd/>
          </a:ln>
        </p:spPr>
        <p:txBody>
          <a:bodyPr>
            <a:spAutoFit/>
          </a:bodyPr>
          <a:lstStyle/>
          <a:p>
            <a:pPr algn="r"/>
            <a:r>
              <a:rPr lang="es-ES" sz="1400" b="1" dirty="0">
                <a:solidFill>
                  <a:srgbClr val="F9C06B"/>
                </a:solidFill>
                <a:latin typeface="Arial Narrow" pitchFamily="34" charset="0"/>
              </a:rPr>
              <a:t>SUPREMA CORTE DE JUSTICIA DE LA PROVINCIA DE BUENOS AIRES</a:t>
            </a:r>
          </a:p>
          <a:p>
            <a:pPr algn="r"/>
            <a:r>
              <a:rPr lang="es-ES" sz="1400" b="1" dirty="0">
                <a:solidFill>
                  <a:srgbClr val="F9C06B"/>
                </a:solidFill>
                <a:latin typeface="Arial Narrow" pitchFamily="34" charset="0"/>
              </a:rPr>
              <a:t>INSTITUTO DE ESTUDIOS JUDICIALES</a:t>
            </a:r>
          </a:p>
          <a:p>
            <a:pPr algn="r"/>
            <a:r>
              <a:rPr lang="es-ES" sz="1400" b="1" dirty="0" smtClean="0">
                <a:solidFill>
                  <a:srgbClr val="F9C06B"/>
                </a:solidFill>
                <a:latin typeface="Arial Narrow" pitchFamily="34" charset="0"/>
              </a:rPr>
              <a:t>6 </a:t>
            </a:r>
            <a:r>
              <a:rPr lang="es-ES" sz="1400" b="1" dirty="0">
                <a:solidFill>
                  <a:srgbClr val="F9C06B"/>
                </a:solidFill>
                <a:latin typeface="Arial Narrow" pitchFamily="34" charset="0"/>
              </a:rPr>
              <a:t>de </a:t>
            </a:r>
            <a:r>
              <a:rPr lang="es-ES" sz="1400" b="1" dirty="0" smtClean="0">
                <a:solidFill>
                  <a:srgbClr val="F9C06B"/>
                </a:solidFill>
                <a:latin typeface="Arial Narrow" pitchFamily="34" charset="0"/>
              </a:rPr>
              <a:t>SEPTIEMBRE </a:t>
            </a:r>
            <a:r>
              <a:rPr lang="es-ES" sz="1400" b="1" dirty="0">
                <a:solidFill>
                  <a:srgbClr val="F9C06B"/>
                </a:solidFill>
                <a:latin typeface="Arial Narrow" pitchFamily="34" charset="0"/>
              </a:rPr>
              <a:t>de 2016</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u="sng" dirty="0" smtClean="0">
                <a:solidFill>
                  <a:schemeClr val="bg1"/>
                </a:solidFill>
              </a:rPr>
              <a:t>OPORTUNIDAD DE EJERCER LA OPCIÓN: ¿DESDE CUÁNDO?</a:t>
            </a:r>
            <a:endParaRPr lang="es-ES" u="sng" dirty="0">
              <a:solidFill>
                <a:schemeClr val="bg1"/>
              </a:solidFill>
            </a:endParaRPr>
          </a:p>
        </p:txBody>
      </p:sp>
      <p:sp>
        <p:nvSpPr>
          <p:cNvPr id="4" name="3 Esquina doblada"/>
          <p:cNvSpPr/>
          <p:nvPr/>
        </p:nvSpPr>
        <p:spPr>
          <a:xfrm>
            <a:off x="214282" y="1714488"/>
            <a:ext cx="4000528" cy="4929222"/>
          </a:xfrm>
          <a:prstGeom prst="foldedCorner">
            <a:avLst/>
          </a:prstGeom>
          <a:solidFill>
            <a:schemeClr val="tx1"/>
          </a:solidFill>
          <a:ln>
            <a:solidFill>
              <a:srgbClr val="F99A0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4 CuadroTexto"/>
          <p:cNvSpPr txBox="1"/>
          <p:nvPr/>
        </p:nvSpPr>
        <p:spPr>
          <a:xfrm>
            <a:off x="428596" y="2000240"/>
            <a:ext cx="3571900" cy="3554819"/>
          </a:xfrm>
          <a:prstGeom prst="rect">
            <a:avLst/>
          </a:prstGeom>
          <a:noFill/>
        </p:spPr>
        <p:txBody>
          <a:bodyPr wrap="square" rtlCol="0">
            <a:spAutoFit/>
          </a:bodyPr>
          <a:lstStyle/>
          <a:p>
            <a:pPr algn="ctr"/>
            <a:r>
              <a:rPr lang="es-ES" sz="2500" dirty="0" smtClean="0">
                <a:solidFill>
                  <a:schemeClr val="bg1"/>
                </a:solidFill>
                <a:latin typeface="Georgia" pitchFamily="18" charset="0"/>
              </a:rPr>
              <a:t>ART. 2286, CCCN</a:t>
            </a:r>
          </a:p>
          <a:p>
            <a:pPr algn="ctr"/>
            <a:r>
              <a:rPr lang="es-ES" sz="2500" dirty="0" smtClean="0">
                <a:solidFill>
                  <a:schemeClr val="bg1"/>
                </a:solidFill>
                <a:latin typeface="Georgia" pitchFamily="18" charset="0"/>
              </a:rPr>
              <a:t>TIEMPO DE LA ACEPTACIÓN Y LA RENUNCIA</a:t>
            </a:r>
          </a:p>
          <a:p>
            <a:pPr algn="ctr"/>
            <a:endParaRPr lang="es-ES" sz="2500" dirty="0" smtClean="0">
              <a:solidFill>
                <a:schemeClr val="bg1"/>
              </a:solidFill>
              <a:latin typeface="Georgia" pitchFamily="18" charset="0"/>
            </a:endParaRPr>
          </a:p>
          <a:p>
            <a:pPr algn="ctr"/>
            <a:r>
              <a:rPr lang="es-ES" sz="2500" i="1" dirty="0" smtClean="0">
                <a:solidFill>
                  <a:schemeClr val="bg1"/>
                </a:solidFill>
                <a:latin typeface="Georgia" pitchFamily="18" charset="0"/>
              </a:rPr>
              <a:t>“Las </a:t>
            </a:r>
            <a:r>
              <a:rPr lang="es-ES" sz="2500" i="1" u="sng" dirty="0" smtClean="0">
                <a:solidFill>
                  <a:schemeClr val="bg1"/>
                </a:solidFill>
                <a:effectLst>
                  <a:outerShdw blurRad="38100" dist="38100" dir="2700000" algn="tl">
                    <a:srgbClr val="000000">
                      <a:alpha val="43137"/>
                    </a:srgbClr>
                  </a:outerShdw>
                </a:effectLst>
                <a:latin typeface="Georgia" pitchFamily="18" charset="0"/>
              </a:rPr>
              <a:t>herencias futuras</a:t>
            </a:r>
            <a:r>
              <a:rPr lang="es-ES" sz="2500" i="1" dirty="0" smtClean="0">
                <a:solidFill>
                  <a:schemeClr val="bg1"/>
                </a:solidFill>
                <a:latin typeface="Georgia" pitchFamily="18" charset="0"/>
              </a:rPr>
              <a:t> no pueden ser aceptadas ni renunciadas”</a:t>
            </a:r>
            <a:endParaRPr lang="es-ES" sz="2500" i="1" dirty="0">
              <a:solidFill>
                <a:schemeClr val="bg1"/>
              </a:solidFill>
              <a:latin typeface="Georgia" pitchFamily="18" charset="0"/>
            </a:endParaRPr>
          </a:p>
        </p:txBody>
      </p:sp>
      <p:sp>
        <p:nvSpPr>
          <p:cNvPr id="6" name="5 CuadroTexto"/>
          <p:cNvSpPr txBox="1"/>
          <p:nvPr/>
        </p:nvSpPr>
        <p:spPr>
          <a:xfrm>
            <a:off x="5214942" y="2857496"/>
            <a:ext cx="3571900" cy="1938992"/>
          </a:xfrm>
          <a:prstGeom prst="rect">
            <a:avLst/>
          </a:prstGeom>
          <a:noFill/>
          <a:ln>
            <a:solidFill>
              <a:srgbClr val="F99A0F"/>
            </a:solidFill>
          </a:ln>
        </p:spPr>
        <p:txBody>
          <a:bodyPr wrap="square" rtlCol="0">
            <a:spAutoFit/>
          </a:bodyPr>
          <a:lstStyle/>
          <a:p>
            <a:pPr algn="ctr"/>
            <a:r>
              <a:rPr lang="es-ES" sz="3000" i="1" u="sng" dirty="0" smtClean="0">
                <a:solidFill>
                  <a:schemeClr val="bg1"/>
                </a:solidFill>
                <a:latin typeface="Georgia" pitchFamily="18" charset="0"/>
              </a:rPr>
              <a:t>APERTURA DE LA SUCESIÓN:</a:t>
            </a:r>
          </a:p>
          <a:p>
            <a:pPr algn="ctr"/>
            <a:r>
              <a:rPr lang="es-ES" sz="3000" dirty="0" smtClean="0">
                <a:solidFill>
                  <a:schemeClr val="bg1"/>
                </a:solidFill>
                <a:latin typeface="Georgia" pitchFamily="18" charset="0"/>
              </a:rPr>
              <a:t>FALLECIMIENTO DEL CAUSANTE</a:t>
            </a:r>
            <a:endParaRPr lang="es-ES" sz="3000" dirty="0">
              <a:solidFill>
                <a:schemeClr val="bg1"/>
              </a:solidFill>
              <a:latin typeface="Georgia" pitchFamily="18" charset="0"/>
            </a:endParaRPr>
          </a:p>
        </p:txBody>
      </p:sp>
      <p:sp>
        <p:nvSpPr>
          <p:cNvPr id="7" name="6 Cheurón"/>
          <p:cNvSpPr/>
          <p:nvPr/>
        </p:nvSpPr>
        <p:spPr>
          <a:xfrm>
            <a:off x="4357686" y="3429000"/>
            <a:ext cx="714380" cy="928694"/>
          </a:xfrm>
          <a:prstGeom prst="chevron">
            <a:avLst/>
          </a:prstGeom>
          <a:solidFill>
            <a:schemeClr val="tx1"/>
          </a:solidFill>
          <a:ln>
            <a:solidFill>
              <a:srgbClr val="F99A0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chemeClr val="tx1"/>
              </a:solidFill>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par>
                                <p:cTn id="9" presetID="23" presetClass="entr" presetSubtype="16"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p:cTn id="11" dur="500" fill="hold"/>
                                        <p:tgtEl>
                                          <p:spTgt spid="5"/>
                                        </p:tgtEl>
                                        <p:attrNameLst>
                                          <p:attrName>ppt_w</p:attrName>
                                        </p:attrNameLst>
                                      </p:cBhvr>
                                      <p:tavLst>
                                        <p:tav tm="0">
                                          <p:val>
                                            <p:fltVal val="0"/>
                                          </p:val>
                                        </p:tav>
                                        <p:tav tm="100000">
                                          <p:val>
                                            <p:strVal val="#ppt_w"/>
                                          </p:val>
                                        </p:tav>
                                      </p:tavLst>
                                    </p:anim>
                                    <p:anim calcmode="lin" valueType="num">
                                      <p:cBhvr>
                                        <p:cTn id="12" dur="500" fill="hold"/>
                                        <p:tgtEl>
                                          <p:spTgt spid="5"/>
                                        </p:tgtEl>
                                        <p:attrNameLst>
                                          <p:attrName>ppt_h</p:attrName>
                                        </p:attrNameLst>
                                      </p:cBhvr>
                                      <p:tavLst>
                                        <p:tav tm="0">
                                          <p:val>
                                            <p:fltVal val="0"/>
                                          </p:val>
                                        </p:tav>
                                        <p:tav tm="100000">
                                          <p:val>
                                            <p:strVal val="#ppt_h"/>
                                          </p:val>
                                        </p:tav>
                                      </p:tavLst>
                                    </p:anim>
                                  </p:childTnLst>
                                </p:cTn>
                              </p:par>
                            </p:childTnLst>
                          </p:cTn>
                        </p:par>
                      </p:childTnLst>
                    </p:cTn>
                  </p:par>
                  <p:par>
                    <p:cTn id="13" fill="hold">
                      <p:stCondLst>
                        <p:cond delay="indefinite"/>
                      </p:stCondLst>
                      <p:childTnLst>
                        <p:par>
                          <p:cTn id="14" fill="hold">
                            <p:stCondLst>
                              <p:cond delay="0"/>
                            </p:stCondLst>
                            <p:childTnLst>
                              <p:par>
                                <p:cTn id="15" presetID="23"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p:cTn id="17" dur="500" fill="hold"/>
                                        <p:tgtEl>
                                          <p:spTgt spid="7"/>
                                        </p:tgtEl>
                                        <p:attrNameLst>
                                          <p:attrName>ppt_w</p:attrName>
                                        </p:attrNameLst>
                                      </p:cBhvr>
                                      <p:tavLst>
                                        <p:tav tm="0">
                                          <p:val>
                                            <p:fltVal val="0"/>
                                          </p:val>
                                        </p:tav>
                                        <p:tav tm="100000">
                                          <p:val>
                                            <p:strVal val="#ppt_w"/>
                                          </p:val>
                                        </p:tav>
                                      </p:tavLst>
                                    </p:anim>
                                    <p:anim calcmode="lin" valueType="num">
                                      <p:cBhvr>
                                        <p:cTn id="18" dur="500" fill="hold"/>
                                        <p:tgtEl>
                                          <p:spTgt spid="7"/>
                                        </p:tgtEl>
                                        <p:attrNameLst>
                                          <p:attrName>ppt_h</p:attrName>
                                        </p:attrNameLst>
                                      </p:cBhvr>
                                      <p:tavLst>
                                        <p:tav tm="0">
                                          <p:val>
                                            <p:fltVal val="0"/>
                                          </p:val>
                                        </p:tav>
                                        <p:tav tm="100000">
                                          <p:val>
                                            <p:strVal val="#ppt_h"/>
                                          </p:val>
                                        </p:tav>
                                      </p:tavLst>
                                    </p:anim>
                                  </p:childTnLst>
                                </p:cTn>
                              </p:par>
                              <p:par>
                                <p:cTn id="19" presetID="23" presetClass="entr" presetSubtype="16"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anim calcmode="lin" valueType="num">
                                      <p:cBhvr>
                                        <p:cTn id="21" dur="500" fill="hold"/>
                                        <p:tgtEl>
                                          <p:spTgt spid="6"/>
                                        </p:tgtEl>
                                        <p:attrNameLst>
                                          <p:attrName>ppt_w</p:attrName>
                                        </p:attrNameLst>
                                      </p:cBhvr>
                                      <p:tavLst>
                                        <p:tav tm="0">
                                          <p:val>
                                            <p:fltVal val="0"/>
                                          </p:val>
                                        </p:tav>
                                        <p:tav tm="100000">
                                          <p:val>
                                            <p:strVal val="#ppt_w"/>
                                          </p:val>
                                        </p:tav>
                                      </p:tavLst>
                                    </p:anim>
                                    <p:anim calcmode="lin" valueType="num">
                                      <p:cBhvr>
                                        <p:cTn id="22" dur="500" fill="hold"/>
                                        <p:tgtEl>
                                          <p:spTgt spid="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animBg="1"/>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u="sng" dirty="0" smtClean="0">
                <a:solidFill>
                  <a:schemeClr val="bg1"/>
                </a:solidFill>
              </a:rPr>
              <a:t>¿QUIÉNES PUEDEN EJERCER LA OPCIÓN?</a:t>
            </a:r>
            <a:endParaRPr lang="es-ES" u="sng" dirty="0">
              <a:solidFill>
                <a:schemeClr val="bg1"/>
              </a:solidFill>
            </a:endParaRPr>
          </a:p>
        </p:txBody>
      </p:sp>
      <p:sp>
        <p:nvSpPr>
          <p:cNvPr id="4" name="3 Esquina doblada"/>
          <p:cNvSpPr/>
          <p:nvPr/>
        </p:nvSpPr>
        <p:spPr>
          <a:xfrm>
            <a:off x="214282" y="2428868"/>
            <a:ext cx="4000528" cy="2357454"/>
          </a:xfrm>
          <a:prstGeom prst="foldedCorner">
            <a:avLst/>
          </a:prstGeom>
          <a:solidFill>
            <a:schemeClr val="tx1"/>
          </a:solidFill>
          <a:ln>
            <a:solidFill>
              <a:srgbClr val="F99A0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4 CuadroTexto"/>
          <p:cNvSpPr txBox="1"/>
          <p:nvPr/>
        </p:nvSpPr>
        <p:spPr>
          <a:xfrm>
            <a:off x="428596" y="3071810"/>
            <a:ext cx="3571900" cy="861774"/>
          </a:xfrm>
          <a:prstGeom prst="rect">
            <a:avLst/>
          </a:prstGeom>
          <a:noFill/>
        </p:spPr>
        <p:txBody>
          <a:bodyPr wrap="square" rtlCol="0">
            <a:spAutoFit/>
          </a:bodyPr>
          <a:lstStyle/>
          <a:p>
            <a:pPr algn="ctr"/>
            <a:r>
              <a:rPr lang="es-ES" sz="2500" i="1" dirty="0" smtClean="0">
                <a:solidFill>
                  <a:schemeClr val="bg1"/>
                </a:solidFill>
                <a:latin typeface="Georgia" pitchFamily="18" charset="0"/>
              </a:rPr>
              <a:t>HEREDEROS CON VOCACIÓN ACTUAL</a:t>
            </a:r>
            <a:endParaRPr lang="es-ES" sz="2500" i="1" dirty="0">
              <a:solidFill>
                <a:schemeClr val="bg1"/>
              </a:solidFill>
              <a:latin typeface="Georgia" pitchFamily="18" charset="0"/>
            </a:endParaRPr>
          </a:p>
        </p:txBody>
      </p:sp>
      <p:sp>
        <p:nvSpPr>
          <p:cNvPr id="8" name="7 Esquina doblada"/>
          <p:cNvSpPr/>
          <p:nvPr/>
        </p:nvSpPr>
        <p:spPr>
          <a:xfrm>
            <a:off x="4786314" y="2428868"/>
            <a:ext cx="4000528" cy="2357454"/>
          </a:xfrm>
          <a:prstGeom prst="foldedCorner">
            <a:avLst/>
          </a:prstGeom>
          <a:solidFill>
            <a:schemeClr val="tx1"/>
          </a:solidFill>
          <a:ln>
            <a:solidFill>
              <a:srgbClr val="F99A0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 name="8 CuadroTexto"/>
          <p:cNvSpPr txBox="1"/>
          <p:nvPr/>
        </p:nvSpPr>
        <p:spPr>
          <a:xfrm>
            <a:off x="5000628" y="2857496"/>
            <a:ext cx="3571900" cy="1246495"/>
          </a:xfrm>
          <a:prstGeom prst="rect">
            <a:avLst/>
          </a:prstGeom>
          <a:noFill/>
        </p:spPr>
        <p:txBody>
          <a:bodyPr wrap="square" rtlCol="0">
            <a:spAutoFit/>
          </a:bodyPr>
          <a:lstStyle/>
          <a:p>
            <a:pPr algn="ctr"/>
            <a:r>
              <a:rPr lang="es-ES" sz="2500" i="1" dirty="0" smtClean="0">
                <a:solidFill>
                  <a:schemeClr val="bg1"/>
                </a:solidFill>
                <a:latin typeface="Georgia" pitchFamily="18" charset="0"/>
              </a:rPr>
              <a:t>HEREDEROS CON VOCACIÓN EVENTUAL</a:t>
            </a:r>
            <a:endParaRPr lang="es-ES" sz="2500" i="1" dirty="0">
              <a:solidFill>
                <a:schemeClr val="bg1"/>
              </a:solidFill>
              <a:latin typeface="Georgia" pitchFamily="18"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0.70"/>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1000" fill="hold"/>
                                        <p:tgtEl>
                                          <p:spTgt spid="5"/>
                                        </p:tgtEl>
                                        <p:attrNameLst>
                                          <p:attrName>ppt_w</p:attrName>
                                        </p:attrNameLst>
                                      </p:cBhvr>
                                      <p:tavLst>
                                        <p:tav tm="0">
                                          <p:val>
                                            <p:strVal val="#ppt_w*0.70"/>
                                          </p:val>
                                        </p:tav>
                                        <p:tav tm="100000">
                                          <p:val>
                                            <p:strVal val="#ppt_w"/>
                                          </p:val>
                                        </p:tav>
                                      </p:tavLst>
                                    </p:anim>
                                    <p:anim calcmode="lin" valueType="num">
                                      <p:cBhvr>
                                        <p:cTn id="13" dur="1000" fill="hold"/>
                                        <p:tgtEl>
                                          <p:spTgt spid="5"/>
                                        </p:tgtEl>
                                        <p:attrNameLst>
                                          <p:attrName>ppt_h</p:attrName>
                                        </p:attrNameLst>
                                      </p:cBhvr>
                                      <p:tavLst>
                                        <p:tav tm="0">
                                          <p:val>
                                            <p:strVal val="#ppt_h"/>
                                          </p:val>
                                        </p:tav>
                                        <p:tav tm="100000">
                                          <p:val>
                                            <p:strVal val="#ppt_h"/>
                                          </p:val>
                                        </p:tav>
                                      </p:tavLst>
                                    </p:anim>
                                    <p:animEffect transition="in" filter="fade">
                                      <p:cBhvr>
                                        <p:cTn id="14" dur="1000"/>
                                        <p:tgtEl>
                                          <p:spTgt spid="5"/>
                                        </p:tgtEl>
                                      </p:cBhvr>
                                    </p:animEffect>
                                  </p:childTnLst>
                                </p:cTn>
                              </p:par>
                              <p:par>
                                <p:cTn id="15" presetID="55" presetClass="entr" presetSubtype="0"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p:cTn id="17" dur="1000" fill="hold"/>
                                        <p:tgtEl>
                                          <p:spTgt spid="8"/>
                                        </p:tgtEl>
                                        <p:attrNameLst>
                                          <p:attrName>ppt_w</p:attrName>
                                        </p:attrNameLst>
                                      </p:cBhvr>
                                      <p:tavLst>
                                        <p:tav tm="0">
                                          <p:val>
                                            <p:strVal val="#ppt_w*0.70"/>
                                          </p:val>
                                        </p:tav>
                                        <p:tav tm="100000">
                                          <p:val>
                                            <p:strVal val="#ppt_w"/>
                                          </p:val>
                                        </p:tav>
                                      </p:tavLst>
                                    </p:anim>
                                    <p:anim calcmode="lin" valueType="num">
                                      <p:cBhvr>
                                        <p:cTn id="18" dur="1000" fill="hold"/>
                                        <p:tgtEl>
                                          <p:spTgt spid="8"/>
                                        </p:tgtEl>
                                        <p:attrNameLst>
                                          <p:attrName>ppt_h</p:attrName>
                                        </p:attrNameLst>
                                      </p:cBhvr>
                                      <p:tavLst>
                                        <p:tav tm="0">
                                          <p:val>
                                            <p:strVal val="#ppt_h"/>
                                          </p:val>
                                        </p:tav>
                                        <p:tav tm="100000">
                                          <p:val>
                                            <p:strVal val="#ppt_h"/>
                                          </p:val>
                                        </p:tav>
                                      </p:tavLst>
                                    </p:anim>
                                    <p:animEffect transition="in" filter="fade">
                                      <p:cBhvr>
                                        <p:cTn id="19" dur="1000"/>
                                        <p:tgtEl>
                                          <p:spTgt spid="8"/>
                                        </p:tgtEl>
                                      </p:cBhvr>
                                    </p:animEffect>
                                  </p:childTnLst>
                                </p:cTn>
                              </p:par>
                              <p:par>
                                <p:cTn id="20" presetID="55" presetClass="entr" presetSubtype="0" fill="hold" grpId="0" nodeType="withEffect">
                                  <p:stCondLst>
                                    <p:cond delay="0"/>
                                  </p:stCondLst>
                                  <p:childTnLst>
                                    <p:set>
                                      <p:cBhvr>
                                        <p:cTn id="21" dur="1" fill="hold">
                                          <p:stCondLst>
                                            <p:cond delay="0"/>
                                          </p:stCondLst>
                                        </p:cTn>
                                        <p:tgtEl>
                                          <p:spTgt spid="9"/>
                                        </p:tgtEl>
                                        <p:attrNameLst>
                                          <p:attrName>style.visibility</p:attrName>
                                        </p:attrNameLst>
                                      </p:cBhvr>
                                      <p:to>
                                        <p:strVal val="visible"/>
                                      </p:to>
                                    </p:set>
                                    <p:anim calcmode="lin" valueType="num">
                                      <p:cBhvr>
                                        <p:cTn id="22" dur="1000" fill="hold"/>
                                        <p:tgtEl>
                                          <p:spTgt spid="9"/>
                                        </p:tgtEl>
                                        <p:attrNameLst>
                                          <p:attrName>ppt_w</p:attrName>
                                        </p:attrNameLst>
                                      </p:cBhvr>
                                      <p:tavLst>
                                        <p:tav tm="0">
                                          <p:val>
                                            <p:strVal val="#ppt_w*0.70"/>
                                          </p:val>
                                        </p:tav>
                                        <p:tav tm="100000">
                                          <p:val>
                                            <p:strVal val="#ppt_w"/>
                                          </p:val>
                                        </p:tav>
                                      </p:tavLst>
                                    </p:anim>
                                    <p:anim calcmode="lin" valueType="num">
                                      <p:cBhvr>
                                        <p:cTn id="23" dur="1000" fill="hold"/>
                                        <p:tgtEl>
                                          <p:spTgt spid="9"/>
                                        </p:tgtEl>
                                        <p:attrNameLst>
                                          <p:attrName>ppt_h</p:attrName>
                                        </p:attrNameLst>
                                      </p:cBhvr>
                                      <p:tavLst>
                                        <p:tav tm="0">
                                          <p:val>
                                            <p:strVal val="#ppt_h"/>
                                          </p:val>
                                        </p:tav>
                                        <p:tav tm="100000">
                                          <p:val>
                                            <p:strVal val="#ppt_h"/>
                                          </p:val>
                                        </p:tav>
                                      </p:tavLst>
                                    </p:anim>
                                    <p:animEffect transition="in" filter="fade">
                                      <p:cBhvr>
                                        <p:cTn id="24"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8" grpId="0" animBg="1"/>
      <p:bldP spid="9"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4" name="3 CuadroTexto"/>
          <p:cNvSpPr txBox="1"/>
          <p:nvPr/>
        </p:nvSpPr>
        <p:spPr>
          <a:xfrm>
            <a:off x="500034" y="214290"/>
            <a:ext cx="8072494" cy="861774"/>
          </a:xfrm>
          <a:prstGeom prst="rect">
            <a:avLst/>
          </a:prstGeom>
          <a:noFill/>
        </p:spPr>
        <p:txBody>
          <a:bodyPr wrap="square" rtlCol="0">
            <a:spAutoFit/>
          </a:bodyPr>
          <a:lstStyle/>
          <a:p>
            <a:pPr algn="ctr"/>
            <a:r>
              <a:rPr lang="es-AR" sz="2500" b="1" u="sng" dirty="0" smtClean="0">
                <a:solidFill>
                  <a:schemeClr val="bg1"/>
                </a:solidFill>
                <a:effectLst>
                  <a:outerShdw blurRad="38100" dist="38100" dir="2700000" algn="tl">
                    <a:srgbClr val="000000">
                      <a:alpha val="43137"/>
                    </a:srgbClr>
                  </a:outerShdw>
                </a:effectLst>
              </a:rPr>
              <a:t>OPORTUNIDAD DE EJERCER LA OPCIÓN: </a:t>
            </a:r>
          </a:p>
          <a:p>
            <a:pPr algn="ctr"/>
            <a:r>
              <a:rPr lang="es-AR" sz="2500" b="1" u="sng" dirty="0" smtClean="0">
                <a:solidFill>
                  <a:schemeClr val="bg1"/>
                </a:solidFill>
                <a:effectLst>
                  <a:outerShdw blurRad="38100" dist="38100" dir="2700000" algn="tl">
                    <a:srgbClr val="000000">
                      <a:alpha val="43137"/>
                    </a:srgbClr>
                  </a:outerShdw>
                </a:effectLst>
              </a:rPr>
              <a:t>¿HASTA CUÁNDO…?</a:t>
            </a:r>
            <a:endParaRPr lang="es-AR" sz="2500" b="1" u="sng" dirty="0">
              <a:solidFill>
                <a:schemeClr val="bg1"/>
              </a:solidFill>
              <a:effectLst>
                <a:outerShdw blurRad="38100" dist="38100" dir="2700000" algn="tl">
                  <a:srgbClr val="000000">
                    <a:alpha val="43137"/>
                  </a:srgbClr>
                </a:outerShdw>
              </a:effectLst>
            </a:endParaRPr>
          </a:p>
        </p:txBody>
      </p:sp>
      <p:sp>
        <p:nvSpPr>
          <p:cNvPr id="5" name="4 Cinta curvada hacia arriba"/>
          <p:cNvSpPr/>
          <p:nvPr/>
        </p:nvSpPr>
        <p:spPr>
          <a:xfrm>
            <a:off x="285720" y="2285992"/>
            <a:ext cx="4286280" cy="3643338"/>
          </a:xfrm>
          <a:prstGeom prst="ellipseRibbon2">
            <a:avLst/>
          </a:prstGeom>
          <a:solidFill>
            <a:schemeClr val="tx1"/>
          </a:solidFill>
          <a:ln>
            <a:solidFill>
              <a:srgbClr val="F99A0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6" name="5 CuadroTexto"/>
          <p:cNvSpPr txBox="1"/>
          <p:nvPr/>
        </p:nvSpPr>
        <p:spPr>
          <a:xfrm>
            <a:off x="1428728" y="3071810"/>
            <a:ext cx="2071702" cy="1246495"/>
          </a:xfrm>
          <a:prstGeom prst="rect">
            <a:avLst/>
          </a:prstGeom>
          <a:noFill/>
        </p:spPr>
        <p:txBody>
          <a:bodyPr wrap="square" rtlCol="0">
            <a:spAutoFit/>
          </a:bodyPr>
          <a:lstStyle/>
          <a:p>
            <a:pPr algn="ctr"/>
            <a:r>
              <a:rPr lang="es-AR" sz="2500" b="1" dirty="0" smtClean="0">
                <a:solidFill>
                  <a:schemeClr val="bg1"/>
                </a:solidFill>
                <a:effectLst>
                  <a:outerShdw blurRad="38100" dist="38100" dir="2700000" algn="tl">
                    <a:srgbClr val="000000">
                      <a:alpha val="43137"/>
                    </a:srgbClr>
                  </a:outerShdw>
                </a:effectLst>
              </a:rPr>
              <a:t>PLAZO ORDINARIO</a:t>
            </a:r>
          </a:p>
          <a:p>
            <a:pPr algn="ctr"/>
            <a:endParaRPr lang="es-AR" sz="2500" b="1" dirty="0">
              <a:solidFill>
                <a:schemeClr val="bg1"/>
              </a:solidFill>
              <a:effectLst>
                <a:outerShdw blurRad="38100" dist="38100" dir="2700000" algn="tl">
                  <a:srgbClr val="000000">
                    <a:alpha val="43137"/>
                  </a:srgbClr>
                </a:outerShdw>
              </a:effectLst>
            </a:endParaRPr>
          </a:p>
        </p:txBody>
      </p:sp>
      <p:sp>
        <p:nvSpPr>
          <p:cNvPr id="7" name="6 Cinta curvada hacia arriba"/>
          <p:cNvSpPr/>
          <p:nvPr/>
        </p:nvSpPr>
        <p:spPr>
          <a:xfrm>
            <a:off x="4643438" y="2285992"/>
            <a:ext cx="4286280" cy="3643338"/>
          </a:xfrm>
          <a:prstGeom prst="ellipseRibbon2">
            <a:avLst/>
          </a:prstGeom>
          <a:solidFill>
            <a:schemeClr val="tx1"/>
          </a:solidFill>
          <a:ln>
            <a:solidFill>
              <a:srgbClr val="F99A0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8" name="7 CuadroTexto"/>
          <p:cNvSpPr txBox="1"/>
          <p:nvPr/>
        </p:nvSpPr>
        <p:spPr>
          <a:xfrm>
            <a:off x="5786446" y="3071810"/>
            <a:ext cx="1928826" cy="1246495"/>
          </a:xfrm>
          <a:prstGeom prst="rect">
            <a:avLst/>
          </a:prstGeom>
          <a:noFill/>
        </p:spPr>
        <p:txBody>
          <a:bodyPr wrap="square" rtlCol="0">
            <a:spAutoFit/>
          </a:bodyPr>
          <a:lstStyle/>
          <a:p>
            <a:pPr algn="ctr"/>
            <a:r>
              <a:rPr lang="es-AR" sz="2500" b="1" dirty="0" smtClean="0">
                <a:solidFill>
                  <a:schemeClr val="bg1"/>
                </a:solidFill>
                <a:effectLst>
                  <a:outerShdw blurRad="38100" dist="38100" dir="2700000" algn="tl">
                    <a:srgbClr val="000000">
                      <a:alpha val="43137"/>
                    </a:srgbClr>
                  </a:outerShdw>
                </a:effectLst>
              </a:rPr>
              <a:t>PLAZO ESPECIAL</a:t>
            </a:r>
          </a:p>
          <a:p>
            <a:pPr algn="ctr"/>
            <a:endParaRPr lang="es-AR" sz="2500" b="1" dirty="0">
              <a:solidFill>
                <a:schemeClr val="bg1"/>
              </a:solidFill>
              <a:effectLst>
                <a:outerShdw blurRad="38100" dist="38100" dir="2700000" algn="tl">
                  <a:srgbClr val="000000">
                    <a:alpha val="43137"/>
                  </a:srgbClr>
                </a:outerShdw>
              </a:effectLst>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strVal val="#ppt_w*0.70"/>
                                          </p:val>
                                        </p:tav>
                                        <p:tav tm="100000">
                                          <p:val>
                                            <p:strVal val="#ppt_w"/>
                                          </p:val>
                                        </p:tav>
                                      </p:tavLst>
                                    </p:anim>
                                    <p:anim calcmode="lin" valueType="num">
                                      <p:cBhvr>
                                        <p:cTn id="8" dur="1000" fill="hold"/>
                                        <p:tgtEl>
                                          <p:spTgt spid="5"/>
                                        </p:tgtEl>
                                        <p:attrNameLst>
                                          <p:attrName>ppt_h</p:attrName>
                                        </p:attrNameLst>
                                      </p:cBhvr>
                                      <p:tavLst>
                                        <p:tav tm="0">
                                          <p:val>
                                            <p:strVal val="#ppt_h"/>
                                          </p:val>
                                        </p:tav>
                                        <p:tav tm="100000">
                                          <p:val>
                                            <p:strVal val="#ppt_h"/>
                                          </p:val>
                                        </p:tav>
                                      </p:tavLst>
                                    </p:anim>
                                    <p:animEffect transition="in" filter="fade">
                                      <p:cBhvr>
                                        <p:cTn id="9" dur="1000"/>
                                        <p:tgtEl>
                                          <p:spTgt spid="5"/>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strVal val="#ppt_w*0.70"/>
                                          </p:val>
                                        </p:tav>
                                        <p:tav tm="100000">
                                          <p:val>
                                            <p:strVal val="#ppt_w"/>
                                          </p:val>
                                        </p:tav>
                                      </p:tavLst>
                                    </p:anim>
                                    <p:anim calcmode="lin" valueType="num">
                                      <p:cBhvr>
                                        <p:cTn id="13" dur="1000" fill="hold"/>
                                        <p:tgtEl>
                                          <p:spTgt spid="6"/>
                                        </p:tgtEl>
                                        <p:attrNameLst>
                                          <p:attrName>ppt_h</p:attrName>
                                        </p:attrNameLst>
                                      </p:cBhvr>
                                      <p:tavLst>
                                        <p:tav tm="0">
                                          <p:val>
                                            <p:strVal val="#ppt_h"/>
                                          </p:val>
                                        </p:tav>
                                        <p:tav tm="100000">
                                          <p:val>
                                            <p:strVal val="#ppt_h"/>
                                          </p:val>
                                        </p:tav>
                                      </p:tavLst>
                                    </p:anim>
                                    <p:animEffect transition="in" filter="fade">
                                      <p:cBhvr>
                                        <p:cTn id="14" dur="1000"/>
                                        <p:tgtEl>
                                          <p:spTgt spid="6"/>
                                        </p:tgtEl>
                                      </p:cBhvr>
                                    </p:animEffect>
                                  </p:childTnLst>
                                </p:cTn>
                              </p:par>
                              <p:par>
                                <p:cTn id="15" presetID="55"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p:cTn id="17" dur="1000" fill="hold"/>
                                        <p:tgtEl>
                                          <p:spTgt spid="7"/>
                                        </p:tgtEl>
                                        <p:attrNameLst>
                                          <p:attrName>ppt_w</p:attrName>
                                        </p:attrNameLst>
                                      </p:cBhvr>
                                      <p:tavLst>
                                        <p:tav tm="0">
                                          <p:val>
                                            <p:strVal val="#ppt_w*0.70"/>
                                          </p:val>
                                        </p:tav>
                                        <p:tav tm="100000">
                                          <p:val>
                                            <p:strVal val="#ppt_w"/>
                                          </p:val>
                                        </p:tav>
                                      </p:tavLst>
                                    </p:anim>
                                    <p:anim calcmode="lin" valueType="num">
                                      <p:cBhvr>
                                        <p:cTn id="18" dur="1000" fill="hold"/>
                                        <p:tgtEl>
                                          <p:spTgt spid="7"/>
                                        </p:tgtEl>
                                        <p:attrNameLst>
                                          <p:attrName>ppt_h</p:attrName>
                                        </p:attrNameLst>
                                      </p:cBhvr>
                                      <p:tavLst>
                                        <p:tav tm="0">
                                          <p:val>
                                            <p:strVal val="#ppt_h"/>
                                          </p:val>
                                        </p:tav>
                                        <p:tav tm="100000">
                                          <p:val>
                                            <p:strVal val="#ppt_h"/>
                                          </p:val>
                                        </p:tav>
                                      </p:tavLst>
                                    </p:anim>
                                    <p:animEffect transition="in" filter="fade">
                                      <p:cBhvr>
                                        <p:cTn id="19" dur="1000"/>
                                        <p:tgtEl>
                                          <p:spTgt spid="7"/>
                                        </p:tgtEl>
                                      </p:cBhvr>
                                    </p:animEffect>
                                  </p:childTnLst>
                                </p:cTn>
                              </p:par>
                              <p:par>
                                <p:cTn id="20" presetID="55" presetClass="entr" presetSubtype="0" fill="hold" grpId="0" nodeType="withEffect">
                                  <p:stCondLst>
                                    <p:cond delay="0"/>
                                  </p:stCondLst>
                                  <p:childTnLst>
                                    <p:set>
                                      <p:cBhvr>
                                        <p:cTn id="21" dur="1" fill="hold">
                                          <p:stCondLst>
                                            <p:cond delay="0"/>
                                          </p:stCondLst>
                                        </p:cTn>
                                        <p:tgtEl>
                                          <p:spTgt spid="8"/>
                                        </p:tgtEl>
                                        <p:attrNameLst>
                                          <p:attrName>style.visibility</p:attrName>
                                        </p:attrNameLst>
                                      </p:cBhvr>
                                      <p:to>
                                        <p:strVal val="visible"/>
                                      </p:to>
                                    </p:set>
                                    <p:anim calcmode="lin" valueType="num">
                                      <p:cBhvr>
                                        <p:cTn id="22" dur="1000" fill="hold"/>
                                        <p:tgtEl>
                                          <p:spTgt spid="8"/>
                                        </p:tgtEl>
                                        <p:attrNameLst>
                                          <p:attrName>ppt_w</p:attrName>
                                        </p:attrNameLst>
                                      </p:cBhvr>
                                      <p:tavLst>
                                        <p:tav tm="0">
                                          <p:val>
                                            <p:strVal val="#ppt_w*0.70"/>
                                          </p:val>
                                        </p:tav>
                                        <p:tav tm="100000">
                                          <p:val>
                                            <p:strVal val="#ppt_w"/>
                                          </p:val>
                                        </p:tav>
                                      </p:tavLst>
                                    </p:anim>
                                    <p:anim calcmode="lin" valueType="num">
                                      <p:cBhvr>
                                        <p:cTn id="23" dur="1000" fill="hold"/>
                                        <p:tgtEl>
                                          <p:spTgt spid="8"/>
                                        </p:tgtEl>
                                        <p:attrNameLst>
                                          <p:attrName>ppt_h</p:attrName>
                                        </p:attrNameLst>
                                      </p:cBhvr>
                                      <p:tavLst>
                                        <p:tav tm="0">
                                          <p:val>
                                            <p:strVal val="#ppt_h"/>
                                          </p:val>
                                        </p:tav>
                                        <p:tav tm="100000">
                                          <p:val>
                                            <p:strVal val="#ppt_h"/>
                                          </p:val>
                                        </p:tav>
                                      </p:tavLst>
                                    </p:anim>
                                    <p:animEffect transition="in" filter="fade">
                                      <p:cBhvr>
                                        <p:cTn id="24"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7" grpId="0" animBg="1"/>
      <p:bldP spid="8"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AR" u="sng" dirty="0" smtClean="0">
                <a:solidFill>
                  <a:schemeClr val="bg1"/>
                </a:solidFill>
                <a:effectLst>
                  <a:outerShdw blurRad="38100" dist="38100" dir="2700000" algn="tl">
                    <a:srgbClr val="000000">
                      <a:alpha val="43137"/>
                    </a:srgbClr>
                  </a:outerShdw>
                </a:effectLst>
              </a:rPr>
              <a:t>PLAZO ORDINARIO PARA OPTAR EN EL CÓDIGO CIVIL DE VÉLEZ SÁRSFIELD</a:t>
            </a:r>
            <a:endParaRPr lang="es-AR" u="sng" dirty="0">
              <a:solidFill>
                <a:schemeClr val="bg1"/>
              </a:solidFill>
              <a:effectLst>
                <a:outerShdw blurRad="38100" dist="38100" dir="2700000" algn="tl">
                  <a:srgbClr val="000000">
                    <a:alpha val="43137"/>
                  </a:srgbClr>
                </a:outerShdw>
              </a:effectLst>
            </a:endParaRPr>
          </a:p>
        </p:txBody>
      </p:sp>
      <p:cxnSp>
        <p:nvCxnSpPr>
          <p:cNvPr id="5" name="4 Conector recto"/>
          <p:cNvCxnSpPr/>
          <p:nvPr/>
        </p:nvCxnSpPr>
        <p:spPr>
          <a:xfrm>
            <a:off x="357158" y="2714620"/>
            <a:ext cx="8501122" cy="1588"/>
          </a:xfrm>
          <a:prstGeom prst="line">
            <a:avLst/>
          </a:prstGeom>
          <a:ln>
            <a:solidFill>
              <a:srgbClr val="F99A0F"/>
            </a:solidFill>
          </a:ln>
        </p:spPr>
        <p:style>
          <a:lnRef idx="1">
            <a:schemeClr val="accent1"/>
          </a:lnRef>
          <a:fillRef idx="0">
            <a:schemeClr val="accent1"/>
          </a:fillRef>
          <a:effectRef idx="0">
            <a:schemeClr val="accent1"/>
          </a:effectRef>
          <a:fontRef idx="minor">
            <a:schemeClr val="tx1"/>
          </a:fontRef>
        </p:style>
      </p:cxnSp>
      <p:sp>
        <p:nvSpPr>
          <p:cNvPr id="6" name="5 Elipse"/>
          <p:cNvSpPr/>
          <p:nvPr/>
        </p:nvSpPr>
        <p:spPr>
          <a:xfrm>
            <a:off x="285720" y="2643182"/>
            <a:ext cx="142876" cy="142876"/>
          </a:xfrm>
          <a:prstGeom prst="ellipse">
            <a:avLst/>
          </a:prstGeom>
          <a:solidFill>
            <a:srgbClr val="00004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7" name="6 Elipse"/>
          <p:cNvSpPr/>
          <p:nvPr/>
        </p:nvSpPr>
        <p:spPr>
          <a:xfrm>
            <a:off x="8786842" y="2643182"/>
            <a:ext cx="142876" cy="142876"/>
          </a:xfrm>
          <a:prstGeom prst="ellipse">
            <a:avLst/>
          </a:prstGeom>
          <a:solidFill>
            <a:srgbClr val="00004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8" name="7 CuadroTexto"/>
          <p:cNvSpPr txBox="1"/>
          <p:nvPr/>
        </p:nvSpPr>
        <p:spPr>
          <a:xfrm>
            <a:off x="142844" y="3000372"/>
            <a:ext cx="1500198" cy="923330"/>
          </a:xfrm>
          <a:prstGeom prst="rect">
            <a:avLst/>
          </a:prstGeom>
          <a:noFill/>
        </p:spPr>
        <p:txBody>
          <a:bodyPr wrap="square" rtlCol="0">
            <a:spAutoFit/>
          </a:bodyPr>
          <a:lstStyle/>
          <a:p>
            <a:r>
              <a:rPr lang="es-AR" b="1" dirty="0" smtClean="0">
                <a:solidFill>
                  <a:srgbClr val="F99A0F"/>
                </a:solidFill>
              </a:rPr>
              <a:t>Fallecimiento del causante</a:t>
            </a:r>
            <a:endParaRPr lang="es-AR" b="1" dirty="0">
              <a:solidFill>
                <a:srgbClr val="F99A0F"/>
              </a:solidFill>
            </a:endParaRPr>
          </a:p>
        </p:txBody>
      </p:sp>
      <p:sp>
        <p:nvSpPr>
          <p:cNvPr id="9" name="8 CuadroTexto"/>
          <p:cNvSpPr txBox="1"/>
          <p:nvPr/>
        </p:nvSpPr>
        <p:spPr>
          <a:xfrm>
            <a:off x="4000496" y="3357562"/>
            <a:ext cx="1500198" cy="369332"/>
          </a:xfrm>
          <a:prstGeom prst="rect">
            <a:avLst/>
          </a:prstGeom>
          <a:noFill/>
        </p:spPr>
        <p:txBody>
          <a:bodyPr wrap="square" rtlCol="0">
            <a:spAutoFit/>
          </a:bodyPr>
          <a:lstStyle/>
          <a:p>
            <a:pPr algn="ctr"/>
            <a:r>
              <a:rPr lang="es-AR" b="1" dirty="0" smtClean="0">
                <a:solidFill>
                  <a:srgbClr val="F99A0F"/>
                </a:solidFill>
              </a:rPr>
              <a:t>20 años</a:t>
            </a:r>
            <a:endParaRPr lang="es-AR" b="1" dirty="0">
              <a:solidFill>
                <a:srgbClr val="F99A0F"/>
              </a:solidFill>
            </a:endParaRPr>
          </a:p>
        </p:txBody>
      </p:sp>
      <p:sp>
        <p:nvSpPr>
          <p:cNvPr id="10" name="9 Abrir llave"/>
          <p:cNvSpPr/>
          <p:nvPr/>
        </p:nvSpPr>
        <p:spPr>
          <a:xfrm rot="16200000">
            <a:off x="4464843" y="-1107313"/>
            <a:ext cx="357190" cy="8286808"/>
          </a:xfrm>
          <a:prstGeom prst="leftBrace">
            <a:avLst/>
          </a:prstGeom>
          <a:ln>
            <a:solidFill>
              <a:srgbClr val="F99A0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AR"/>
          </a:p>
        </p:txBody>
      </p:sp>
      <p:sp>
        <p:nvSpPr>
          <p:cNvPr id="11" name="10 CuadroTexto"/>
          <p:cNvSpPr txBox="1"/>
          <p:nvPr/>
        </p:nvSpPr>
        <p:spPr>
          <a:xfrm>
            <a:off x="3857620" y="4143380"/>
            <a:ext cx="5072098" cy="1754326"/>
          </a:xfrm>
          <a:prstGeom prst="rect">
            <a:avLst/>
          </a:prstGeom>
          <a:noFill/>
          <a:ln w="28575">
            <a:solidFill>
              <a:srgbClr val="F99A0F"/>
            </a:solidFill>
          </a:ln>
        </p:spPr>
        <p:txBody>
          <a:bodyPr wrap="square" rtlCol="0">
            <a:spAutoFit/>
          </a:bodyPr>
          <a:lstStyle/>
          <a:p>
            <a:pPr algn="r"/>
            <a:r>
              <a:rPr lang="es-AR" b="1" dirty="0" smtClean="0">
                <a:solidFill>
                  <a:schemeClr val="bg1"/>
                </a:solidFill>
              </a:rPr>
              <a:t>Art. 3313, CC: </a:t>
            </a:r>
            <a:r>
              <a:rPr lang="es-AR" b="1" i="1" dirty="0" smtClean="0">
                <a:solidFill>
                  <a:schemeClr val="bg1"/>
                </a:solidFill>
              </a:rPr>
              <a:t>“El derecho de elegir entre la aceptación y renuncia de la herencia se pierde por el transcurso de veinte años, desde que la sucesión se abrió”</a:t>
            </a:r>
            <a:r>
              <a:rPr lang="es-AR" b="1" dirty="0" smtClean="0">
                <a:solidFill>
                  <a:schemeClr val="bg1"/>
                </a:solidFill>
              </a:rPr>
              <a:t>.</a:t>
            </a:r>
          </a:p>
          <a:p>
            <a:pPr algn="r"/>
            <a:r>
              <a:rPr lang="es-AR" b="1" dirty="0" smtClean="0">
                <a:solidFill>
                  <a:schemeClr val="bg1"/>
                </a:solidFill>
              </a:rPr>
              <a:t>¿Qué ocurre en caso de </a:t>
            </a:r>
            <a:r>
              <a:rPr lang="es-AR" b="1" i="1" u="sng" dirty="0" smtClean="0">
                <a:solidFill>
                  <a:schemeClr val="bg1"/>
                </a:solidFill>
              </a:rPr>
              <a:t>silencio</a:t>
            </a:r>
            <a:r>
              <a:rPr lang="es-AR" b="1" dirty="0" smtClean="0">
                <a:solidFill>
                  <a:schemeClr val="bg1"/>
                </a:solidFill>
              </a:rPr>
              <a:t> del heredero?</a:t>
            </a:r>
            <a:endParaRPr lang="es-AR" b="1" dirty="0">
              <a:solidFill>
                <a:schemeClr val="bg1"/>
              </a:solidFill>
            </a:endParaRPr>
          </a:p>
        </p:txBody>
      </p:sp>
      <p:cxnSp>
        <p:nvCxnSpPr>
          <p:cNvPr id="13" name="12 Conector recto de flecha"/>
          <p:cNvCxnSpPr/>
          <p:nvPr/>
        </p:nvCxnSpPr>
        <p:spPr>
          <a:xfrm rot="5400000">
            <a:off x="8322495" y="3464719"/>
            <a:ext cx="1071570" cy="1588"/>
          </a:xfrm>
          <a:prstGeom prst="straightConnector1">
            <a:avLst/>
          </a:prstGeom>
          <a:ln>
            <a:solidFill>
              <a:srgbClr val="000042"/>
            </a:solidFill>
            <a:tailEnd type="arrow"/>
          </a:ln>
        </p:spPr>
        <p:style>
          <a:lnRef idx="1">
            <a:schemeClr val="accent1"/>
          </a:lnRef>
          <a:fillRef idx="0">
            <a:schemeClr val="accent1"/>
          </a:fillRef>
          <a:effectRef idx="0">
            <a:schemeClr val="accent1"/>
          </a:effectRef>
          <a:fontRef idx="minor">
            <a:schemeClr val="tx1"/>
          </a:fontRef>
        </p:style>
      </p:cxn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1000" fill="hold"/>
                                        <p:tgtEl>
                                          <p:spTgt spid="13"/>
                                        </p:tgtEl>
                                        <p:attrNameLst>
                                          <p:attrName>ppt_w</p:attrName>
                                        </p:attrNameLst>
                                      </p:cBhvr>
                                      <p:tavLst>
                                        <p:tav tm="0">
                                          <p:val>
                                            <p:strVal val="#ppt_w*0.70"/>
                                          </p:val>
                                        </p:tav>
                                        <p:tav tm="100000">
                                          <p:val>
                                            <p:strVal val="#ppt_w"/>
                                          </p:val>
                                        </p:tav>
                                      </p:tavLst>
                                    </p:anim>
                                    <p:anim calcmode="lin" valueType="num">
                                      <p:cBhvr>
                                        <p:cTn id="8" dur="1000" fill="hold"/>
                                        <p:tgtEl>
                                          <p:spTgt spid="13"/>
                                        </p:tgtEl>
                                        <p:attrNameLst>
                                          <p:attrName>ppt_h</p:attrName>
                                        </p:attrNameLst>
                                      </p:cBhvr>
                                      <p:tavLst>
                                        <p:tav tm="0">
                                          <p:val>
                                            <p:strVal val="#ppt_h"/>
                                          </p:val>
                                        </p:tav>
                                        <p:tav tm="100000">
                                          <p:val>
                                            <p:strVal val="#ppt_h"/>
                                          </p:val>
                                        </p:tav>
                                      </p:tavLst>
                                    </p:anim>
                                    <p:animEffect transition="in" filter="fade">
                                      <p:cBhvr>
                                        <p:cTn id="9" dur="1000"/>
                                        <p:tgtEl>
                                          <p:spTgt spid="13"/>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11"/>
                                        </p:tgtEl>
                                        <p:attrNameLst>
                                          <p:attrName>style.visibility</p:attrName>
                                        </p:attrNameLst>
                                      </p:cBhvr>
                                      <p:to>
                                        <p:strVal val="visible"/>
                                      </p:to>
                                    </p:set>
                                    <p:anim calcmode="lin" valueType="num">
                                      <p:cBhvr>
                                        <p:cTn id="12" dur="1000" fill="hold"/>
                                        <p:tgtEl>
                                          <p:spTgt spid="11"/>
                                        </p:tgtEl>
                                        <p:attrNameLst>
                                          <p:attrName>ppt_w</p:attrName>
                                        </p:attrNameLst>
                                      </p:cBhvr>
                                      <p:tavLst>
                                        <p:tav tm="0">
                                          <p:val>
                                            <p:strVal val="#ppt_w*0.70"/>
                                          </p:val>
                                        </p:tav>
                                        <p:tav tm="100000">
                                          <p:val>
                                            <p:strVal val="#ppt_w"/>
                                          </p:val>
                                        </p:tav>
                                      </p:tavLst>
                                    </p:anim>
                                    <p:anim calcmode="lin" valueType="num">
                                      <p:cBhvr>
                                        <p:cTn id="13" dur="1000" fill="hold"/>
                                        <p:tgtEl>
                                          <p:spTgt spid="11"/>
                                        </p:tgtEl>
                                        <p:attrNameLst>
                                          <p:attrName>ppt_h</p:attrName>
                                        </p:attrNameLst>
                                      </p:cBhvr>
                                      <p:tavLst>
                                        <p:tav tm="0">
                                          <p:val>
                                            <p:strVal val="#ppt_h"/>
                                          </p:val>
                                        </p:tav>
                                        <p:tav tm="100000">
                                          <p:val>
                                            <p:strVal val="#ppt_h"/>
                                          </p:val>
                                        </p:tav>
                                      </p:tavLst>
                                    </p:anim>
                                    <p:animEffect transition="in" filter="fade">
                                      <p:cBhvr>
                                        <p:cTn id="14"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AR" u="sng" dirty="0" smtClean="0">
                <a:solidFill>
                  <a:schemeClr val="bg1"/>
                </a:solidFill>
                <a:effectLst>
                  <a:outerShdw blurRad="38100" dist="38100" dir="2700000" algn="tl">
                    <a:srgbClr val="000000">
                      <a:alpha val="43137"/>
                    </a:srgbClr>
                  </a:outerShdw>
                </a:effectLst>
              </a:rPr>
              <a:t>PLAZO ORDINARIO PARA OPTAR EN EL NUEVO CÓDIGO CIVIL Y COMERCIAL</a:t>
            </a:r>
            <a:endParaRPr lang="es-AR" u="sng" dirty="0">
              <a:solidFill>
                <a:schemeClr val="bg1"/>
              </a:solidFill>
              <a:effectLst>
                <a:outerShdw blurRad="38100" dist="38100" dir="2700000" algn="tl">
                  <a:srgbClr val="000000">
                    <a:alpha val="43137"/>
                  </a:srgbClr>
                </a:outerShdw>
              </a:effectLst>
            </a:endParaRPr>
          </a:p>
        </p:txBody>
      </p:sp>
      <p:cxnSp>
        <p:nvCxnSpPr>
          <p:cNvPr id="5" name="4 Conector recto"/>
          <p:cNvCxnSpPr/>
          <p:nvPr/>
        </p:nvCxnSpPr>
        <p:spPr>
          <a:xfrm>
            <a:off x="357158" y="2714620"/>
            <a:ext cx="8501122" cy="1588"/>
          </a:xfrm>
          <a:prstGeom prst="line">
            <a:avLst/>
          </a:prstGeom>
          <a:ln>
            <a:solidFill>
              <a:srgbClr val="F99A0F"/>
            </a:solidFill>
          </a:ln>
        </p:spPr>
        <p:style>
          <a:lnRef idx="1">
            <a:schemeClr val="accent1"/>
          </a:lnRef>
          <a:fillRef idx="0">
            <a:schemeClr val="accent1"/>
          </a:fillRef>
          <a:effectRef idx="0">
            <a:schemeClr val="accent1"/>
          </a:effectRef>
          <a:fontRef idx="minor">
            <a:schemeClr val="tx1"/>
          </a:fontRef>
        </p:style>
      </p:cxnSp>
      <p:sp>
        <p:nvSpPr>
          <p:cNvPr id="6" name="5 Elipse"/>
          <p:cNvSpPr/>
          <p:nvPr/>
        </p:nvSpPr>
        <p:spPr>
          <a:xfrm>
            <a:off x="285720" y="2643182"/>
            <a:ext cx="142876" cy="142876"/>
          </a:xfrm>
          <a:prstGeom prst="ellipse">
            <a:avLst/>
          </a:prstGeom>
          <a:solidFill>
            <a:srgbClr val="00004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7" name="6 Elipse"/>
          <p:cNvSpPr/>
          <p:nvPr/>
        </p:nvSpPr>
        <p:spPr>
          <a:xfrm>
            <a:off x="8786842" y="2643182"/>
            <a:ext cx="142876" cy="142876"/>
          </a:xfrm>
          <a:prstGeom prst="ellipse">
            <a:avLst/>
          </a:prstGeom>
          <a:solidFill>
            <a:srgbClr val="00004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8" name="7 CuadroTexto"/>
          <p:cNvSpPr txBox="1"/>
          <p:nvPr/>
        </p:nvSpPr>
        <p:spPr>
          <a:xfrm>
            <a:off x="142844" y="3000372"/>
            <a:ext cx="1500198" cy="923330"/>
          </a:xfrm>
          <a:prstGeom prst="rect">
            <a:avLst/>
          </a:prstGeom>
          <a:noFill/>
        </p:spPr>
        <p:txBody>
          <a:bodyPr wrap="square" rtlCol="0">
            <a:spAutoFit/>
          </a:bodyPr>
          <a:lstStyle/>
          <a:p>
            <a:r>
              <a:rPr lang="es-AR" b="1" dirty="0" smtClean="0">
                <a:solidFill>
                  <a:srgbClr val="F99A0F"/>
                </a:solidFill>
              </a:rPr>
              <a:t>Fallecimiento del causante</a:t>
            </a:r>
            <a:endParaRPr lang="es-AR" b="1" dirty="0">
              <a:solidFill>
                <a:srgbClr val="F99A0F"/>
              </a:solidFill>
            </a:endParaRPr>
          </a:p>
        </p:txBody>
      </p:sp>
      <p:sp>
        <p:nvSpPr>
          <p:cNvPr id="9" name="8 CuadroTexto"/>
          <p:cNvSpPr txBox="1"/>
          <p:nvPr/>
        </p:nvSpPr>
        <p:spPr>
          <a:xfrm>
            <a:off x="4000496" y="3357562"/>
            <a:ext cx="1500198" cy="369332"/>
          </a:xfrm>
          <a:prstGeom prst="rect">
            <a:avLst/>
          </a:prstGeom>
          <a:noFill/>
        </p:spPr>
        <p:txBody>
          <a:bodyPr wrap="square" rtlCol="0">
            <a:spAutoFit/>
          </a:bodyPr>
          <a:lstStyle/>
          <a:p>
            <a:pPr algn="ctr"/>
            <a:r>
              <a:rPr lang="es-AR" b="1" dirty="0" smtClean="0">
                <a:solidFill>
                  <a:srgbClr val="F99A0F"/>
                </a:solidFill>
              </a:rPr>
              <a:t>10 años</a:t>
            </a:r>
            <a:endParaRPr lang="es-AR" b="1" dirty="0">
              <a:solidFill>
                <a:srgbClr val="F99A0F"/>
              </a:solidFill>
            </a:endParaRPr>
          </a:p>
        </p:txBody>
      </p:sp>
      <p:sp>
        <p:nvSpPr>
          <p:cNvPr id="10" name="9 Abrir llave"/>
          <p:cNvSpPr/>
          <p:nvPr/>
        </p:nvSpPr>
        <p:spPr>
          <a:xfrm rot="16200000">
            <a:off x="4464843" y="-1107313"/>
            <a:ext cx="357190" cy="8286808"/>
          </a:xfrm>
          <a:prstGeom prst="leftBrace">
            <a:avLst/>
          </a:prstGeom>
          <a:ln>
            <a:solidFill>
              <a:srgbClr val="F99A0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AR"/>
          </a:p>
        </p:txBody>
      </p:sp>
      <p:sp>
        <p:nvSpPr>
          <p:cNvPr id="11" name="10 CuadroTexto"/>
          <p:cNvSpPr txBox="1"/>
          <p:nvPr/>
        </p:nvSpPr>
        <p:spPr>
          <a:xfrm>
            <a:off x="3857620" y="4143380"/>
            <a:ext cx="5072098" cy="2169825"/>
          </a:xfrm>
          <a:prstGeom prst="rect">
            <a:avLst/>
          </a:prstGeom>
          <a:noFill/>
          <a:ln w="28575">
            <a:solidFill>
              <a:srgbClr val="F99A0F"/>
            </a:solidFill>
          </a:ln>
        </p:spPr>
        <p:txBody>
          <a:bodyPr wrap="square" rtlCol="0">
            <a:spAutoFit/>
          </a:bodyPr>
          <a:lstStyle/>
          <a:p>
            <a:pPr algn="r"/>
            <a:r>
              <a:rPr lang="es-AR" sz="1500" b="1" dirty="0" smtClean="0">
                <a:solidFill>
                  <a:schemeClr val="bg1"/>
                </a:solidFill>
              </a:rPr>
              <a:t>Art. 2288, CCCN: </a:t>
            </a:r>
            <a:r>
              <a:rPr lang="es-AR" sz="1500" b="1" i="1" dirty="0" smtClean="0">
                <a:solidFill>
                  <a:schemeClr val="bg1"/>
                </a:solidFill>
              </a:rPr>
              <a:t>“Caducidad del derecho de opción. El derecho de aceptar la herencia caduca a los diez (10) años de la apertura de la sucesión. El heredero que no haya aceptado en ese plazo es tenido por renunciante.</a:t>
            </a:r>
          </a:p>
          <a:p>
            <a:pPr algn="r"/>
            <a:r>
              <a:rPr lang="es-AR" sz="1500" b="1" i="1" dirty="0" smtClean="0">
                <a:solidFill>
                  <a:schemeClr val="bg1"/>
                </a:solidFill>
              </a:rPr>
              <a:t>“El plazo para las personas llamadas a suceder en defecto de un heredero preferente que acepta la herencia y luego es excluido de ésta, corre a partir de la exclusión”.</a:t>
            </a:r>
            <a:endParaRPr lang="es-AR" sz="1500" b="1" dirty="0" smtClean="0">
              <a:solidFill>
                <a:schemeClr val="bg1"/>
              </a:solidFill>
            </a:endParaRPr>
          </a:p>
        </p:txBody>
      </p:sp>
      <p:cxnSp>
        <p:nvCxnSpPr>
          <p:cNvPr id="13" name="12 Conector recto de flecha"/>
          <p:cNvCxnSpPr/>
          <p:nvPr/>
        </p:nvCxnSpPr>
        <p:spPr>
          <a:xfrm rot="5400000">
            <a:off x="8322495" y="3464719"/>
            <a:ext cx="1071570" cy="1588"/>
          </a:xfrm>
          <a:prstGeom prst="straightConnector1">
            <a:avLst/>
          </a:prstGeom>
          <a:ln>
            <a:solidFill>
              <a:srgbClr val="000042"/>
            </a:solidFill>
            <a:tailEnd type="arrow"/>
          </a:ln>
        </p:spPr>
        <p:style>
          <a:lnRef idx="1">
            <a:schemeClr val="accent1"/>
          </a:lnRef>
          <a:fillRef idx="0">
            <a:schemeClr val="accent1"/>
          </a:fillRef>
          <a:effectRef idx="0">
            <a:schemeClr val="accent1"/>
          </a:effectRef>
          <a:fontRef idx="minor">
            <a:schemeClr val="tx1"/>
          </a:fontRef>
        </p:style>
      </p:cxn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1000" fill="hold"/>
                                        <p:tgtEl>
                                          <p:spTgt spid="13"/>
                                        </p:tgtEl>
                                        <p:attrNameLst>
                                          <p:attrName>ppt_w</p:attrName>
                                        </p:attrNameLst>
                                      </p:cBhvr>
                                      <p:tavLst>
                                        <p:tav tm="0">
                                          <p:val>
                                            <p:strVal val="#ppt_w*0.70"/>
                                          </p:val>
                                        </p:tav>
                                        <p:tav tm="100000">
                                          <p:val>
                                            <p:strVal val="#ppt_w"/>
                                          </p:val>
                                        </p:tav>
                                      </p:tavLst>
                                    </p:anim>
                                    <p:anim calcmode="lin" valueType="num">
                                      <p:cBhvr>
                                        <p:cTn id="8" dur="1000" fill="hold"/>
                                        <p:tgtEl>
                                          <p:spTgt spid="13"/>
                                        </p:tgtEl>
                                        <p:attrNameLst>
                                          <p:attrName>ppt_h</p:attrName>
                                        </p:attrNameLst>
                                      </p:cBhvr>
                                      <p:tavLst>
                                        <p:tav tm="0">
                                          <p:val>
                                            <p:strVal val="#ppt_h"/>
                                          </p:val>
                                        </p:tav>
                                        <p:tav tm="100000">
                                          <p:val>
                                            <p:strVal val="#ppt_h"/>
                                          </p:val>
                                        </p:tav>
                                      </p:tavLst>
                                    </p:anim>
                                    <p:animEffect transition="in" filter="fade">
                                      <p:cBhvr>
                                        <p:cTn id="9" dur="1000"/>
                                        <p:tgtEl>
                                          <p:spTgt spid="13"/>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11"/>
                                        </p:tgtEl>
                                        <p:attrNameLst>
                                          <p:attrName>style.visibility</p:attrName>
                                        </p:attrNameLst>
                                      </p:cBhvr>
                                      <p:to>
                                        <p:strVal val="visible"/>
                                      </p:to>
                                    </p:set>
                                    <p:anim calcmode="lin" valueType="num">
                                      <p:cBhvr>
                                        <p:cTn id="12" dur="1000" fill="hold"/>
                                        <p:tgtEl>
                                          <p:spTgt spid="11"/>
                                        </p:tgtEl>
                                        <p:attrNameLst>
                                          <p:attrName>ppt_w</p:attrName>
                                        </p:attrNameLst>
                                      </p:cBhvr>
                                      <p:tavLst>
                                        <p:tav tm="0">
                                          <p:val>
                                            <p:strVal val="#ppt_w*0.70"/>
                                          </p:val>
                                        </p:tav>
                                        <p:tav tm="100000">
                                          <p:val>
                                            <p:strVal val="#ppt_w"/>
                                          </p:val>
                                        </p:tav>
                                      </p:tavLst>
                                    </p:anim>
                                    <p:anim calcmode="lin" valueType="num">
                                      <p:cBhvr>
                                        <p:cTn id="13" dur="1000" fill="hold"/>
                                        <p:tgtEl>
                                          <p:spTgt spid="11"/>
                                        </p:tgtEl>
                                        <p:attrNameLst>
                                          <p:attrName>ppt_h</p:attrName>
                                        </p:attrNameLst>
                                      </p:cBhvr>
                                      <p:tavLst>
                                        <p:tav tm="0">
                                          <p:val>
                                            <p:strVal val="#ppt_h"/>
                                          </p:val>
                                        </p:tav>
                                        <p:tav tm="100000">
                                          <p:val>
                                            <p:strVal val="#ppt_h"/>
                                          </p:val>
                                        </p:tav>
                                      </p:tavLst>
                                    </p:anim>
                                    <p:animEffect transition="in" filter="fade">
                                      <p:cBhvr>
                                        <p:cTn id="14"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u="sng" dirty="0" smtClean="0">
                <a:solidFill>
                  <a:schemeClr val="bg1"/>
                </a:solidFill>
              </a:rPr>
              <a:t>CÓMPUTO DEL PLAZO DECENAL</a:t>
            </a:r>
            <a:endParaRPr lang="es-ES" u="sng" dirty="0">
              <a:solidFill>
                <a:schemeClr val="bg1"/>
              </a:solidFill>
            </a:endParaRPr>
          </a:p>
        </p:txBody>
      </p:sp>
      <p:sp>
        <p:nvSpPr>
          <p:cNvPr id="4" name="3 Esquina doblada"/>
          <p:cNvSpPr/>
          <p:nvPr/>
        </p:nvSpPr>
        <p:spPr>
          <a:xfrm>
            <a:off x="214282" y="2428868"/>
            <a:ext cx="4000528" cy="2357454"/>
          </a:xfrm>
          <a:prstGeom prst="foldedCorner">
            <a:avLst/>
          </a:prstGeom>
          <a:solidFill>
            <a:schemeClr val="tx1"/>
          </a:solidFill>
          <a:ln>
            <a:solidFill>
              <a:srgbClr val="F99A0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4 CuadroTexto"/>
          <p:cNvSpPr txBox="1"/>
          <p:nvPr/>
        </p:nvSpPr>
        <p:spPr>
          <a:xfrm>
            <a:off x="428596" y="2857496"/>
            <a:ext cx="3571900" cy="1246495"/>
          </a:xfrm>
          <a:prstGeom prst="rect">
            <a:avLst/>
          </a:prstGeom>
          <a:noFill/>
        </p:spPr>
        <p:txBody>
          <a:bodyPr wrap="square" rtlCol="0">
            <a:spAutoFit/>
          </a:bodyPr>
          <a:lstStyle/>
          <a:p>
            <a:pPr algn="ctr"/>
            <a:r>
              <a:rPr lang="es-ES" sz="2500" i="1" u="sng" dirty="0" smtClean="0">
                <a:solidFill>
                  <a:schemeClr val="bg1"/>
                </a:solidFill>
                <a:latin typeface="Georgia" pitchFamily="18" charset="0"/>
              </a:rPr>
              <a:t>PRINCIPIO GENERAL:</a:t>
            </a:r>
          </a:p>
          <a:p>
            <a:pPr algn="ctr"/>
            <a:r>
              <a:rPr lang="es-ES" sz="2500" i="1" dirty="0" smtClean="0">
                <a:solidFill>
                  <a:schemeClr val="bg1"/>
                </a:solidFill>
                <a:latin typeface="Georgia" pitchFamily="18" charset="0"/>
              </a:rPr>
              <a:t>Se computa desde la </a:t>
            </a:r>
            <a:r>
              <a:rPr lang="es-ES" sz="2500" b="1" i="1" dirty="0" smtClean="0">
                <a:solidFill>
                  <a:schemeClr val="bg1"/>
                </a:solidFill>
                <a:latin typeface="Georgia" pitchFamily="18" charset="0"/>
              </a:rPr>
              <a:t>muerte del causante</a:t>
            </a:r>
            <a:endParaRPr lang="es-ES" sz="2500" b="1" i="1" dirty="0">
              <a:solidFill>
                <a:schemeClr val="bg1"/>
              </a:solidFill>
              <a:latin typeface="Georgia" pitchFamily="18" charset="0"/>
            </a:endParaRPr>
          </a:p>
        </p:txBody>
      </p:sp>
      <p:sp>
        <p:nvSpPr>
          <p:cNvPr id="8" name="7 Esquina doblada"/>
          <p:cNvSpPr/>
          <p:nvPr/>
        </p:nvSpPr>
        <p:spPr>
          <a:xfrm>
            <a:off x="4786314" y="2428868"/>
            <a:ext cx="4000528" cy="4214842"/>
          </a:xfrm>
          <a:prstGeom prst="foldedCorner">
            <a:avLst/>
          </a:prstGeom>
          <a:solidFill>
            <a:schemeClr val="tx1"/>
          </a:solidFill>
          <a:ln>
            <a:solidFill>
              <a:srgbClr val="F99A0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 name="6 CuadroTexto"/>
          <p:cNvSpPr txBox="1"/>
          <p:nvPr/>
        </p:nvSpPr>
        <p:spPr>
          <a:xfrm>
            <a:off x="5000628" y="2714620"/>
            <a:ext cx="3571900" cy="3170099"/>
          </a:xfrm>
          <a:prstGeom prst="rect">
            <a:avLst/>
          </a:prstGeom>
          <a:noFill/>
        </p:spPr>
        <p:txBody>
          <a:bodyPr wrap="square" rtlCol="0">
            <a:spAutoFit/>
          </a:bodyPr>
          <a:lstStyle/>
          <a:p>
            <a:pPr algn="ctr"/>
            <a:r>
              <a:rPr lang="es-ES" sz="2500" i="1" u="sng" dirty="0" smtClean="0">
                <a:solidFill>
                  <a:schemeClr val="bg1"/>
                </a:solidFill>
                <a:latin typeface="Georgia" pitchFamily="18" charset="0"/>
              </a:rPr>
              <a:t>CASO ESPECIAL:</a:t>
            </a:r>
          </a:p>
          <a:p>
            <a:pPr algn="ctr"/>
            <a:r>
              <a:rPr lang="es-ES" sz="2500" i="1" dirty="0" smtClean="0">
                <a:solidFill>
                  <a:schemeClr val="bg1"/>
                </a:solidFill>
                <a:latin typeface="Georgia" pitchFamily="18" charset="0"/>
              </a:rPr>
              <a:t>Herederos que se benefician con la exclusión hereditaria del preferente.</a:t>
            </a:r>
          </a:p>
          <a:p>
            <a:pPr algn="ctr"/>
            <a:r>
              <a:rPr lang="es-ES" sz="2500" i="1" dirty="0" smtClean="0">
                <a:solidFill>
                  <a:schemeClr val="bg1"/>
                </a:solidFill>
                <a:latin typeface="Georgia" pitchFamily="18" charset="0"/>
              </a:rPr>
              <a:t>Se computa desde la </a:t>
            </a:r>
            <a:r>
              <a:rPr lang="es-ES" sz="2500" b="1" i="1" dirty="0" smtClean="0">
                <a:solidFill>
                  <a:schemeClr val="bg1"/>
                </a:solidFill>
                <a:latin typeface="Georgia" pitchFamily="18" charset="0"/>
              </a:rPr>
              <a:t>exclusión hereditaria</a:t>
            </a:r>
            <a:r>
              <a:rPr lang="es-ES" sz="2500" i="1" dirty="0" smtClean="0">
                <a:solidFill>
                  <a:schemeClr val="bg1"/>
                </a:solidFill>
                <a:latin typeface="Georgia" pitchFamily="18" charset="0"/>
              </a:rPr>
              <a:t>.</a:t>
            </a:r>
            <a:endParaRPr lang="es-ES" sz="2500" i="1" dirty="0">
              <a:solidFill>
                <a:schemeClr val="bg1"/>
              </a:solidFill>
              <a:latin typeface="Georgia" pitchFamily="18"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0" fill="hold"/>
                                        <p:tgtEl>
                                          <p:spTgt spid="4"/>
                                        </p:tgtEl>
                                        <p:attrNameLst>
                                          <p:attrName>ppt_w</p:attrName>
                                        </p:attrNameLst>
                                      </p:cBhvr>
                                      <p:tavLst>
                                        <p:tav tm="0" fmla="#ppt_w*sin(2.5*pi*$)">
                                          <p:val>
                                            <p:fltVal val="0"/>
                                          </p:val>
                                        </p:tav>
                                        <p:tav tm="100000">
                                          <p:val>
                                            <p:fltVal val="1"/>
                                          </p:val>
                                        </p:tav>
                                      </p:tavLst>
                                    </p:anim>
                                    <p:anim calcmode="lin" valueType="num">
                                      <p:cBhvr>
                                        <p:cTn id="8" dur="5000" fill="hold"/>
                                        <p:tgtEl>
                                          <p:spTgt spid="4"/>
                                        </p:tgtEl>
                                        <p:attrNameLst>
                                          <p:attrName>ppt_h</p:attrName>
                                        </p:attrNameLst>
                                      </p:cBhvr>
                                      <p:tavLst>
                                        <p:tav tm="0">
                                          <p:val>
                                            <p:strVal val="#ppt_h"/>
                                          </p:val>
                                        </p:tav>
                                        <p:tav tm="100000">
                                          <p:val>
                                            <p:strVal val="#ppt_h"/>
                                          </p:val>
                                        </p:tav>
                                      </p:tavLst>
                                    </p:anim>
                                  </p:childTnLst>
                                </p:cTn>
                              </p:par>
                              <p:par>
                                <p:cTn id="9" presetID="19" presetClass="entr" presetSubtype="10"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p:cTn id="11" dur="5000" fill="hold"/>
                                        <p:tgtEl>
                                          <p:spTgt spid="5"/>
                                        </p:tgtEl>
                                        <p:attrNameLst>
                                          <p:attrName>ppt_w</p:attrName>
                                        </p:attrNameLst>
                                      </p:cBhvr>
                                      <p:tavLst>
                                        <p:tav tm="0" fmla="#ppt_w*sin(2.5*pi*$)">
                                          <p:val>
                                            <p:fltVal val="0"/>
                                          </p:val>
                                        </p:tav>
                                        <p:tav tm="100000">
                                          <p:val>
                                            <p:fltVal val="1"/>
                                          </p:val>
                                        </p:tav>
                                      </p:tavLst>
                                    </p:anim>
                                    <p:anim calcmode="lin" valueType="num">
                                      <p:cBhvr>
                                        <p:cTn id="12" dur="5000" fill="hold"/>
                                        <p:tgtEl>
                                          <p:spTgt spid="5"/>
                                        </p:tgtEl>
                                        <p:attrNameLst>
                                          <p:attrName>ppt_h</p:attrName>
                                        </p:attrNameLst>
                                      </p:cBhvr>
                                      <p:tavLst>
                                        <p:tav tm="0">
                                          <p:val>
                                            <p:strVal val="#ppt_h"/>
                                          </p:val>
                                        </p:tav>
                                        <p:tav tm="100000">
                                          <p:val>
                                            <p:strVal val="#ppt_h"/>
                                          </p:val>
                                        </p:tav>
                                      </p:tavLst>
                                    </p:anim>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2000"/>
                                        <p:tgtEl>
                                          <p:spTgt spid="8"/>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fade">
                                      <p:cBhvr>
                                        <p:cTn id="20"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8" grpId="0" animBg="1"/>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AR" u="sng" dirty="0" smtClean="0">
                <a:solidFill>
                  <a:schemeClr val="bg1"/>
                </a:solidFill>
                <a:effectLst>
                  <a:outerShdw blurRad="38100" dist="38100" dir="2700000" algn="tl">
                    <a:srgbClr val="000000">
                      <a:alpha val="43137"/>
                    </a:srgbClr>
                  </a:outerShdw>
                </a:effectLst>
              </a:rPr>
              <a:t>PLAZO ESPECIAL PARA OPTAR EN EL CÓDIGO CIVIL DE VÉLEZ SÁRSFIELD</a:t>
            </a:r>
            <a:endParaRPr lang="es-AR" u="sng" dirty="0">
              <a:solidFill>
                <a:schemeClr val="bg1"/>
              </a:solidFill>
              <a:effectLst>
                <a:outerShdw blurRad="38100" dist="38100" dir="2700000" algn="tl">
                  <a:srgbClr val="000000">
                    <a:alpha val="43137"/>
                  </a:srgbClr>
                </a:outerShdw>
              </a:effectLst>
            </a:endParaRPr>
          </a:p>
        </p:txBody>
      </p:sp>
      <p:cxnSp>
        <p:nvCxnSpPr>
          <p:cNvPr id="5" name="4 Conector recto"/>
          <p:cNvCxnSpPr/>
          <p:nvPr/>
        </p:nvCxnSpPr>
        <p:spPr>
          <a:xfrm>
            <a:off x="357158" y="2714620"/>
            <a:ext cx="8501122" cy="1588"/>
          </a:xfrm>
          <a:prstGeom prst="line">
            <a:avLst/>
          </a:prstGeom>
          <a:ln>
            <a:solidFill>
              <a:srgbClr val="F99A0F"/>
            </a:solidFill>
          </a:ln>
        </p:spPr>
        <p:style>
          <a:lnRef idx="1">
            <a:schemeClr val="accent1"/>
          </a:lnRef>
          <a:fillRef idx="0">
            <a:schemeClr val="accent1"/>
          </a:fillRef>
          <a:effectRef idx="0">
            <a:schemeClr val="accent1"/>
          </a:effectRef>
          <a:fontRef idx="minor">
            <a:schemeClr val="tx1"/>
          </a:fontRef>
        </p:style>
      </p:cxnSp>
      <p:sp>
        <p:nvSpPr>
          <p:cNvPr id="6" name="5 Elipse"/>
          <p:cNvSpPr/>
          <p:nvPr/>
        </p:nvSpPr>
        <p:spPr>
          <a:xfrm>
            <a:off x="285720" y="2643182"/>
            <a:ext cx="142876" cy="142876"/>
          </a:xfrm>
          <a:prstGeom prst="ellipse">
            <a:avLst/>
          </a:prstGeom>
          <a:solidFill>
            <a:srgbClr val="00004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7" name="6 Elipse"/>
          <p:cNvSpPr/>
          <p:nvPr/>
        </p:nvSpPr>
        <p:spPr>
          <a:xfrm>
            <a:off x="8786842" y="2643182"/>
            <a:ext cx="142876" cy="142876"/>
          </a:xfrm>
          <a:prstGeom prst="ellipse">
            <a:avLst/>
          </a:prstGeom>
          <a:solidFill>
            <a:srgbClr val="00004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8" name="7 CuadroTexto"/>
          <p:cNvSpPr txBox="1"/>
          <p:nvPr/>
        </p:nvSpPr>
        <p:spPr>
          <a:xfrm>
            <a:off x="142844" y="3000372"/>
            <a:ext cx="1500198" cy="923330"/>
          </a:xfrm>
          <a:prstGeom prst="rect">
            <a:avLst/>
          </a:prstGeom>
          <a:noFill/>
        </p:spPr>
        <p:txBody>
          <a:bodyPr wrap="square" rtlCol="0">
            <a:spAutoFit/>
          </a:bodyPr>
          <a:lstStyle/>
          <a:p>
            <a:r>
              <a:rPr lang="es-AR" b="1" dirty="0" smtClean="0">
                <a:solidFill>
                  <a:srgbClr val="F99A0F"/>
                </a:solidFill>
              </a:rPr>
              <a:t>Fallecimiento del causante</a:t>
            </a:r>
            <a:endParaRPr lang="es-AR" b="1" dirty="0">
              <a:solidFill>
                <a:srgbClr val="F99A0F"/>
              </a:solidFill>
            </a:endParaRPr>
          </a:p>
        </p:txBody>
      </p:sp>
      <p:sp>
        <p:nvSpPr>
          <p:cNvPr id="9" name="8 CuadroTexto"/>
          <p:cNvSpPr txBox="1"/>
          <p:nvPr/>
        </p:nvSpPr>
        <p:spPr>
          <a:xfrm>
            <a:off x="5286380" y="3286124"/>
            <a:ext cx="1500198" cy="369332"/>
          </a:xfrm>
          <a:prstGeom prst="rect">
            <a:avLst/>
          </a:prstGeom>
          <a:noFill/>
        </p:spPr>
        <p:txBody>
          <a:bodyPr wrap="square" rtlCol="0">
            <a:spAutoFit/>
          </a:bodyPr>
          <a:lstStyle/>
          <a:p>
            <a:pPr algn="ctr"/>
            <a:r>
              <a:rPr lang="es-AR" b="1" dirty="0" smtClean="0">
                <a:solidFill>
                  <a:srgbClr val="F99A0F"/>
                </a:solidFill>
              </a:rPr>
              <a:t>30 días</a:t>
            </a:r>
            <a:endParaRPr lang="es-AR" b="1" dirty="0">
              <a:solidFill>
                <a:srgbClr val="F99A0F"/>
              </a:solidFill>
            </a:endParaRPr>
          </a:p>
        </p:txBody>
      </p:sp>
      <p:sp>
        <p:nvSpPr>
          <p:cNvPr id="10" name="9 Abrir llave"/>
          <p:cNvSpPr/>
          <p:nvPr/>
        </p:nvSpPr>
        <p:spPr>
          <a:xfrm rot="16200000">
            <a:off x="5857884" y="285728"/>
            <a:ext cx="357190" cy="5500726"/>
          </a:xfrm>
          <a:prstGeom prst="leftBrace">
            <a:avLst/>
          </a:prstGeom>
          <a:ln>
            <a:solidFill>
              <a:srgbClr val="F99A0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AR"/>
          </a:p>
        </p:txBody>
      </p:sp>
      <p:sp>
        <p:nvSpPr>
          <p:cNvPr id="11" name="10 CuadroTexto"/>
          <p:cNvSpPr txBox="1"/>
          <p:nvPr/>
        </p:nvSpPr>
        <p:spPr>
          <a:xfrm>
            <a:off x="3857620" y="4143380"/>
            <a:ext cx="5072098" cy="2031325"/>
          </a:xfrm>
          <a:prstGeom prst="rect">
            <a:avLst/>
          </a:prstGeom>
          <a:noFill/>
          <a:ln w="28575">
            <a:solidFill>
              <a:srgbClr val="F99A0F"/>
            </a:solidFill>
          </a:ln>
        </p:spPr>
        <p:txBody>
          <a:bodyPr wrap="square" rtlCol="0">
            <a:spAutoFit/>
          </a:bodyPr>
          <a:lstStyle/>
          <a:p>
            <a:pPr algn="r"/>
            <a:r>
              <a:rPr lang="es-AR" b="1" dirty="0" smtClean="0">
                <a:solidFill>
                  <a:schemeClr val="bg1"/>
                </a:solidFill>
              </a:rPr>
              <a:t>Art. 3314, CC: </a:t>
            </a:r>
            <a:r>
              <a:rPr lang="es-AR" b="1" i="1" dirty="0" smtClean="0">
                <a:solidFill>
                  <a:schemeClr val="bg1"/>
                </a:solidFill>
              </a:rPr>
              <a:t>“Los terceros interesados pueden exigir que el heredero acepte o repudie la herencia en un término que no pase de treinta días, sin perjuicio de lo que se dispone sobre el beneficio de inventario”</a:t>
            </a:r>
            <a:r>
              <a:rPr lang="es-AR" b="1" dirty="0" smtClean="0">
                <a:solidFill>
                  <a:schemeClr val="bg1"/>
                </a:solidFill>
              </a:rPr>
              <a:t>.</a:t>
            </a:r>
          </a:p>
          <a:p>
            <a:pPr algn="r"/>
            <a:r>
              <a:rPr lang="es-AR" b="1" dirty="0" smtClean="0">
                <a:solidFill>
                  <a:schemeClr val="bg1"/>
                </a:solidFill>
              </a:rPr>
              <a:t>¿Qué ocurre en caso de </a:t>
            </a:r>
            <a:r>
              <a:rPr lang="es-AR" b="1" i="1" u="sng" dirty="0" smtClean="0">
                <a:solidFill>
                  <a:schemeClr val="bg1"/>
                </a:solidFill>
              </a:rPr>
              <a:t>silencio</a:t>
            </a:r>
            <a:r>
              <a:rPr lang="es-AR" b="1" dirty="0" smtClean="0">
                <a:solidFill>
                  <a:schemeClr val="bg1"/>
                </a:solidFill>
              </a:rPr>
              <a:t> del heredero intimado?</a:t>
            </a:r>
            <a:endParaRPr lang="es-AR" b="1" dirty="0">
              <a:solidFill>
                <a:schemeClr val="bg1"/>
              </a:solidFill>
            </a:endParaRPr>
          </a:p>
        </p:txBody>
      </p:sp>
      <p:cxnSp>
        <p:nvCxnSpPr>
          <p:cNvPr id="13" name="12 Conector recto de flecha"/>
          <p:cNvCxnSpPr/>
          <p:nvPr/>
        </p:nvCxnSpPr>
        <p:spPr>
          <a:xfrm rot="5400000">
            <a:off x="8322495" y="3464719"/>
            <a:ext cx="1071570" cy="1588"/>
          </a:xfrm>
          <a:prstGeom prst="straightConnector1">
            <a:avLst/>
          </a:prstGeom>
          <a:ln>
            <a:solidFill>
              <a:srgbClr val="000042"/>
            </a:solidFill>
            <a:tailEnd type="arrow"/>
          </a:ln>
        </p:spPr>
        <p:style>
          <a:lnRef idx="1">
            <a:schemeClr val="accent1"/>
          </a:lnRef>
          <a:fillRef idx="0">
            <a:schemeClr val="accent1"/>
          </a:fillRef>
          <a:effectRef idx="0">
            <a:schemeClr val="accent1"/>
          </a:effectRef>
          <a:fontRef idx="minor">
            <a:schemeClr val="tx1"/>
          </a:fontRef>
        </p:style>
      </p:cxnSp>
      <p:sp>
        <p:nvSpPr>
          <p:cNvPr id="12" name="11 Elipse"/>
          <p:cNvSpPr/>
          <p:nvPr/>
        </p:nvSpPr>
        <p:spPr>
          <a:xfrm>
            <a:off x="3143240" y="2643182"/>
            <a:ext cx="142876" cy="142876"/>
          </a:xfrm>
          <a:prstGeom prst="ellipse">
            <a:avLst/>
          </a:prstGeom>
          <a:solidFill>
            <a:srgbClr val="00004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4" name="13 CuadroTexto"/>
          <p:cNvSpPr txBox="1"/>
          <p:nvPr/>
        </p:nvSpPr>
        <p:spPr>
          <a:xfrm>
            <a:off x="2357422" y="2143116"/>
            <a:ext cx="1500198" cy="369332"/>
          </a:xfrm>
          <a:prstGeom prst="rect">
            <a:avLst/>
          </a:prstGeom>
          <a:noFill/>
        </p:spPr>
        <p:txBody>
          <a:bodyPr wrap="square" rtlCol="0">
            <a:spAutoFit/>
          </a:bodyPr>
          <a:lstStyle/>
          <a:p>
            <a:pPr algn="ctr"/>
            <a:r>
              <a:rPr lang="es-AR" b="1" dirty="0" smtClean="0">
                <a:solidFill>
                  <a:srgbClr val="F99A0F"/>
                </a:solidFill>
              </a:rPr>
              <a:t>Intimación</a:t>
            </a:r>
            <a:endParaRPr lang="es-AR" b="1" dirty="0">
              <a:solidFill>
                <a:srgbClr val="F99A0F"/>
              </a:solidFill>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1000" fill="hold"/>
                                        <p:tgtEl>
                                          <p:spTgt spid="13"/>
                                        </p:tgtEl>
                                        <p:attrNameLst>
                                          <p:attrName>ppt_w</p:attrName>
                                        </p:attrNameLst>
                                      </p:cBhvr>
                                      <p:tavLst>
                                        <p:tav tm="0">
                                          <p:val>
                                            <p:strVal val="#ppt_w*0.70"/>
                                          </p:val>
                                        </p:tav>
                                        <p:tav tm="100000">
                                          <p:val>
                                            <p:strVal val="#ppt_w"/>
                                          </p:val>
                                        </p:tav>
                                      </p:tavLst>
                                    </p:anim>
                                    <p:anim calcmode="lin" valueType="num">
                                      <p:cBhvr>
                                        <p:cTn id="8" dur="1000" fill="hold"/>
                                        <p:tgtEl>
                                          <p:spTgt spid="13"/>
                                        </p:tgtEl>
                                        <p:attrNameLst>
                                          <p:attrName>ppt_h</p:attrName>
                                        </p:attrNameLst>
                                      </p:cBhvr>
                                      <p:tavLst>
                                        <p:tav tm="0">
                                          <p:val>
                                            <p:strVal val="#ppt_h"/>
                                          </p:val>
                                        </p:tav>
                                        <p:tav tm="100000">
                                          <p:val>
                                            <p:strVal val="#ppt_h"/>
                                          </p:val>
                                        </p:tav>
                                      </p:tavLst>
                                    </p:anim>
                                    <p:animEffect transition="in" filter="fade">
                                      <p:cBhvr>
                                        <p:cTn id="9" dur="1000"/>
                                        <p:tgtEl>
                                          <p:spTgt spid="13"/>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11"/>
                                        </p:tgtEl>
                                        <p:attrNameLst>
                                          <p:attrName>style.visibility</p:attrName>
                                        </p:attrNameLst>
                                      </p:cBhvr>
                                      <p:to>
                                        <p:strVal val="visible"/>
                                      </p:to>
                                    </p:set>
                                    <p:anim calcmode="lin" valueType="num">
                                      <p:cBhvr>
                                        <p:cTn id="12" dur="1000" fill="hold"/>
                                        <p:tgtEl>
                                          <p:spTgt spid="11"/>
                                        </p:tgtEl>
                                        <p:attrNameLst>
                                          <p:attrName>ppt_w</p:attrName>
                                        </p:attrNameLst>
                                      </p:cBhvr>
                                      <p:tavLst>
                                        <p:tav tm="0">
                                          <p:val>
                                            <p:strVal val="#ppt_w*0.70"/>
                                          </p:val>
                                        </p:tav>
                                        <p:tav tm="100000">
                                          <p:val>
                                            <p:strVal val="#ppt_w"/>
                                          </p:val>
                                        </p:tav>
                                      </p:tavLst>
                                    </p:anim>
                                    <p:anim calcmode="lin" valueType="num">
                                      <p:cBhvr>
                                        <p:cTn id="13" dur="1000" fill="hold"/>
                                        <p:tgtEl>
                                          <p:spTgt spid="11"/>
                                        </p:tgtEl>
                                        <p:attrNameLst>
                                          <p:attrName>ppt_h</p:attrName>
                                        </p:attrNameLst>
                                      </p:cBhvr>
                                      <p:tavLst>
                                        <p:tav tm="0">
                                          <p:val>
                                            <p:strVal val="#ppt_h"/>
                                          </p:val>
                                        </p:tav>
                                        <p:tav tm="100000">
                                          <p:val>
                                            <p:strVal val="#ppt_h"/>
                                          </p:val>
                                        </p:tav>
                                      </p:tavLst>
                                    </p:anim>
                                    <p:animEffect transition="in" filter="fade">
                                      <p:cBhvr>
                                        <p:cTn id="14"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AR" u="sng" dirty="0" smtClean="0">
                <a:solidFill>
                  <a:schemeClr val="bg1"/>
                </a:solidFill>
                <a:effectLst>
                  <a:outerShdw blurRad="38100" dist="38100" dir="2700000" algn="tl">
                    <a:srgbClr val="000000">
                      <a:alpha val="43137"/>
                    </a:srgbClr>
                  </a:outerShdw>
                </a:effectLst>
              </a:rPr>
              <a:t>PLAZO ESPECIAL PARA OPTAR EN EL NUEVO CÓDIGO CIVIL Y COMERCIAL</a:t>
            </a:r>
            <a:endParaRPr lang="es-AR" u="sng" dirty="0">
              <a:solidFill>
                <a:schemeClr val="bg1"/>
              </a:solidFill>
              <a:effectLst>
                <a:outerShdw blurRad="38100" dist="38100" dir="2700000" algn="tl">
                  <a:srgbClr val="000000">
                    <a:alpha val="43137"/>
                  </a:srgbClr>
                </a:outerShdw>
              </a:effectLst>
            </a:endParaRPr>
          </a:p>
        </p:txBody>
      </p:sp>
      <p:cxnSp>
        <p:nvCxnSpPr>
          <p:cNvPr id="5" name="4 Conector recto"/>
          <p:cNvCxnSpPr/>
          <p:nvPr/>
        </p:nvCxnSpPr>
        <p:spPr>
          <a:xfrm>
            <a:off x="357158" y="2714620"/>
            <a:ext cx="8501122" cy="1588"/>
          </a:xfrm>
          <a:prstGeom prst="line">
            <a:avLst/>
          </a:prstGeom>
          <a:ln>
            <a:solidFill>
              <a:srgbClr val="F99A0F"/>
            </a:solidFill>
          </a:ln>
        </p:spPr>
        <p:style>
          <a:lnRef idx="1">
            <a:schemeClr val="accent1"/>
          </a:lnRef>
          <a:fillRef idx="0">
            <a:schemeClr val="accent1"/>
          </a:fillRef>
          <a:effectRef idx="0">
            <a:schemeClr val="accent1"/>
          </a:effectRef>
          <a:fontRef idx="minor">
            <a:schemeClr val="tx1"/>
          </a:fontRef>
        </p:style>
      </p:cxnSp>
      <p:sp>
        <p:nvSpPr>
          <p:cNvPr id="6" name="5 Elipse"/>
          <p:cNvSpPr/>
          <p:nvPr/>
        </p:nvSpPr>
        <p:spPr>
          <a:xfrm>
            <a:off x="285720" y="2643182"/>
            <a:ext cx="142876" cy="142876"/>
          </a:xfrm>
          <a:prstGeom prst="ellipse">
            <a:avLst/>
          </a:prstGeom>
          <a:solidFill>
            <a:srgbClr val="00004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7" name="6 Elipse"/>
          <p:cNvSpPr/>
          <p:nvPr/>
        </p:nvSpPr>
        <p:spPr>
          <a:xfrm>
            <a:off x="8786842" y="2643182"/>
            <a:ext cx="142876" cy="142876"/>
          </a:xfrm>
          <a:prstGeom prst="ellipse">
            <a:avLst/>
          </a:prstGeom>
          <a:solidFill>
            <a:srgbClr val="00004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8" name="7 CuadroTexto"/>
          <p:cNvSpPr txBox="1"/>
          <p:nvPr/>
        </p:nvSpPr>
        <p:spPr>
          <a:xfrm>
            <a:off x="142844" y="3000372"/>
            <a:ext cx="1500198" cy="923330"/>
          </a:xfrm>
          <a:prstGeom prst="rect">
            <a:avLst/>
          </a:prstGeom>
          <a:noFill/>
        </p:spPr>
        <p:txBody>
          <a:bodyPr wrap="square" rtlCol="0">
            <a:spAutoFit/>
          </a:bodyPr>
          <a:lstStyle/>
          <a:p>
            <a:r>
              <a:rPr lang="es-AR" b="1" dirty="0" smtClean="0">
                <a:solidFill>
                  <a:srgbClr val="F99A0F"/>
                </a:solidFill>
              </a:rPr>
              <a:t>Fallecimiento del causante</a:t>
            </a:r>
            <a:endParaRPr lang="es-AR" b="1" dirty="0">
              <a:solidFill>
                <a:srgbClr val="F99A0F"/>
              </a:solidFill>
            </a:endParaRPr>
          </a:p>
        </p:txBody>
      </p:sp>
      <p:sp>
        <p:nvSpPr>
          <p:cNvPr id="9" name="8 CuadroTexto"/>
          <p:cNvSpPr txBox="1"/>
          <p:nvPr/>
        </p:nvSpPr>
        <p:spPr>
          <a:xfrm>
            <a:off x="3857620" y="3286124"/>
            <a:ext cx="4357718" cy="646331"/>
          </a:xfrm>
          <a:prstGeom prst="rect">
            <a:avLst/>
          </a:prstGeom>
          <a:noFill/>
        </p:spPr>
        <p:txBody>
          <a:bodyPr wrap="square" rtlCol="0">
            <a:spAutoFit/>
          </a:bodyPr>
          <a:lstStyle/>
          <a:p>
            <a:pPr algn="ctr"/>
            <a:r>
              <a:rPr lang="es-AR" b="1" dirty="0" smtClean="0">
                <a:solidFill>
                  <a:srgbClr val="F99A0F"/>
                </a:solidFill>
              </a:rPr>
              <a:t>Plazo no menor a UN (1) mes ni mayor a TRES (3) meses</a:t>
            </a:r>
            <a:endParaRPr lang="es-AR" b="1" dirty="0">
              <a:solidFill>
                <a:srgbClr val="F99A0F"/>
              </a:solidFill>
            </a:endParaRPr>
          </a:p>
        </p:txBody>
      </p:sp>
      <p:sp>
        <p:nvSpPr>
          <p:cNvPr id="10" name="9 Abrir llave"/>
          <p:cNvSpPr/>
          <p:nvPr/>
        </p:nvSpPr>
        <p:spPr>
          <a:xfrm rot="16200000">
            <a:off x="5857884" y="285728"/>
            <a:ext cx="357190" cy="5500726"/>
          </a:xfrm>
          <a:prstGeom prst="leftBrace">
            <a:avLst/>
          </a:prstGeom>
          <a:ln>
            <a:solidFill>
              <a:srgbClr val="F99A0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AR"/>
          </a:p>
        </p:txBody>
      </p:sp>
      <p:sp>
        <p:nvSpPr>
          <p:cNvPr id="11" name="10 CuadroTexto"/>
          <p:cNvSpPr txBox="1"/>
          <p:nvPr/>
        </p:nvSpPr>
        <p:spPr>
          <a:xfrm>
            <a:off x="3857620" y="4143380"/>
            <a:ext cx="5072098" cy="2585323"/>
          </a:xfrm>
          <a:prstGeom prst="rect">
            <a:avLst/>
          </a:prstGeom>
          <a:noFill/>
          <a:ln w="28575">
            <a:solidFill>
              <a:srgbClr val="F99A0F"/>
            </a:solidFill>
          </a:ln>
        </p:spPr>
        <p:txBody>
          <a:bodyPr wrap="square" rtlCol="0">
            <a:spAutoFit/>
          </a:bodyPr>
          <a:lstStyle/>
          <a:p>
            <a:pPr algn="r"/>
            <a:r>
              <a:rPr lang="es-AR" b="1" dirty="0" smtClean="0">
                <a:solidFill>
                  <a:schemeClr val="bg1"/>
                </a:solidFill>
              </a:rPr>
              <a:t>Art. 2289, párr. 1º, CCCN: </a:t>
            </a:r>
            <a:r>
              <a:rPr lang="es-AR" b="1" i="1" dirty="0" smtClean="0">
                <a:solidFill>
                  <a:schemeClr val="bg1"/>
                </a:solidFill>
              </a:rPr>
              <a:t>“Intimación a aceptar o renunciar. Cualquier interesado puede solicitar judicialmente que el heredero sea intimado a aceptar o renunciar la herencia en un plazo no menor de un (1) mes ni mayor de tres (3) meses, renovable una sola vez por justa causa. Transcurrido el plazo sin haber respondido la intimación se lo tiene por aceptante”</a:t>
            </a:r>
            <a:r>
              <a:rPr lang="es-AR" b="1" dirty="0" smtClean="0">
                <a:solidFill>
                  <a:schemeClr val="bg1"/>
                </a:solidFill>
              </a:rPr>
              <a:t>.</a:t>
            </a:r>
          </a:p>
        </p:txBody>
      </p:sp>
      <p:cxnSp>
        <p:nvCxnSpPr>
          <p:cNvPr id="13" name="12 Conector recto de flecha"/>
          <p:cNvCxnSpPr/>
          <p:nvPr/>
        </p:nvCxnSpPr>
        <p:spPr>
          <a:xfrm rot="5400000">
            <a:off x="8322495" y="3464719"/>
            <a:ext cx="1071570" cy="1588"/>
          </a:xfrm>
          <a:prstGeom prst="straightConnector1">
            <a:avLst/>
          </a:prstGeom>
          <a:ln>
            <a:solidFill>
              <a:srgbClr val="000042"/>
            </a:solidFill>
            <a:tailEnd type="arrow"/>
          </a:ln>
        </p:spPr>
        <p:style>
          <a:lnRef idx="1">
            <a:schemeClr val="accent1"/>
          </a:lnRef>
          <a:fillRef idx="0">
            <a:schemeClr val="accent1"/>
          </a:fillRef>
          <a:effectRef idx="0">
            <a:schemeClr val="accent1"/>
          </a:effectRef>
          <a:fontRef idx="minor">
            <a:schemeClr val="tx1"/>
          </a:fontRef>
        </p:style>
      </p:cxnSp>
      <p:sp>
        <p:nvSpPr>
          <p:cNvPr id="12" name="11 Elipse"/>
          <p:cNvSpPr/>
          <p:nvPr/>
        </p:nvSpPr>
        <p:spPr>
          <a:xfrm>
            <a:off x="3143240" y="2643182"/>
            <a:ext cx="142876" cy="142876"/>
          </a:xfrm>
          <a:prstGeom prst="ellipse">
            <a:avLst/>
          </a:prstGeom>
          <a:solidFill>
            <a:srgbClr val="00004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4" name="13 CuadroTexto"/>
          <p:cNvSpPr txBox="1"/>
          <p:nvPr/>
        </p:nvSpPr>
        <p:spPr>
          <a:xfrm>
            <a:off x="2357422" y="2143116"/>
            <a:ext cx="1500198" cy="369332"/>
          </a:xfrm>
          <a:prstGeom prst="rect">
            <a:avLst/>
          </a:prstGeom>
          <a:noFill/>
        </p:spPr>
        <p:txBody>
          <a:bodyPr wrap="square" rtlCol="0">
            <a:spAutoFit/>
          </a:bodyPr>
          <a:lstStyle/>
          <a:p>
            <a:pPr algn="ctr"/>
            <a:r>
              <a:rPr lang="es-AR" b="1" dirty="0" smtClean="0">
                <a:solidFill>
                  <a:srgbClr val="F99A0F"/>
                </a:solidFill>
              </a:rPr>
              <a:t>Intimación</a:t>
            </a:r>
            <a:endParaRPr lang="es-AR" b="1" dirty="0">
              <a:solidFill>
                <a:srgbClr val="F99A0F"/>
              </a:solidFill>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1000" fill="hold"/>
                                        <p:tgtEl>
                                          <p:spTgt spid="13"/>
                                        </p:tgtEl>
                                        <p:attrNameLst>
                                          <p:attrName>ppt_w</p:attrName>
                                        </p:attrNameLst>
                                      </p:cBhvr>
                                      <p:tavLst>
                                        <p:tav tm="0">
                                          <p:val>
                                            <p:strVal val="#ppt_w*0.70"/>
                                          </p:val>
                                        </p:tav>
                                        <p:tav tm="100000">
                                          <p:val>
                                            <p:strVal val="#ppt_w"/>
                                          </p:val>
                                        </p:tav>
                                      </p:tavLst>
                                    </p:anim>
                                    <p:anim calcmode="lin" valueType="num">
                                      <p:cBhvr>
                                        <p:cTn id="8" dur="1000" fill="hold"/>
                                        <p:tgtEl>
                                          <p:spTgt spid="13"/>
                                        </p:tgtEl>
                                        <p:attrNameLst>
                                          <p:attrName>ppt_h</p:attrName>
                                        </p:attrNameLst>
                                      </p:cBhvr>
                                      <p:tavLst>
                                        <p:tav tm="0">
                                          <p:val>
                                            <p:strVal val="#ppt_h"/>
                                          </p:val>
                                        </p:tav>
                                        <p:tav tm="100000">
                                          <p:val>
                                            <p:strVal val="#ppt_h"/>
                                          </p:val>
                                        </p:tav>
                                      </p:tavLst>
                                    </p:anim>
                                    <p:animEffect transition="in" filter="fade">
                                      <p:cBhvr>
                                        <p:cTn id="9" dur="1000"/>
                                        <p:tgtEl>
                                          <p:spTgt spid="13"/>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11"/>
                                        </p:tgtEl>
                                        <p:attrNameLst>
                                          <p:attrName>style.visibility</p:attrName>
                                        </p:attrNameLst>
                                      </p:cBhvr>
                                      <p:to>
                                        <p:strVal val="visible"/>
                                      </p:to>
                                    </p:set>
                                    <p:anim calcmode="lin" valueType="num">
                                      <p:cBhvr>
                                        <p:cTn id="12" dur="1000" fill="hold"/>
                                        <p:tgtEl>
                                          <p:spTgt spid="11"/>
                                        </p:tgtEl>
                                        <p:attrNameLst>
                                          <p:attrName>ppt_w</p:attrName>
                                        </p:attrNameLst>
                                      </p:cBhvr>
                                      <p:tavLst>
                                        <p:tav tm="0">
                                          <p:val>
                                            <p:strVal val="#ppt_w*0.70"/>
                                          </p:val>
                                        </p:tav>
                                        <p:tav tm="100000">
                                          <p:val>
                                            <p:strVal val="#ppt_w"/>
                                          </p:val>
                                        </p:tav>
                                      </p:tavLst>
                                    </p:anim>
                                    <p:anim calcmode="lin" valueType="num">
                                      <p:cBhvr>
                                        <p:cTn id="13" dur="1000" fill="hold"/>
                                        <p:tgtEl>
                                          <p:spTgt spid="11"/>
                                        </p:tgtEl>
                                        <p:attrNameLst>
                                          <p:attrName>ppt_h</p:attrName>
                                        </p:attrNameLst>
                                      </p:cBhvr>
                                      <p:tavLst>
                                        <p:tav tm="0">
                                          <p:val>
                                            <p:strVal val="#ppt_h"/>
                                          </p:val>
                                        </p:tav>
                                        <p:tav tm="100000">
                                          <p:val>
                                            <p:strVal val="#ppt_h"/>
                                          </p:val>
                                        </p:tav>
                                      </p:tavLst>
                                    </p:anim>
                                    <p:animEffect transition="in" filter="fade">
                                      <p:cBhvr>
                                        <p:cTn id="14"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654164"/>
          </a:xfrm>
        </p:spPr>
        <p:txBody>
          <a:bodyPr>
            <a:normAutofit fontScale="90000"/>
          </a:bodyPr>
          <a:lstStyle/>
          <a:p>
            <a:r>
              <a:rPr lang="es-ES" u="sng" dirty="0" smtClean="0">
                <a:solidFill>
                  <a:schemeClr val="bg1"/>
                </a:solidFill>
              </a:rPr>
              <a:t>CONSIDERACIONES SOBRE LA INTIMACIÓN A OPTAR EN EL NUEVO CCCN</a:t>
            </a:r>
            <a:endParaRPr lang="es-ES" u="sng" dirty="0">
              <a:solidFill>
                <a:schemeClr val="bg1"/>
              </a:solidFill>
            </a:endParaRPr>
          </a:p>
        </p:txBody>
      </p:sp>
      <p:sp>
        <p:nvSpPr>
          <p:cNvPr id="4" name="3 Esquina doblada"/>
          <p:cNvSpPr/>
          <p:nvPr/>
        </p:nvSpPr>
        <p:spPr>
          <a:xfrm>
            <a:off x="214282" y="2428868"/>
            <a:ext cx="8715436" cy="4143404"/>
          </a:xfrm>
          <a:prstGeom prst="foldedCorner">
            <a:avLst/>
          </a:prstGeom>
          <a:solidFill>
            <a:schemeClr val="tx1"/>
          </a:solidFill>
          <a:ln>
            <a:solidFill>
              <a:srgbClr val="F99A0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4 CuadroTexto"/>
          <p:cNvSpPr txBox="1"/>
          <p:nvPr/>
        </p:nvSpPr>
        <p:spPr>
          <a:xfrm>
            <a:off x="428596" y="3071810"/>
            <a:ext cx="8286808" cy="2400657"/>
          </a:xfrm>
          <a:prstGeom prst="rect">
            <a:avLst/>
          </a:prstGeom>
          <a:noFill/>
        </p:spPr>
        <p:txBody>
          <a:bodyPr wrap="square" rtlCol="0">
            <a:spAutoFit/>
          </a:bodyPr>
          <a:lstStyle/>
          <a:p>
            <a:pPr algn="ctr"/>
            <a:r>
              <a:rPr lang="es-ES" sz="3000" i="1" dirty="0" smtClean="0">
                <a:solidFill>
                  <a:schemeClr val="bg1"/>
                </a:solidFill>
                <a:latin typeface="Georgia" pitchFamily="18" charset="0"/>
              </a:rPr>
              <a:t>1.- Legitimados para incoar la intimación;</a:t>
            </a:r>
          </a:p>
          <a:p>
            <a:pPr algn="ctr"/>
            <a:r>
              <a:rPr lang="es-ES" sz="3000" i="1" dirty="0" smtClean="0">
                <a:solidFill>
                  <a:schemeClr val="bg1"/>
                </a:solidFill>
                <a:latin typeface="Georgia" pitchFamily="18" charset="0"/>
              </a:rPr>
              <a:t>2.- Judicialización de la intimación;</a:t>
            </a:r>
          </a:p>
          <a:p>
            <a:pPr algn="ctr"/>
            <a:r>
              <a:rPr lang="es-ES" sz="3000" i="1" dirty="0" smtClean="0">
                <a:solidFill>
                  <a:schemeClr val="bg1"/>
                </a:solidFill>
                <a:latin typeface="Georgia" pitchFamily="18" charset="0"/>
              </a:rPr>
              <a:t>3.- El plazo otorgado;</a:t>
            </a:r>
          </a:p>
          <a:p>
            <a:pPr algn="ctr"/>
            <a:r>
              <a:rPr lang="es-ES" sz="3000" i="1" dirty="0" smtClean="0">
                <a:solidFill>
                  <a:schemeClr val="bg1"/>
                </a:solidFill>
                <a:latin typeface="Georgia" pitchFamily="18" charset="0"/>
              </a:rPr>
              <a:t>4.- Cómputo del plazo;</a:t>
            </a:r>
          </a:p>
          <a:p>
            <a:pPr algn="ctr"/>
            <a:r>
              <a:rPr lang="es-ES" sz="3000" i="1" dirty="0" smtClean="0">
                <a:solidFill>
                  <a:schemeClr val="bg1"/>
                </a:solidFill>
                <a:latin typeface="Georgia" pitchFamily="18" charset="0"/>
              </a:rPr>
              <a:t>5.- Silencio del heredero intimado</a:t>
            </a:r>
            <a:endParaRPr lang="es-ES" sz="3000" i="1" dirty="0">
              <a:solidFill>
                <a:schemeClr val="bg1"/>
              </a:solidFill>
              <a:latin typeface="Georgia" pitchFamily="18"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par>
                                <p:cTn id="10" presetID="29" presetClass="entr" presetSubtype="0" fill="hold" grpId="0" nodeType="with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1000" fill="hold"/>
                                        <p:tgtEl>
                                          <p:spTgt spid="5"/>
                                        </p:tgtEl>
                                        <p:attrNameLst>
                                          <p:attrName>ppt_x</p:attrName>
                                        </p:attrNameLst>
                                      </p:cBhvr>
                                      <p:tavLst>
                                        <p:tav tm="0">
                                          <p:val>
                                            <p:strVal val="#ppt_x-.2"/>
                                          </p:val>
                                        </p:tav>
                                        <p:tav tm="100000">
                                          <p:val>
                                            <p:strVal val="#ppt_x"/>
                                          </p:val>
                                        </p:tav>
                                      </p:tavLst>
                                    </p:anim>
                                    <p:anim calcmode="lin" valueType="num">
                                      <p:cBhvr>
                                        <p:cTn id="13"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14"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654164"/>
          </a:xfrm>
        </p:spPr>
        <p:txBody>
          <a:bodyPr>
            <a:normAutofit/>
          </a:bodyPr>
          <a:lstStyle/>
          <a:p>
            <a:r>
              <a:rPr lang="es-ES" u="sng" dirty="0" smtClean="0">
                <a:solidFill>
                  <a:schemeClr val="bg1"/>
                </a:solidFill>
              </a:rPr>
              <a:t>¿QUIÉNES PUEDEN SOLICITAR LA INTIMACIÓN DEL ART. 2289?</a:t>
            </a:r>
            <a:endParaRPr lang="es-ES" u="sng" dirty="0">
              <a:solidFill>
                <a:schemeClr val="bg1"/>
              </a:solidFill>
            </a:endParaRPr>
          </a:p>
        </p:txBody>
      </p:sp>
      <p:sp>
        <p:nvSpPr>
          <p:cNvPr id="6" name="5 CuadroTexto"/>
          <p:cNvSpPr txBox="1"/>
          <p:nvPr/>
        </p:nvSpPr>
        <p:spPr>
          <a:xfrm>
            <a:off x="214282" y="2357430"/>
            <a:ext cx="5286412" cy="553998"/>
          </a:xfrm>
          <a:prstGeom prst="rect">
            <a:avLst/>
          </a:prstGeom>
          <a:noFill/>
          <a:ln>
            <a:solidFill>
              <a:srgbClr val="F99A0F"/>
            </a:solidFill>
          </a:ln>
        </p:spPr>
        <p:txBody>
          <a:bodyPr wrap="square" rtlCol="0">
            <a:spAutoFit/>
          </a:bodyPr>
          <a:lstStyle/>
          <a:p>
            <a:r>
              <a:rPr lang="es-ES" sz="3000" b="1" i="1" dirty="0" smtClean="0">
                <a:solidFill>
                  <a:schemeClr val="bg1"/>
                </a:solidFill>
                <a:latin typeface="Georgia" pitchFamily="18" charset="0"/>
              </a:rPr>
              <a:t>“Cualquier interesado…”</a:t>
            </a:r>
            <a:endParaRPr lang="es-ES" sz="3000" b="1" i="1" dirty="0">
              <a:solidFill>
                <a:schemeClr val="bg1"/>
              </a:solidFill>
              <a:latin typeface="Georgia" pitchFamily="18" charset="0"/>
            </a:endParaRPr>
          </a:p>
        </p:txBody>
      </p:sp>
      <p:sp>
        <p:nvSpPr>
          <p:cNvPr id="7" name="6 CuadroTexto"/>
          <p:cNvSpPr txBox="1"/>
          <p:nvPr/>
        </p:nvSpPr>
        <p:spPr>
          <a:xfrm>
            <a:off x="3428992" y="3429000"/>
            <a:ext cx="5357850" cy="477054"/>
          </a:xfrm>
          <a:prstGeom prst="rect">
            <a:avLst/>
          </a:prstGeom>
          <a:noFill/>
          <a:ln>
            <a:solidFill>
              <a:srgbClr val="F99A0F"/>
            </a:solidFill>
          </a:ln>
        </p:spPr>
        <p:txBody>
          <a:bodyPr wrap="square" rtlCol="0">
            <a:spAutoFit/>
          </a:bodyPr>
          <a:lstStyle/>
          <a:p>
            <a:pPr algn="r"/>
            <a:r>
              <a:rPr lang="es-ES" sz="2500" i="1" dirty="0" smtClean="0">
                <a:solidFill>
                  <a:schemeClr val="bg1"/>
                </a:solidFill>
                <a:latin typeface="Georgia" pitchFamily="18" charset="0"/>
              </a:rPr>
              <a:t>Acreedores del causante</a:t>
            </a:r>
            <a:endParaRPr lang="es-ES" sz="2500" i="1" dirty="0">
              <a:solidFill>
                <a:schemeClr val="bg1"/>
              </a:solidFill>
              <a:latin typeface="Georgia" pitchFamily="18" charset="0"/>
            </a:endParaRPr>
          </a:p>
        </p:txBody>
      </p:sp>
      <p:sp>
        <p:nvSpPr>
          <p:cNvPr id="8" name="7 CuadroTexto"/>
          <p:cNvSpPr txBox="1"/>
          <p:nvPr/>
        </p:nvSpPr>
        <p:spPr>
          <a:xfrm>
            <a:off x="3428992" y="4286256"/>
            <a:ext cx="5357850" cy="477054"/>
          </a:xfrm>
          <a:prstGeom prst="rect">
            <a:avLst/>
          </a:prstGeom>
          <a:noFill/>
          <a:ln>
            <a:solidFill>
              <a:srgbClr val="F99A0F"/>
            </a:solidFill>
          </a:ln>
        </p:spPr>
        <p:txBody>
          <a:bodyPr wrap="square" rtlCol="0">
            <a:spAutoFit/>
          </a:bodyPr>
          <a:lstStyle/>
          <a:p>
            <a:pPr algn="r"/>
            <a:r>
              <a:rPr lang="es-ES" sz="2500" i="1" dirty="0" smtClean="0">
                <a:solidFill>
                  <a:schemeClr val="bg1"/>
                </a:solidFill>
                <a:latin typeface="Georgia" pitchFamily="18" charset="0"/>
              </a:rPr>
              <a:t>Acreedores del heredero</a:t>
            </a:r>
            <a:endParaRPr lang="es-ES" sz="2500" i="1" dirty="0">
              <a:solidFill>
                <a:schemeClr val="bg1"/>
              </a:solidFill>
              <a:latin typeface="Georgia" pitchFamily="18" charset="0"/>
            </a:endParaRPr>
          </a:p>
        </p:txBody>
      </p:sp>
      <p:sp>
        <p:nvSpPr>
          <p:cNvPr id="9" name="8 CuadroTexto"/>
          <p:cNvSpPr txBox="1"/>
          <p:nvPr/>
        </p:nvSpPr>
        <p:spPr>
          <a:xfrm>
            <a:off x="3428992" y="5214950"/>
            <a:ext cx="5357850" cy="477054"/>
          </a:xfrm>
          <a:prstGeom prst="rect">
            <a:avLst/>
          </a:prstGeom>
          <a:noFill/>
          <a:ln>
            <a:solidFill>
              <a:srgbClr val="F99A0F"/>
            </a:solidFill>
          </a:ln>
        </p:spPr>
        <p:txBody>
          <a:bodyPr wrap="square" rtlCol="0">
            <a:spAutoFit/>
          </a:bodyPr>
          <a:lstStyle/>
          <a:p>
            <a:pPr algn="r"/>
            <a:r>
              <a:rPr lang="es-ES" sz="2500" i="1" dirty="0" smtClean="0">
                <a:solidFill>
                  <a:schemeClr val="bg1"/>
                </a:solidFill>
                <a:latin typeface="Georgia" pitchFamily="18" charset="0"/>
              </a:rPr>
              <a:t>Legatarios</a:t>
            </a:r>
            <a:endParaRPr lang="es-ES" sz="2500" i="1" dirty="0">
              <a:solidFill>
                <a:schemeClr val="bg1"/>
              </a:solidFill>
              <a:latin typeface="Georgia" pitchFamily="18"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2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20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7" name="6 CuadroTexto"/>
          <p:cNvSpPr txBox="1"/>
          <p:nvPr/>
        </p:nvSpPr>
        <p:spPr>
          <a:xfrm>
            <a:off x="857224" y="928670"/>
            <a:ext cx="7858180" cy="446276"/>
          </a:xfrm>
          <a:prstGeom prst="rect">
            <a:avLst/>
          </a:prstGeom>
          <a:noFill/>
          <a:ln>
            <a:solidFill>
              <a:srgbClr val="F99A0F"/>
            </a:solidFill>
          </a:ln>
        </p:spPr>
        <p:txBody>
          <a:bodyPr wrap="square" rtlCol="0">
            <a:spAutoFit/>
          </a:bodyPr>
          <a:lstStyle/>
          <a:p>
            <a:pPr algn="ctr"/>
            <a:r>
              <a:rPr lang="es-ES" sz="2300" b="1" i="1" dirty="0" smtClean="0">
                <a:solidFill>
                  <a:schemeClr val="bg1"/>
                </a:solidFill>
                <a:effectLst>
                  <a:outerShdw blurRad="38100" dist="38100" dir="2700000" algn="tl">
                    <a:srgbClr val="000000">
                      <a:alpha val="43137"/>
                    </a:srgbClr>
                  </a:outerShdw>
                </a:effectLst>
                <a:latin typeface="Georgia" pitchFamily="18" charset="0"/>
              </a:rPr>
              <a:t>Sujetos de la transmisión por causa de muerte</a:t>
            </a:r>
          </a:p>
        </p:txBody>
      </p:sp>
      <p:sp>
        <p:nvSpPr>
          <p:cNvPr id="3" name="2 CuadroTexto"/>
          <p:cNvSpPr txBox="1"/>
          <p:nvPr/>
        </p:nvSpPr>
        <p:spPr>
          <a:xfrm>
            <a:off x="857224" y="1928802"/>
            <a:ext cx="3071834" cy="369332"/>
          </a:xfrm>
          <a:prstGeom prst="rect">
            <a:avLst/>
          </a:prstGeom>
          <a:noFill/>
          <a:ln>
            <a:solidFill>
              <a:srgbClr val="F99A0F"/>
            </a:solidFill>
          </a:ln>
        </p:spPr>
        <p:txBody>
          <a:bodyPr wrap="square" rtlCol="0">
            <a:spAutoFit/>
          </a:bodyPr>
          <a:lstStyle/>
          <a:p>
            <a:pPr algn="ctr"/>
            <a:r>
              <a:rPr lang="es-ES" b="1" i="1" dirty="0" smtClean="0">
                <a:solidFill>
                  <a:schemeClr val="bg1"/>
                </a:solidFill>
                <a:latin typeface="Georgia" pitchFamily="18" charset="0"/>
              </a:rPr>
              <a:t>CAUSANTE</a:t>
            </a:r>
            <a:endParaRPr lang="es-ES" b="1" i="1" dirty="0">
              <a:solidFill>
                <a:schemeClr val="bg1"/>
              </a:solidFill>
              <a:latin typeface="Georgia" pitchFamily="18" charset="0"/>
            </a:endParaRPr>
          </a:p>
        </p:txBody>
      </p:sp>
      <p:sp>
        <p:nvSpPr>
          <p:cNvPr id="4" name="3 CuadroTexto"/>
          <p:cNvSpPr txBox="1"/>
          <p:nvPr/>
        </p:nvSpPr>
        <p:spPr>
          <a:xfrm>
            <a:off x="5643570" y="1928802"/>
            <a:ext cx="3071834" cy="369332"/>
          </a:xfrm>
          <a:prstGeom prst="rect">
            <a:avLst/>
          </a:prstGeom>
          <a:noFill/>
          <a:ln>
            <a:solidFill>
              <a:srgbClr val="F99A0F"/>
            </a:solidFill>
          </a:ln>
        </p:spPr>
        <p:txBody>
          <a:bodyPr wrap="square" rtlCol="0">
            <a:spAutoFit/>
          </a:bodyPr>
          <a:lstStyle/>
          <a:p>
            <a:pPr algn="ctr"/>
            <a:r>
              <a:rPr lang="es-ES" b="1" i="1" dirty="0" smtClean="0">
                <a:solidFill>
                  <a:schemeClr val="bg1"/>
                </a:solidFill>
                <a:latin typeface="Georgia" pitchFamily="18" charset="0"/>
              </a:rPr>
              <a:t>SUCESORES</a:t>
            </a:r>
            <a:endParaRPr lang="es-ES" b="1" i="1" dirty="0">
              <a:solidFill>
                <a:schemeClr val="bg1"/>
              </a:solidFill>
              <a:latin typeface="Georgia" pitchFamily="18" charset="0"/>
            </a:endParaRPr>
          </a:p>
        </p:txBody>
      </p:sp>
      <p:sp>
        <p:nvSpPr>
          <p:cNvPr id="5" name="4 Flecha abajo"/>
          <p:cNvSpPr/>
          <p:nvPr/>
        </p:nvSpPr>
        <p:spPr>
          <a:xfrm>
            <a:off x="2143108" y="1428736"/>
            <a:ext cx="214314" cy="428628"/>
          </a:xfrm>
          <a:prstGeom prst="downArrow">
            <a:avLst/>
          </a:prstGeom>
          <a:solidFill>
            <a:schemeClr val="tx1"/>
          </a:solidFill>
          <a:ln>
            <a:solidFill>
              <a:srgbClr val="F99A0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6" name="5 Flecha abajo"/>
          <p:cNvSpPr/>
          <p:nvPr/>
        </p:nvSpPr>
        <p:spPr>
          <a:xfrm>
            <a:off x="7072330" y="1428736"/>
            <a:ext cx="214314" cy="428628"/>
          </a:xfrm>
          <a:prstGeom prst="downArrow">
            <a:avLst/>
          </a:prstGeom>
          <a:solidFill>
            <a:schemeClr val="tx1"/>
          </a:solidFill>
          <a:ln>
            <a:solidFill>
              <a:srgbClr val="F99A0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 name="7 CuadroTexto"/>
          <p:cNvSpPr txBox="1"/>
          <p:nvPr/>
        </p:nvSpPr>
        <p:spPr>
          <a:xfrm>
            <a:off x="4572000" y="2857496"/>
            <a:ext cx="1785950" cy="369332"/>
          </a:xfrm>
          <a:prstGeom prst="rect">
            <a:avLst/>
          </a:prstGeom>
          <a:noFill/>
          <a:ln>
            <a:solidFill>
              <a:srgbClr val="F99A0F"/>
            </a:solidFill>
          </a:ln>
        </p:spPr>
        <p:txBody>
          <a:bodyPr wrap="square" rtlCol="0">
            <a:spAutoFit/>
          </a:bodyPr>
          <a:lstStyle/>
          <a:p>
            <a:pPr algn="ctr"/>
            <a:r>
              <a:rPr lang="es-ES" b="1" i="1" dirty="0" smtClean="0">
                <a:solidFill>
                  <a:schemeClr val="bg1"/>
                </a:solidFill>
                <a:latin typeface="Georgia" pitchFamily="18" charset="0"/>
              </a:rPr>
              <a:t>HEREDEROS</a:t>
            </a:r>
            <a:endParaRPr lang="es-ES" b="1" i="1" dirty="0">
              <a:solidFill>
                <a:schemeClr val="bg1"/>
              </a:solidFill>
              <a:latin typeface="Georgia" pitchFamily="18" charset="0"/>
            </a:endParaRPr>
          </a:p>
        </p:txBody>
      </p:sp>
      <p:sp>
        <p:nvSpPr>
          <p:cNvPr id="9" name="8 CuadroTexto"/>
          <p:cNvSpPr txBox="1"/>
          <p:nvPr/>
        </p:nvSpPr>
        <p:spPr>
          <a:xfrm>
            <a:off x="7000892" y="2857496"/>
            <a:ext cx="1857388" cy="369332"/>
          </a:xfrm>
          <a:prstGeom prst="rect">
            <a:avLst/>
          </a:prstGeom>
          <a:noFill/>
          <a:ln>
            <a:solidFill>
              <a:srgbClr val="F99A0F"/>
            </a:solidFill>
          </a:ln>
        </p:spPr>
        <p:txBody>
          <a:bodyPr wrap="square" rtlCol="0">
            <a:spAutoFit/>
          </a:bodyPr>
          <a:lstStyle/>
          <a:p>
            <a:pPr algn="ctr"/>
            <a:r>
              <a:rPr lang="es-ES" b="1" i="1" dirty="0" smtClean="0">
                <a:solidFill>
                  <a:schemeClr val="bg1"/>
                </a:solidFill>
                <a:latin typeface="Georgia" pitchFamily="18" charset="0"/>
              </a:rPr>
              <a:t>LEGATARIOS</a:t>
            </a:r>
            <a:endParaRPr lang="es-ES" b="1" i="1" dirty="0">
              <a:solidFill>
                <a:schemeClr val="bg1"/>
              </a:solidFill>
              <a:latin typeface="Georgia" pitchFamily="18" charset="0"/>
            </a:endParaRPr>
          </a:p>
        </p:txBody>
      </p:sp>
      <p:sp>
        <p:nvSpPr>
          <p:cNvPr id="10" name="9 CuadroTexto"/>
          <p:cNvSpPr txBox="1"/>
          <p:nvPr/>
        </p:nvSpPr>
        <p:spPr>
          <a:xfrm>
            <a:off x="2786050" y="3857628"/>
            <a:ext cx="2000264" cy="646331"/>
          </a:xfrm>
          <a:prstGeom prst="rect">
            <a:avLst/>
          </a:prstGeom>
          <a:noFill/>
          <a:ln>
            <a:solidFill>
              <a:srgbClr val="F99A0F"/>
            </a:solidFill>
          </a:ln>
        </p:spPr>
        <p:txBody>
          <a:bodyPr wrap="square" rtlCol="0">
            <a:spAutoFit/>
          </a:bodyPr>
          <a:lstStyle/>
          <a:p>
            <a:pPr algn="ctr"/>
            <a:r>
              <a:rPr lang="es-ES" b="1" i="1" dirty="0" smtClean="0">
                <a:solidFill>
                  <a:schemeClr val="bg1"/>
                </a:solidFill>
                <a:latin typeface="Georgia" pitchFamily="18" charset="0"/>
              </a:rPr>
              <a:t>HEREDEROS UNIVERSALES</a:t>
            </a:r>
            <a:endParaRPr lang="es-ES" b="1" i="1" dirty="0">
              <a:solidFill>
                <a:schemeClr val="bg1"/>
              </a:solidFill>
              <a:latin typeface="Georgia" pitchFamily="18" charset="0"/>
            </a:endParaRPr>
          </a:p>
        </p:txBody>
      </p:sp>
      <p:sp>
        <p:nvSpPr>
          <p:cNvPr id="11" name="10 CuadroTexto"/>
          <p:cNvSpPr txBox="1"/>
          <p:nvPr/>
        </p:nvSpPr>
        <p:spPr>
          <a:xfrm>
            <a:off x="5357818" y="3857628"/>
            <a:ext cx="1785950" cy="646331"/>
          </a:xfrm>
          <a:prstGeom prst="rect">
            <a:avLst/>
          </a:prstGeom>
          <a:noFill/>
          <a:ln>
            <a:solidFill>
              <a:srgbClr val="F99A0F"/>
            </a:solidFill>
          </a:ln>
        </p:spPr>
        <p:txBody>
          <a:bodyPr wrap="square" rtlCol="0">
            <a:spAutoFit/>
          </a:bodyPr>
          <a:lstStyle/>
          <a:p>
            <a:pPr algn="ctr"/>
            <a:r>
              <a:rPr lang="es-ES" b="1" i="1" dirty="0" smtClean="0">
                <a:solidFill>
                  <a:schemeClr val="bg1"/>
                </a:solidFill>
                <a:latin typeface="Georgia" pitchFamily="18" charset="0"/>
              </a:rPr>
              <a:t>HEREDEROS DE CUOTA</a:t>
            </a:r>
            <a:endParaRPr lang="es-ES" b="1" i="1" dirty="0">
              <a:solidFill>
                <a:schemeClr val="bg1"/>
              </a:solidFill>
              <a:latin typeface="Georgia" pitchFamily="18" charset="0"/>
            </a:endParaRPr>
          </a:p>
        </p:txBody>
      </p:sp>
      <p:sp>
        <p:nvSpPr>
          <p:cNvPr id="21" name="20 Cerrar llave"/>
          <p:cNvSpPr/>
          <p:nvPr/>
        </p:nvSpPr>
        <p:spPr>
          <a:xfrm rot="16200000">
            <a:off x="6572264" y="285728"/>
            <a:ext cx="214314" cy="4500594"/>
          </a:xfrm>
          <a:prstGeom prst="rightBrace">
            <a:avLst/>
          </a:prstGeom>
          <a:ln>
            <a:solidFill>
              <a:srgbClr val="F99A0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22" name="21 Cerrar llave"/>
          <p:cNvSpPr/>
          <p:nvPr/>
        </p:nvSpPr>
        <p:spPr>
          <a:xfrm rot="16200000">
            <a:off x="4750595" y="1178703"/>
            <a:ext cx="285752" cy="4643470"/>
          </a:xfrm>
          <a:prstGeom prst="rightBrace">
            <a:avLst/>
          </a:prstGeom>
          <a:ln>
            <a:solidFill>
              <a:srgbClr val="F99A0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23" name="22 CuadroTexto"/>
          <p:cNvSpPr txBox="1"/>
          <p:nvPr/>
        </p:nvSpPr>
        <p:spPr>
          <a:xfrm>
            <a:off x="7358082" y="5572140"/>
            <a:ext cx="1643074" cy="923330"/>
          </a:xfrm>
          <a:prstGeom prst="rect">
            <a:avLst/>
          </a:prstGeom>
          <a:noFill/>
          <a:ln>
            <a:solidFill>
              <a:srgbClr val="F99A0F"/>
            </a:solidFill>
          </a:ln>
        </p:spPr>
        <p:txBody>
          <a:bodyPr wrap="square" rtlCol="0">
            <a:spAutoFit/>
          </a:bodyPr>
          <a:lstStyle/>
          <a:p>
            <a:pPr algn="r"/>
            <a:r>
              <a:rPr lang="es-ES" i="1" dirty="0" smtClean="0">
                <a:solidFill>
                  <a:schemeClr val="bg1"/>
                </a:solidFill>
                <a:latin typeface="Georgia" pitchFamily="18" charset="0"/>
              </a:rPr>
              <a:t>Siempre con llamamiento testamentario</a:t>
            </a:r>
            <a:endParaRPr lang="es-ES" i="1" dirty="0">
              <a:solidFill>
                <a:schemeClr val="bg1"/>
              </a:solidFill>
              <a:latin typeface="Georgia" pitchFamily="18" charset="0"/>
            </a:endParaRPr>
          </a:p>
        </p:txBody>
      </p:sp>
      <p:sp>
        <p:nvSpPr>
          <p:cNvPr id="24" name="23 Flecha abajo"/>
          <p:cNvSpPr/>
          <p:nvPr/>
        </p:nvSpPr>
        <p:spPr>
          <a:xfrm>
            <a:off x="8001024" y="3286124"/>
            <a:ext cx="142876" cy="2143140"/>
          </a:xfrm>
          <a:prstGeom prst="downArrow">
            <a:avLst/>
          </a:prstGeom>
          <a:solidFill>
            <a:schemeClr val="tx1"/>
          </a:solidFill>
          <a:ln>
            <a:solidFill>
              <a:srgbClr val="F99A0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5" name="24 Cerrar llave"/>
          <p:cNvSpPr/>
          <p:nvPr/>
        </p:nvSpPr>
        <p:spPr>
          <a:xfrm rot="5400000" flipV="1">
            <a:off x="4750595" y="2536025"/>
            <a:ext cx="285752" cy="4643470"/>
          </a:xfrm>
          <a:prstGeom prst="rightBrace">
            <a:avLst/>
          </a:prstGeom>
          <a:ln>
            <a:solidFill>
              <a:srgbClr val="F99A0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26" name="25 CuadroTexto"/>
          <p:cNvSpPr txBox="1"/>
          <p:nvPr/>
        </p:nvSpPr>
        <p:spPr>
          <a:xfrm>
            <a:off x="2928926" y="5572140"/>
            <a:ext cx="3214710" cy="646331"/>
          </a:xfrm>
          <a:prstGeom prst="rect">
            <a:avLst/>
          </a:prstGeom>
          <a:noFill/>
          <a:ln>
            <a:solidFill>
              <a:srgbClr val="F99A0F"/>
            </a:solidFill>
          </a:ln>
        </p:spPr>
        <p:txBody>
          <a:bodyPr wrap="square" rtlCol="0">
            <a:spAutoFit/>
          </a:bodyPr>
          <a:lstStyle/>
          <a:p>
            <a:r>
              <a:rPr lang="es-ES" i="1" dirty="0" smtClean="0">
                <a:solidFill>
                  <a:schemeClr val="bg1"/>
                </a:solidFill>
                <a:latin typeface="Georgia" pitchFamily="18" charset="0"/>
              </a:rPr>
              <a:t>Puede ser llamamiento legal o testamentario</a:t>
            </a:r>
            <a:endParaRPr lang="es-ES" i="1" dirty="0">
              <a:solidFill>
                <a:schemeClr val="bg1"/>
              </a:solidFill>
              <a:latin typeface="Georgia" pitchFamily="18" charset="0"/>
            </a:endParaRPr>
          </a:p>
        </p:txBody>
      </p:sp>
      <p:sp>
        <p:nvSpPr>
          <p:cNvPr id="27" name="26 Flecha abajo"/>
          <p:cNvSpPr/>
          <p:nvPr/>
        </p:nvSpPr>
        <p:spPr>
          <a:xfrm>
            <a:off x="4857752" y="5143512"/>
            <a:ext cx="71438" cy="357190"/>
          </a:xfrm>
          <a:prstGeom prst="downArrow">
            <a:avLst/>
          </a:prstGeom>
          <a:solidFill>
            <a:schemeClr val="tx1"/>
          </a:solidFill>
          <a:ln>
            <a:solidFill>
              <a:srgbClr val="F99A0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654164"/>
          </a:xfrm>
        </p:spPr>
        <p:txBody>
          <a:bodyPr>
            <a:normAutofit/>
          </a:bodyPr>
          <a:lstStyle/>
          <a:p>
            <a:r>
              <a:rPr lang="es-ES" u="sng" dirty="0" smtClean="0">
                <a:solidFill>
                  <a:schemeClr val="bg1"/>
                </a:solidFill>
              </a:rPr>
              <a:t>Sobre la </a:t>
            </a:r>
            <a:r>
              <a:rPr lang="es-ES" i="1" u="sng" dirty="0" smtClean="0">
                <a:solidFill>
                  <a:schemeClr val="bg1"/>
                </a:solidFill>
              </a:rPr>
              <a:t>“judicialización”</a:t>
            </a:r>
            <a:r>
              <a:rPr lang="es-ES" u="sng" dirty="0" smtClean="0">
                <a:solidFill>
                  <a:schemeClr val="bg1"/>
                </a:solidFill>
              </a:rPr>
              <a:t> de la intimación…</a:t>
            </a:r>
            <a:endParaRPr lang="es-ES" u="sng" dirty="0">
              <a:solidFill>
                <a:schemeClr val="bg1"/>
              </a:solidFill>
            </a:endParaRPr>
          </a:p>
        </p:txBody>
      </p:sp>
      <p:sp>
        <p:nvSpPr>
          <p:cNvPr id="6" name="5 CuadroTexto"/>
          <p:cNvSpPr txBox="1"/>
          <p:nvPr/>
        </p:nvSpPr>
        <p:spPr>
          <a:xfrm>
            <a:off x="214282" y="2357430"/>
            <a:ext cx="6715172" cy="1015663"/>
          </a:xfrm>
          <a:prstGeom prst="rect">
            <a:avLst/>
          </a:prstGeom>
          <a:noFill/>
          <a:ln>
            <a:solidFill>
              <a:srgbClr val="F99A0F"/>
            </a:solidFill>
          </a:ln>
        </p:spPr>
        <p:txBody>
          <a:bodyPr wrap="square" rtlCol="0">
            <a:spAutoFit/>
          </a:bodyPr>
          <a:lstStyle/>
          <a:p>
            <a:r>
              <a:rPr lang="es-ES" sz="3000" b="1" i="1" dirty="0" smtClean="0">
                <a:solidFill>
                  <a:schemeClr val="bg1"/>
                </a:solidFill>
                <a:latin typeface="Georgia" pitchFamily="18" charset="0"/>
              </a:rPr>
              <a:t>“… puede solicitar judicialmente que el heredero sea intimado…”</a:t>
            </a:r>
            <a:endParaRPr lang="es-ES" sz="3000" b="1" i="1" dirty="0">
              <a:solidFill>
                <a:schemeClr val="bg1"/>
              </a:solidFill>
              <a:latin typeface="Georgia" pitchFamily="18" charset="0"/>
            </a:endParaRPr>
          </a:p>
        </p:txBody>
      </p:sp>
      <p:sp>
        <p:nvSpPr>
          <p:cNvPr id="9" name="8 CuadroTexto"/>
          <p:cNvSpPr txBox="1"/>
          <p:nvPr/>
        </p:nvSpPr>
        <p:spPr>
          <a:xfrm>
            <a:off x="3428992" y="4286256"/>
            <a:ext cx="5357850" cy="861774"/>
          </a:xfrm>
          <a:prstGeom prst="rect">
            <a:avLst/>
          </a:prstGeom>
          <a:noFill/>
          <a:ln>
            <a:solidFill>
              <a:srgbClr val="F99A0F"/>
            </a:solidFill>
          </a:ln>
        </p:spPr>
        <p:txBody>
          <a:bodyPr wrap="square" rtlCol="0">
            <a:spAutoFit/>
          </a:bodyPr>
          <a:lstStyle/>
          <a:p>
            <a:pPr algn="r"/>
            <a:r>
              <a:rPr lang="es-ES" sz="2500" i="1" dirty="0" smtClean="0">
                <a:solidFill>
                  <a:schemeClr val="bg1"/>
                </a:solidFill>
                <a:latin typeface="Georgia" pitchFamily="18" charset="0"/>
              </a:rPr>
              <a:t>El interesado deberá iniciar el juicio sucesorio</a:t>
            </a:r>
            <a:endParaRPr lang="es-ES" sz="2500" i="1" dirty="0">
              <a:solidFill>
                <a:schemeClr val="bg1"/>
              </a:solidFill>
              <a:latin typeface="Georgia" pitchFamily="18"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654164"/>
          </a:xfrm>
        </p:spPr>
        <p:txBody>
          <a:bodyPr>
            <a:normAutofit/>
          </a:bodyPr>
          <a:lstStyle/>
          <a:p>
            <a:r>
              <a:rPr lang="es-ES" u="sng" dirty="0" smtClean="0">
                <a:solidFill>
                  <a:schemeClr val="bg1"/>
                </a:solidFill>
              </a:rPr>
              <a:t>El plazo acordado por la ley</a:t>
            </a:r>
            <a:endParaRPr lang="es-ES" u="sng" dirty="0">
              <a:solidFill>
                <a:schemeClr val="bg1"/>
              </a:solidFill>
            </a:endParaRPr>
          </a:p>
        </p:txBody>
      </p:sp>
      <p:sp>
        <p:nvSpPr>
          <p:cNvPr id="6" name="5 CuadroTexto"/>
          <p:cNvSpPr txBox="1"/>
          <p:nvPr/>
        </p:nvSpPr>
        <p:spPr>
          <a:xfrm>
            <a:off x="214282" y="2357430"/>
            <a:ext cx="5572164" cy="1938992"/>
          </a:xfrm>
          <a:prstGeom prst="rect">
            <a:avLst/>
          </a:prstGeom>
          <a:noFill/>
          <a:ln>
            <a:solidFill>
              <a:srgbClr val="F99A0F"/>
            </a:solidFill>
          </a:ln>
        </p:spPr>
        <p:txBody>
          <a:bodyPr wrap="square" rtlCol="0">
            <a:spAutoFit/>
          </a:bodyPr>
          <a:lstStyle/>
          <a:p>
            <a:pPr>
              <a:buFont typeface="Arial" charset="0"/>
              <a:buChar char="•"/>
            </a:pPr>
            <a:r>
              <a:rPr lang="es-ES" sz="3000" b="1" i="1" dirty="0" smtClean="0">
                <a:solidFill>
                  <a:schemeClr val="bg1"/>
                </a:solidFill>
                <a:latin typeface="Georgia" pitchFamily="18" charset="0"/>
              </a:rPr>
              <a:t>No menor a un (1) mes</a:t>
            </a:r>
          </a:p>
          <a:p>
            <a:pPr>
              <a:buFont typeface="Arial" charset="0"/>
              <a:buChar char="•"/>
            </a:pPr>
            <a:r>
              <a:rPr lang="es-ES" sz="3000" b="1" i="1" dirty="0" smtClean="0">
                <a:solidFill>
                  <a:schemeClr val="bg1"/>
                </a:solidFill>
                <a:latin typeface="Georgia" pitchFamily="18" charset="0"/>
              </a:rPr>
              <a:t>No mayor a tres (3) meses</a:t>
            </a:r>
          </a:p>
          <a:p>
            <a:pPr>
              <a:buFont typeface="Arial" charset="0"/>
              <a:buChar char="•"/>
            </a:pPr>
            <a:r>
              <a:rPr lang="es-ES" sz="3000" b="1" i="1" dirty="0" smtClean="0">
                <a:solidFill>
                  <a:schemeClr val="bg1"/>
                </a:solidFill>
                <a:latin typeface="Georgia" pitchFamily="18" charset="0"/>
              </a:rPr>
              <a:t>Posible renovación por única vez, por justa causa</a:t>
            </a:r>
            <a:endParaRPr lang="es-ES" sz="3000" b="1" i="1" dirty="0">
              <a:solidFill>
                <a:schemeClr val="bg1"/>
              </a:solidFill>
              <a:latin typeface="Georgia" pitchFamily="18" charset="0"/>
            </a:endParaRPr>
          </a:p>
        </p:txBody>
      </p:sp>
      <p:sp>
        <p:nvSpPr>
          <p:cNvPr id="8" name="7 CuadroTexto"/>
          <p:cNvSpPr txBox="1"/>
          <p:nvPr/>
        </p:nvSpPr>
        <p:spPr>
          <a:xfrm>
            <a:off x="3428992" y="4786322"/>
            <a:ext cx="5357850" cy="477054"/>
          </a:xfrm>
          <a:prstGeom prst="rect">
            <a:avLst/>
          </a:prstGeom>
          <a:noFill/>
          <a:ln>
            <a:solidFill>
              <a:srgbClr val="F99A0F"/>
            </a:solidFill>
          </a:ln>
        </p:spPr>
        <p:txBody>
          <a:bodyPr wrap="square" rtlCol="0">
            <a:spAutoFit/>
          </a:bodyPr>
          <a:lstStyle/>
          <a:p>
            <a:pPr algn="r"/>
            <a:r>
              <a:rPr lang="es-ES" sz="2500" i="1" dirty="0" smtClean="0">
                <a:solidFill>
                  <a:schemeClr val="bg1"/>
                </a:solidFill>
                <a:latin typeface="Georgia" pitchFamily="18" charset="0"/>
              </a:rPr>
              <a:t>Petición del interesado</a:t>
            </a:r>
            <a:endParaRPr lang="es-ES" sz="2500" i="1" dirty="0">
              <a:solidFill>
                <a:schemeClr val="bg1"/>
              </a:solidFill>
              <a:latin typeface="Georgia" pitchFamily="18" charset="0"/>
            </a:endParaRPr>
          </a:p>
        </p:txBody>
      </p:sp>
      <p:sp>
        <p:nvSpPr>
          <p:cNvPr id="9" name="8 CuadroTexto"/>
          <p:cNvSpPr txBox="1"/>
          <p:nvPr/>
        </p:nvSpPr>
        <p:spPr>
          <a:xfrm>
            <a:off x="3428992" y="5643578"/>
            <a:ext cx="5357850" cy="477054"/>
          </a:xfrm>
          <a:prstGeom prst="rect">
            <a:avLst/>
          </a:prstGeom>
          <a:noFill/>
          <a:ln>
            <a:solidFill>
              <a:srgbClr val="F99A0F"/>
            </a:solidFill>
          </a:ln>
        </p:spPr>
        <p:txBody>
          <a:bodyPr wrap="square" rtlCol="0">
            <a:spAutoFit/>
          </a:bodyPr>
          <a:lstStyle/>
          <a:p>
            <a:pPr algn="r"/>
            <a:r>
              <a:rPr lang="es-ES" sz="2500" i="1" dirty="0" smtClean="0">
                <a:solidFill>
                  <a:schemeClr val="bg1"/>
                </a:solidFill>
                <a:latin typeface="Georgia" pitchFamily="18" charset="0"/>
              </a:rPr>
              <a:t>Resolución del juez</a:t>
            </a:r>
            <a:endParaRPr lang="es-ES" sz="2500" i="1" dirty="0">
              <a:solidFill>
                <a:schemeClr val="bg1"/>
              </a:solidFill>
              <a:latin typeface="Georgia" pitchFamily="18"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6"/>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55"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p:cTn id="15" dur="1000" fill="hold"/>
                                        <p:tgtEl>
                                          <p:spTgt spid="8"/>
                                        </p:tgtEl>
                                        <p:attrNameLst>
                                          <p:attrName>ppt_w</p:attrName>
                                        </p:attrNameLst>
                                      </p:cBhvr>
                                      <p:tavLst>
                                        <p:tav tm="0">
                                          <p:val>
                                            <p:strVal val="#ppt_w*0.70"/>
                                          </p:val>
                                        </p:tav>
                                        <p:tav tm="100000">
                                          <p:val>
                                            <p:strVal val="#ppt_w"/>
                                          </p:val>
                                        </p:tav>
                                      </p:tavLst>
                                    </p:anim>
                                    <p:anim calcmode="lin" valueType="num">
                                      <p:cBhvr>
                                        <p:cTn id="16" dur="1000" fill="hold"/>
                                        <p:tgtEl>
                                          <p:spTgt spid="8"/>
                                        </p:tgtEl>
                                        <p:attrNameLst>
                                          <p:attrName>ppt_h</p:attrName>
                                        </p:attrNameLst>
                                      </p:cBhvr>
                                      <p:tavLst>
                                        <p:tav tm="0">
                                          <p:val>
                                            <p:strVal val="#ppt_h"/>
                                          </p:val>
                                        </p:tav>
                                        <p:tav tm="100000">
                                          <p:val>
                                            <p:strVal val="#ppt_h"/>
                                          </p:val>
                                        </p:tav>
                                      </p:tavLst>
                                    </p:anim>
                                    <p:animEffect transition="in" filter="fade">
                                      <p:cBhvr>
                                        <p:cTn id="17" dur="1000"/>
                                        <p:tgtEl>
                                          <p:spTgt spid="8"/>
                                        </p:tgtEl>
                                      </p:cBhvr>
                                    </p:animEffect>
                                  </p:childTnLst>
                                </p:cTn>
                              </p:par>
                              <p:par>
                                <p:cTn id="18" presetID="55" presetClass="entr" presetSubtype="0" fill="hold" grpId="0" nodeType="withEffect">
                                  <p:stCondLst>
                                    <p:cond delay="0"/>
                                  </p:stCondLst>
                                  <p:childTnLst>
                                    <p:set>
                                      <p:cBhvr>
                                        <p:cTn id="19" dur="1" fill="hold">
                                          <p:stCondLst>
                                            <p:cond delay="0"/>
                                          </p:stCondLst>
                                        </p:cTn>
                                        <p:tgtEl>
                                          <p:spTgt spid="9"/>
                                        </p:tgtEl>
                                        <p:attrNameLst>
                                          <p:attrName>style.visibility</p:attrName>
                                        </p:attrNameLst>
                                      </p:cBhvr>
                                      <p:to>
                                        <p:strVal val="visible"/>
                                      </p:to>
                                    </p:set>
                                    <p:anim calcmode="lin" valueType="num">
                                      <p:cBhvr>
                                        <p:cTn id="20" dur="1000" fill="hold"/>
                                        <p:tgtEl>
                                          <p:spTgt spid="9"/>
                                        </p:tgtEl>
                                        <p:attrNameLst>
                                          <p:attrName>ppt_w</p:attrName>
                                        </p:attrNameLst>
                                      </p:cBhvr>
                                      <p:tavLst>
                                        <p:tav tm="0">
                                          <p:val>
                                            <p:strVal val="#ppt_w*0.70"/>
                                          </p:val>
                                        </p:tav>
                                        <p:tav tm="100000">
                                          <p:val>
                                            <p:strVal val="#ppt_w"/>
                                          </p:val>
                                        </p:tav>
                                      </p:tavLst>
                                    </p:anim>
                                    <p:anim calcmode="lin" valueType="num">
                                      <p:cBhvr>
                                        <p:cTn id="21" dur="1000" fill="hold"/>
                                        <p:tgtEl>
                                          <p:spTgt spid="9"/>
                                        </p:tgtEl>
                                        <p:attrNameLst>
                                          <p:attrName>ppt_h</p:attrName>
                                        </p:attrNameLst>
                                      </p:cBhvr>
                                      <p:tavLst>
                                        <p:tav tm="0">
                                          <p:val>
                                            <p:strVal val="#ppt_h"/>
                                          </p:val>
                                        </p:tav>
                                        <p:tav tm="100000">
                                          <p:val>
                                            <p:strVal val="#ppt_h"/>
                                          </p:val>
                                        </p:tav>
                                      </p:tavLst>
                                    </p:anim>
                                    <p:animEffect transition="in" filter="fade">
                                      <p:cBhvr>
                                        <p:cTn id="22"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9"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654164"/>
          </a:xfrm>
        </p:spPr>
        <p:txBody>
          <a:bodyPr>
            <a:normAutofit/>
          </a:bodyPr>
          <a:lstStyle/>
          <a:p>
            <a:r>
              <a:rPr lang="es-ES" u="sng" dirty="0" smtClean="0">
                <a:solidFill>
                  <a:schemeClr val="bg1"/>
                </a:solidFill>
              </a:rPr>
              <a:t>Cómputo del plazo</a:t>
            </a:r>
            <a:endParaRPr lang="es-ES" u="sng" dirty="0">
              <a:solidFill>
                <a:schemeClr val="bg1"/>
              </a:solidFill>
            </a:endParaRPr>
          </a:p>
        </p:txBody>
      </p:sp>
      <p:sp>
        <p:nvSpPr>
          <p:cNvPr id="7" name="6 Elipse"/>
          <p:cNvSpPr/>
          <p:nvPr/>
        </p:nvSpPr>
        <p:spPr>
          <a:xfrm>
            <a:off x="500034" y="2500306"/>
            <a:ext cx="2928958" cy="2357454"/>
          </a:xfrm>
          <a:prstGeom prst="ellipse">
            <a:avLst/>
          </a:prstGeom>
          <a:solidFill>
            <a:schemeClr val="tx1"/>
          </a:solidFill>
          <a:ln>
            <a:solidFill>
              <a:srgbClr val="F99A0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 name="9 CuadroTexto"/>
          <p:cNvSpPr txBox="1"/>
          <p:nvPr/>
        </p:nvSpPr>
        <p:spPr>
          <a:xfrm>
            <a:off x="1285852" y="3000372"/>
            <a:ext cx="1214446" cy="1169551"/>
          </a:xfrm>
          <a:prstGeom prst="rect">
            <a:avLst/>
          </a:prstGeom>
          <a:noFill/>
        </p:spPr>
        <p:txBody>
          <a:bodyPr wrap="square" rtlCol="0">
            <a:spAutoFit/>
          </a:bodyPr>
          <a:lstStyle/>
          <a:p>
            <a:pPr algn="ctr"/>
            <a:r>
              <a:rPr lang="es-ES" sz="7000" dirty="0" smtClean="0">
                <a:solidFill>
                  <a:schemeClr val="bg1"/>
                </a:solidFill>
                <a:latin typeface="Georgia" pitchFamily="18" charset="0"/>
              </a:rPr>
              <a:t>!</a:t>
            </a:r>
            <a:endParaRPr lang="es-ES" sz="7000" dirty="0">
              <a:solidFill>
                <a:schemeClr val="bg1"/>
              </a:solidFill>
              <a:latin typeface="Georgia" pitchFamily="18" charset="0"/>
            </a:endParaRPr>
          </a:p>
        </p:txBody>
      </p:sp>
      <p:sp>
        <p:nvSpPr>
          <p:cNvPr id="11" name="10 CuadroTexto"/>
          <p:cNvSpPr txBox="1"/>
          <p:nvPr/>
        </p:nvSpPr>
        <p:spPr>
          <a:xfrm>
            <a:off x="3857620" y="2571744"/>
            <a:ext cx="4929222" cy="3170099"/>
          </a:xfrm>
          <a:prstGeom prst="rect">
            <a:avLst/>
          </a:prstGeom>
          <a:noFill/>
          <a:ln>
            <a:solidFill>
              <a:srgbClr val="F99A0F"/>
            </a:solidFill>
          </a:ln>
        </p:spPr>
        <p:txBody>
          <a:bodyPr wrap="square" rtlCol="0">
            <a:spAutoFit/>
          </a:bodyPr>
          <a:lstStyle/>
          <a:p>
            <a:pPr algn="ctr"/>
            <a:r>
              <a:rPr lang="es-ES" sz="2500" dirty="0" smtClean="0">
                <a:solidFill>
                  <a:schemeClr val="bg1"/>
                </a:solidFill>
                <a:latin typeface="Georgia" pitchFamily="18" charset="0"/>
              </a:rPr>
              <a:t>Art. 2289, 2º párrafo, CCCN</a:t>
            </a:r>
          </a:p>
          <a:p>
            <a:pPr algn="ctr"/>
            <a:r>
              <a:rPr lang="es-ES" sz="2500" i="1" dirty="0" smtClean="0">
                <a:solidFill>
                  <a:schemeClr val="bg1"/>
                </a:solidFill>
                <a:latin typeface="Georgia" pitchFamily="18" charset="0"/>
              </a:rPr>
              <a:t>“La intimación </a:t>
            </a:r>
            <a:r>
              <a:rPr lang="es-ES" sz="2500" b="1" i="1" dirty="0" smtClean="0">
                <a:solidFill>
                  <a:schemeClr val="bg1"/>
                </a:solidFill>
                <a:latin typeface="Georgia" pitchFamily="18" charset="0"/>
              </a:rPr>
              <a:t>no puede ser hecha</a:t>
            </a:r>
            <a:r>
              <a:rPr lang="es-ES" sz="2500" i="1" dirty="0" smtClean="0">
                <a:solidFill>
                  <a:schemeClr val="bg1"/>
                </a:solidFill>
                <a:latin typeface="Georgia" pitchFamily="18" charset="0"/>
              </a:rPr>
              <a:t> hasta pasados los nueve días de la muerte del causante, sin perjuicio de que los interesados soliciten las medidas necesarias para resguardar sus derechos”</a:t>
            </a:r>
            <a:endParaRPr lang="es-ES" sz="2500" i="1" dirty="0">
              <a:solidFill>
                <a:schemeClr val="bg1"/>
              </a:solidFill>
              <a:latin typeface="Georgia" pitchFamily="18"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
                                        <p:tgtEl>
                                          <p:spTgt spid="11"/>
                                        </p:tgtEl>
                                      </p:cBhvr>
                                    </p:animEffect>
                                    <p:anim calcmode="lin" valueType="num">
                                      <p:cBhvr>
                                        <p:cTn id="8" dur="400" fill="hold"/>
                                        <p:tgtEl>
                                          <p:spTgt spid="11"/>
                                        </p:tgtEl>
                                        <p:attrNameLst>
                                          <p:attrName>ppt_x</p:attrName>
                                        </p:attrNameLst>
                                      </p:cBhvr>
                                      <p:tavLst>
                                        <p:tav tm="0">
                                          <p:val>
                                            <p:strVal val="#ppt_x"/>
                                          </p:val>
                                        </p:tav>
                                        <p:tav tm="100000">
                                          <p:val>
                                            <p:strVal val="#ppt_x"/>
                                          </p:val>
                                        </p:tav>
                                      </p:tavLst>
                                    </p:anim>
                                    <p:anim calcmode="lin" valueType="num">
                                      <p:cBhvr>
                                        <p:cTn id="9" dur="400" fill="hold"/>
                                        <p:tgtEl>
                                          <p:spTgt spid="11"/>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11"/>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11"/>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225536"/>
          </a:xfrm>
        </p:spPr>
        <p:txBody>
          <a:bodyPr>
            <a:normAutofit/>
          </a:bodyPr>
          <a:lstStyle/>
          <a:p>
            <a:r>
              <a:rPr lang="es-ES" u="sng" dirty="0" smtClean="0">
                <a:solidFill>
                  <a:schemeClr val="bg1"/>
                </a:solidFill>
              </a:rPr>
              <a:t>Cómputo del plazo</a:t>
            </a:r>
            <a:endParaRPr lang="es-ES" u="sng" dirty="0">
              <a:solidFill>
                <a:schemeClr val="bg1"/>
              </a:solidFill>
            </a:endParaRPr>
          </a:p>
        </p:txBody>
      </p:sp>
      <p:sp>
        <p:nvSpPr>
          <p:cNvPr id="11" name="10 CuadroTexto"/>
          <p:cNvSpPr txBox="1"/>
          <p:nvPr/>
        </p:nvSpPr>
        <p:spPr>
          <a:xfrm>
            <a:off x="285720" y="1785926"/>
            <a:ext cx="8501122" cy="861774"/>
          </a:xfrm>
          <a:prstGeom prst="rect">
            <a:avLst/>
          </a:prstGeom>
          <a:noFill/>
          <a:ln>
            <a:solidFill>
              <a:srgbClr val="F99A0F"/>
            </a:solidFill>
          </a:ln>
        </p:spPr>
        <p:txBody>
          <a:bodyPr wrap="square" rtlCol="0">
            <a:spAutoFit/>
          </a:bodyPr>
          <a:lstStyle/>
          <a:p>
            <a:pPr algn="ctr"/>
            <a:r>
              <a:rPr lang="es-ES" sz="2500" i="1" u="sng" dirty="0" smtClean="0">
                <a:solidFill>
                  <a:schemeClr val="bg1"/>
                </a:solidFill>
                <a:latin typeface="Georgia" pitchFamily="18" charset="0"/>
              </a:rPr>
              <a:t>Principio general:</a:t>
            </a:r>
          </a:p>
          <a:p>
            <a:pPr algn="ctr"/>
            <a:r>
              <a:rPr lang="es-ES" sz="2500" i="1" dirty="0" smtClean="0">
                <a:solidFill>
                  <a:schemeClr val="bg1"/>
                </a:solidFill>
                <a:latin typeface="Georgia" pitchFamily="18" charset="0"/>
              </a:rPr>
              <a:t>Desde que el heredero ha sido notificado de la intimación</a:t>
            </a:r>
            <a:endParaRPr lang="es-ES" sz="2500" i="1" dirty="0">
              <a:solidFill>
                <a:schemeClr val="bg1"/>
              </a:solidFill>
              <a:latin typeface="Georgia" pitchFamily="18" charset="0"/>
            </a:endParaRPr>
          </a:p>
        </p:txBody>
      </p:sp>
      <p:sp>
        <p:nvSpPr>
          <p:cNvPr id="6" name="5 CuadroTexto"/>
          <p:cNvSpPr txBox="1"/>
          <p:nvPr/>
        </p:nvSpPr>
        <p:spPr>
          <a:xfrm>
            <a:off x="285720" y="3071810"/>
            <a:ext cx="8501122" cy="3170099"/>
          </a:xfrm>
          <a:prstGeom prst="rect">
            <a:avLst/>
          </a:prstGeom>
          <a:noFill/>
          <a:ln>
            <a:solidFill>
              <a:srgbClr val="F99A0F"/>
            </a:solidFill>
          </a:ln>
        </p:spPr>
        <p:txBody>
          <a:bodyPr wrap="square" rtlCol="0">
            <a:spAutoFit/>
          </a:bodyPr>
          <a:lstStyle/>
          <a:p>
            <a:pPr algn="ctr"/>
            <a:r>
              <a:rPr lang="es-ES" sz="2500" i="1" u="sng" dirty="0" smtClean="0">
                <a:solidFill>
                  <a:schemeClr val="bg1"/>
                </a:solidFill>
                <a:latin typeface="Georgia" pitchFamily="18" charset="0"/>
              </a:rPr>
              <a:t>Casos especiales:</a:t>
            </a:r>
          </a:p>
          <a:p>
            <a:pPr algn="ctr"/>
            <a:endParaRPr lang="es-ES" sz="2500" i="1" u="sng" dirty="0" smtClean="0">
              <a:solidFill>
                <a:schemeClr val="bg1"/>
              </a:solidFill>
              <a:latin typeface="Georgia" pitchFamily="18" charset="0"/>
            </a:endParaRPr>
          </a:p>
          <a:p>
            <a:pPr algn="ctr"/>
            <a:r>
              <a:rPr lang="es-ES" sz="2500" i="1" dirty="0" smtClean="0">
                <a:solidFill>
                  <a:schemeClr val="bg1"/>
                </a:solidFill>
                <a:latin typeface="Georgia" pitchFamily="18" charset="0"/>
              </a:rPr>
              <a:t>1.- Intimación cursada durante los días de llanto y luto: para una corriente doctrinaria, la intimación sería válida pero el plazo comenzaría a computarse una vez transcurrido el plazo</a:t>
            </a:r>
          </a:p>
          <a:p>
            <a:pPr algn="ctr"/>
            <a:endParaRPr lang="es-ES" sz="2500" i="1" dirty="0" smtClean="0">
              <a:solidFill>
                <a:schemeClr val="bg1"/>
              </a:solidFill>
              <a:latin typeface="Georgia" pitchFamily="18" charset="0"/>
            </a:endParaRPr>
          </a:p>
          <a:p>
            <a:pPr algn="ctr"/>
            <a:r>
              <a:rPr lang="es-ES" sz="2500" i="1" dirty="0" smtClean="0">
                <a:solidFill>
                  <a:schemeClr val="bg1"/>
                </a:solidFill>
                <a:latin typeface="Georgia" pitchFamily="18" charset="0"/>
              </a:rPr>
              <a:t>2.- Heredero condicional</a:t>
            </a:r>
            <a:endParaRPr lang="es-ES" sz="2500" i="1" dirty="0">
              <a:solidFill>
                <a:schemeClr val="bg1"/>
              </a:solidFill>
              <a:latin typeface="Georgia" pitchFamily="18"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20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6"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654164"/>
          </a:xfrm>
        </p:spPr>
        <p:txBody>
          <a:bodyPr>
            <a:normAutofit/>
          </a:bodyPr>
          <a:lstStyle/>
          <a:p>
            <a:r>
              <a:rPr lang="es-ES" u="sng" dirty="0" smtClean="0">
                <a:solidFill>
                  <a:schemeClr val="bg1"/>
                </a:solidFill>
              </a:rPr>
              <a:t>Silencio del heredero intimado</a:t>
            </a:r>
            <a:endParaRPr lang="es-ES" u="sng" dirty="0">
              <a:solidFill>
                <a:schemeClr val="bg1"/>
              </a:solidFill>
            </a:endParaRPr>
          </a:p>
        </p:txBody>
      </p:sp>
      <p:sp>
        <p:nvSpPr>
          <p:cNvPr id="6" name="5 CuadroTexto"/>
          <p:cNvSpPr txBox="1"/>
          <p:nvPr/>
        </p:nvSpPr>
        <p:spPr>
          <a:xfrm>
            <a:off x="214282" y="2357430"/>
            <a:ext cx="7286676" cy="1477328"/>
          </a:xfrm>
          <a:prstGeom prst="rect">
            <a:avLst/>
          </a:prstGeom>
          <a:noFill/>
          <a:ln>
            <a:solidFill>
              <a:srgbClr val="F99A0F"/>
            </a:solidFill>
          </a:ln>
        </p:spPr>
        <p:txBody>
          <a:bodyPr wrap="square" rtlCol="0">
            <a:spAutoFit/>
          </a:bodyPr>
          <a:lstStyle/>
          <a:p>
            <a:r>
              <a:rPr lang="es-ES" sz="3000" b="1" i="1" dirty="0" smtClean="0">
                <a:solidFill>
                  <a:schemeClr val="bg1"/>
                </a:solidFill>
                <a:latin typeface="Georgia" pitchFamily="18" charset="0"/>
              </a:rPr>
              <a:t>“… Transcurrido el plazo sin haber respondido la intimación, se lo tiene por aceptante”</a:t>
            </a:r>
            <a:endParaRPr lang="es-ES" sz="3000" b="1" i="1" dirty="0">
              <a:solidFill>
                <a:schemeClr val="bg1"/>
              </a:solidFill>
              <a:latin typeface="Georgia" pitchFamily="18" charset="0"/>
            </a:endParaRPr>
          </a:p>
        </p:txBody>
      </p:sp>
      <p:sp>
        <p:nvSpPr>
          <p:cNvPr id="9" name="8 CuadroTexto"/>
          <p:cNvSpPr txBox="1"/>
          <p:nvPr/>
        </p:nvSpPr>
        <p:spPr>
          <a:xfrm>
            <a:off x="3428992" y="5643578"/>
            <a:ext cx="5357850" cy="861774"/>
          </a:xfrm>
          <a:prstGeom prst="rect">
            <a:avLst/>
          </a:prstGeom>
          <a:noFill/>
          <a:ln>
            <a:solidFill>
              <a:srgbClr val="F99A0F"/>
            </a:solidFill>
          </a:ln>
        </p:spPr>
        <p:txBody>
          <a:bodyPr wrap="square" rtlCol="0">
            <a:spAutoFit/>
          </a:bodyPr>
          <a:lstStyle/>
          <a:p>
            <a:pPr algn="r"/>
            <a:r>
              <a:rPr lang="es-ES" sz="2500" i="1" dirty="0" smtClean="0">
                <a:solidFill>
                  <a:schemeClr val="bg1"/>
                </a:solidFill>
                <a:latin typeface="Georgia" pitchFamily="18" charset="0"/>
              </a:rPr>
              <a:t>Efectos jurídicos del silencio – art. 263, CCCN</a:t>
            </a:r>
            <a:endParaRPr lang="es-ES" sz="2500" i="1" dirty="0">
              <a:solidFill>
                <a:schemeClr val="bg1"/>
              </a:solidFill>
              <a:latin typeface="Georgia" pitchFamily="18"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5"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p:cTn id="12" dur="500" decel="50000" fill="hold">
                                          <p:stCondLst>
                                            <p:cond delay="0"/>
                                          </p:stCondLst>
                                        </p:cTn>
                                        <p:tgtEl>
                                          <p:spTgt spid="9"/>
                                        </p:tgtEl>
                                        <p:attrNameLst>
                                          <p:attrName>style.rotation</p:attrName>
                                        </p:attrNameLst>
                                      </p:cBhvr>
                                      <p:tavLst>
                                        <p:tav tm="0">
                                          <p:val>
                                            <p:fltVal val="-90"/>
                                          </p:val>
                                        </p:tav>
                                        <p:tav tm="100000">
                                          <p:val>
                                            <p:fltVal val="0"/>
                                          </p:val>
                                        </p:tav>
                                      </p:tavLst>
                                    </p:anim>
                                    <p:anim calcmode="lin" valueType="num">
                                      <p:cBhvr>
                                        <p:cTn id="13" dur="500" decel="50000" fill="hold">
                                          <p:stCondLst>
                                            <p:cond delay="0"/>
                                          </p:stCondLst>
                                        </p:cTn>
                                        <p:tgtEl>
                                          <p:spTgt spid="9"/>
                                        </p:tgtEl>
                                        <p:attrNameLst>
                                          <p:attrName>ppt_w</p:attrName>
                                        </p:attrNameLst>
                                      </p:cBhvr>
                                      <p:tavLst>
                                        <p:tav tm="0">
                                          <p:val>
                                            <p:strVal val="#ppt_w"/>
                                          </p:val>
                                        </p:tav>
                                        <p:tav tm="100000">
                                          <p:val>
                                            <p:strVal val="#ppt_w*.05"/>
                                          </p:val>
                                        </p:tav>
                                      </p:tavLst>
                                    </p:anim>
                                    <p:anim calcmode="lin" valueType="num">
                                      <p:cBhvr>
                                        <p:cTn id="14" dur="500" accel="50000" fill="hold">
                                          <p:stCondLst>
                                            <p:cond delay="500"/>
                                          </p:stCondLst>
                                        </p:cTn>
                                        <p:tgtEl>
                                          <p:spTgt spid="9"/>
                                        </p:tgtEl>
                                        <p:attrNameLst>
                                          <p:attrName>ppt_w</p:attrName>
                                        </p:attrNameLst>
                                      </p:cBhvr>
                                      <p:tavLst>
                                        <p:tav tm="0">
                                          <p:val>
                                            <p:strVal val="#ppt_w*.05"/>
                                          </p:val>
                                        </p:tav>
                                        <p:tav tm="100000">
                                          <p:val>
                                            <p:strVal val="#ppt_w"/>
                                          </p:val>
                                        </p:tav>
                                      </p:tavLst>
                                    </p:anim>
                                    <p:anim calcmode="lin" valueType="num">
                                      <p:cBhvr>
                                        <p:cTn id="15" dur="1000" fill="hold"/>
                                        <p:tgtEl>
                                          <p:spTgt spid="9"/>
                                        </p:tgtEl>
                                        <p:attrNameLst>
                                          <p:attrName>ppt_h</p:attrName>
                                        </p:attrNameLst>
                                      </p:cBhvr>
                                      <p:tavLst>
                                        <p:tav tm="0">
                                          <p:val>
                                            <p:strVal val="#ppt_h"/>
                                          </p:val>
                                        </p:tav>
                                        <p:tav tm="100000">
                                          <p:val>
                                            <p:strVal val="#ppt_h"/>
                                          </p:val>
                                        </p:tav>
                                      </p:tavLst>
                                    </p:anim>
                                    <p:anim calcmode="lin" valueType="num">
                                      <p:cBhvr>
                                        <p:cTn id="16" dur="500" decel="50000" fill="hold">
                                          <p:stCondLst>
                                            <p:cond delay="0"/>
                                          </p:stCondLst>
                                        </p:cTn>
                                        <p:tgtEl>
                                          <p:spTgt spid="9"/>
                                        </p:tgtEl>
                                        <p:attrNameLst>
                                          <p:attrName>ppt_x</p:attrName>
                                        </p:attrNameLst>
                                      </p:cBhvr>
                                      <p:tavLst>
                                        <p:tav tm="0">
                                          <p:val>
                                            <p:strVal val="#ppt_x+.4"/>
                                          </p:val>
                                        </p:tav>
                                        <p:tav tm="100000">
                                          <p:val>
                                            <p:strVal val="#ppt_x"/>
                                          </p:val>
                                        </p:tav>
                                      </p:tavLst>
                                    </p:anim>
                                    <p:anim calcmode="lin" valueType="num">
                                      <p:cBhvr>
                                        <p:cTn id="17" dur="500" decel="50000" fill="hold">
                                          <p:stCondLst>
                                            <p:cond delay="0"/>
                                          </p:stCondLst>
                                        </p:cTn>
                                        <p:tgtEl>
                                          <p:spTgt spid="9"/>
                                        </p:tgtEl>
                                        <p:attrNameLst>
                                          <p:attrName>ppt_y</p:attrName>
                                        </p:attrNameLst>
                                      </p:cBhvr>
                                      <p:tavLst>
                                        <p:tav tm="0">
                                          <p:val>
                                            <p:strVal val="#ppt_y-.2"/>
                                          </p:val>
                                        </p:tav>
                                        <p:tav tm="100000">
                                          <p:val>
                                            <p:strVal val="#ppt_y+.1"/>
                                          </p:val>
                                        </p:tav>
                                      </p:tavLst>
                                    </p:anim>
                                    <p:anim calcmode="lin" valueType="num">
                                      <p:cBhvr>
                                        <p:cTn id="18" dur="500" accel="50000" fill="hold">
                                          <p:stCondLst>
                                            <p:cond delay="500"/>
                                          </p:stCondLst>
                                        </p:cTn>
                                        <p:tgtEl>
                                          <p:spTgt spid="9"/>
                                        </p:tgtEl>
                                        <p:attrNameLst>
                                          <p:attrName>ppt_y</p:attrName>
                                        </p:attrNameLst>
                                      </p:cBhvr>
                                      <p:tavLst>
                                        <p:tav tm="0">
                                          <p:val>
                                            <p:strVal val="#ppt_y+.1"/>
                                          </p:val>
                                        </p:tav>
                                        <p:tav tm="100000">
                                          <p:val>
                                            <p:strVal val="#ppt_y"/>
                                          </p:val>
                                        </p:tav>
                                      </p:tavLst>
                                    </p:anim>
                                    <p:animEffect transition="in" filter="fade">
                                      <p:cBhvr>
                                        <p:cTn id="19" dur="1000" decel="50000">
                                          <p:stCondLst>
                                            <p:cond delay="0"/>
                                          </p:stCondLst>
                                        </p:cTn>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u="sng" dirty="0" smtClean="0">
                <a:solidFill>
                  <a:schemeClr val="bg1"/>
                </a:solidFill>
              </a:rPr>
              <a:t>TRANSMISIÓN DEL DERECHO DE OPCIÓN (Art. 2290, párr. 1º)</a:t>
            </a:r>
            <a:endParaRPr lang="es-ES" u="sng" dirty="0">
              <a:solidFill>
                <a:schemeClr val="bg1"/>
              </a:solidFill>
            </a:endParaRPr>
          </a:p>
        </p:txBody>
      </p:sp>
      <p:sp>
        <p:nvSpPr>
          <p:cNvPr id="4" name="3 Esquina doblada"/>
          <p:cNvSpPr/>
          <p:nvPr/>
        </p:nvSpPr>
        <p:spPr>
          <a:xfrm>
            <a:off x="214282" y="2428868"/>
            <a:ext cx="8715436" cy="2357454"/>
          </a:xfrm>
          <a:prstGeom prst="foldedCorner">
            <a:avLst/>
          </a:prstGeom>
          <a:solidFill>
            <a:schemeClr val="tx1"/>
          </a:solidFill>
          <a:ln>
            <a:solidFill>
              <a:srgbClr val="F99A0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4 CuadroTexto"/>
          <p:cNvSpPr txBox="1"/>
          <p:nvPr/>
        </p:nvSpPr>
        <p:spPr>
          <a:xfrm>
            <a:off x="428596" y="2857496"/>
            <a:ext cx="8143932" cy="1246495"/>
          </a:xfrm>
          <a:prstGeom prst="rect">
            <a:avLst/>
          </a:prstGeom>
          <a:noFill/>
        </p:spPr>
        <p:txBody>
          <a:bodyPr wrap="square" rtlCol="0">
            <a:spAutoFit/>
          </a:bodyPr>
          <a:lstStyle/>
          <a:p>
            <a:pPr algn="ctr"/>
            <a:r>
              <a:rPr lang="es-ES" sz="2500" i="1" dirty="0" smtClean="0">
                <a:solidFill>
                  <a:schemeClr val="bg1"/>
                </a:solidFill>
                <a:latin typeface="Georgia" pitchFamily="18" charset="0"/>
              </a:rPr>
              <a:t>“Si el heredero fallece sin haber aceptado ni renunciado a la herencia, el derecho de hacerlo se transmite a sus herederos”</a:t>
            </a:r>
            <a:endParaRPr lang="es-ES" sz="2500" i="1" dirty="0">
              <a:solidFill>
                <a:schemeClr val="bg1"/>
              </a:solidFill>
              <a:latin typeface="Georgia" pitchFamily="18" charset="0"/>
            </a:endParaRPr>
          </a:p>
        </p:txBody>
      </p:sp>
      <p:sp>
        <p:nvSpPr>
          <p:cNvPr id="7" name="6 CuadroTexto"/>
          <p:cNvSpPr txBox="1"/>
          <p:nvPr/>
        </p:nvSpPr>
        <p:spPr>
          <a:xfrm>
            <a:off x="214282" y="5429264"/>
            <a:ext cx="8786874" cy="769441"/>
          </a:xfrm>
          <a:prstGeom prst="rect">
            <a:avLst/>
          </a:prstGeom>
          <a:noFill/>
          <a:ln>
            <a:solidFill>
              <a:srgbClr val="F99A0F"/>
            </a:solidFill>
          </a:ln>
        </p:spPr>
        <p:txBody>
          <a:bodyPr wrap="square" rtlCol="0">
            <a:spAutoFit/>
          </a:bodyPr>
          <a:lstStyle/>
          <a:p>
            <a:pPr algn="ctr"/>
            <a:r>
              <a:rPr lang="es-ES" sz="2200" i="1" dirty="0" smtClean="0">
                <a:solidFill>
                  <a:schemeClr val="bg1"/>
                </a:solidFill>
                <a:latin typeface="Georgia" pitchFamily="18" charset="0"/>
              </a:rPr>
              <a:t>¿RIGE ESTE PRINCIPIO EN EL SUPUESTO DEL PLAZO ESPECIAL PARA OPTAR?</a:t>
            </a:r>
            <a:endParaRPr lang="es-ES" sz="2200" i="1" dirty="0">
              <a:solidFill>
                <a:schemeClr val="bg1"/>
              </a:solidFill>
              <a:latin typeface="Georgia" pitchFamily="18"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decel="50000" fill="hold">
                                          <p:stCondLst>
                                            <p:cond delay="0"/>
                                          </p:stCondLst>
                                        </p:cTn>
                                        <p:tgtEl>
                                          <p:spTgt spid="4"/>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4"/>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4"/>
                                        </p:tgtEl>
                                        <p:attrNameLst>
                                          <p:attrName>ppt_w</p:attrName>
                                        </p:attrNameLst>
                                      </p:cBhvr>
                                      <p:tavLst>
                                        <p:tav tm="0">
                                          <p:val>
                                            <p:strVal val="#ppt_w*.05"/>
                                          </p:val>
                                        </p:tav>
                                        <p:tav tm="100000">
                                          <p:val>
                                            <p:strVal val="#ppt_w"/>
                                          </p:val>
                                        </p:tav>
                                      </p:tavLst>
                                    </p:anim>
                                    <p:anim calcmode="lin" valueType="num">
                                      <p:cBhvr>
                                        <p:cTn id="10" dur="1000" fill="hold"/>
                                        <p:tgtEl>
                                          <p:spTgt spid="4"/>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4"/>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4"/>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4"/>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4"/>
                                        </p:tgtEl>
                                      </p:cBhvr>
                                    </p:animEffect>
                                  </p:childTnLst>
                                </p:cTn>
                              </p:par>
                              <p:par>
                                <p:cTn id="15" presetID="25"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p:cTn id="17" dur="500" decel="50000" fill="hold">
                                          <p:stCondLst>
                                            <p:cond delay="0"/>
                                          </p:stCondLst>
                                        </p:cTn>
                                        <p:tgtEl>
                                          <p:spTgt spid="5"/>
                                        </p:tgtEl>
                                        <p:attrNameLst>
                                          <p:attrName>style.rotation</p:attrName>
                                        </p:attrNameLst>
                                      </p:cBhvr>
                                      <p:tavLst>
                                        <p:tav tm="0">
                                          <p:val>
                                            <p:fltVal val="-90"/>
                                          </p:val>
                                        </p:tav>
                                        <p:tav tm="100000">
                                          <p:val>
                                            <p:fltVal val="0"/>
                                          </p:val>
                                        </p:tav>
                                      </p:tavLst>
                                    </p:anim>
                                    <p:anim calcmode="lin" valueType="num">
                                      <p:cBhvr>
                                        <p:cTn id="18" dur="500" decel="50000" fill="hold">
                                          <p:stCondLst>
                                            <p:cond delay="0"/>
                                          </p:stCondLst>
                                        </p:cTn>
                                        <p:tgtEl>
                                          <p:spTgt spid="5"/>
                                        </p:tgtEl>
                                        <p:attrNameLst>
                                          <p:attrName>ppt_w</p:attrName>
                                        </p:attrNameLst>
                                      </p:cBhvr>
                                      <p:tavLst>
                                        <p:tav tm="0">
                                          <p:val>
                                            <p:strVal val="#ppt_w"/>
                                          </p:val>
                                        </p:tav>
                                        <p:tav tm="100000">
                                          <p:val>
                                            <p:strVal val="#ppt_w*.05"/>
                                          </p:val>
                                        </p:tav>
                                      </p:tavLst>
                                    </p:anim>
                                    <p:anim calcmode="lin" valueType="num">
                                      <p:cBhvr>
                                        <p:cTn id="19" dur="500" accel="50000" fill="hold">
                                          <p:stCondLst>
                                            <p:cond delay="500"/>
                                          </p:stCondLst>
                                        </p:cTn>
                                        <p:tgtEl>
                                          <p:spTgt spid="5"/>
                                        </p:tgtEl>
                                        <p:attrNameLst>
                                          <p:attrName>ppt_w</p:attrName>
                                        </p:attrNameLst>
                                      </p:cBhvr>
                                      <p:tavLst>
                                        <p:tav tm="0">
                                          <p:val>
                                            <p:strVal val="#ppt_w*.05"/>
                                          </p:val>
                                        </p:tav>
                                        <p:tav tm="100000">
                                          <p:val>
                                            <p:strVal val="#ppt_w"/>
                                          </p:val>
                                        </p:tav>
                                      </p:tavLst>
                                    </p:anim>
                                    <p:anim calcmode="lin" valueType="num">
                                      <p:cBhvr>
                                        <p:cTn id="20" dur="1000" fill="hold"/>
                                        <p:tgtEl>
                                          <p:spTgt spid="5"/>
                                        </p:tgtEl>
                                        <p:attrNameLst>
                                          <p:attrName>ppt_h</p:attrName>
                                        </p:attrNameLst>
                                      </p:cBhvr>
                                      <p:tavLst>
                                        <p:tav tm="0">
                                          <p:val>
                                            <p:strVal val="#ppt_h"/>
                                          </p:val>
                                        </p:tav>
                                        <p:tav tm="100000">
                                          <p:val>
                                            <p:strVal val="#ppt_h"/>
                                          </p:val>
                                        </p:tav>
                                      </p:tavLst>
                                    </p:anim>
                                    <p:anim calcmode="lin" valueType="num">
                                      <p:cBhvr>
                                        <p:cTn id="21" dur="500" decel="50000" fill="hold">
                                          <p:stCondLst>
                                            <p:cond delay="0"/>
                                          </p:stCondLst>
                                        </p:cTn>
                                        <p:tgtEl>
                                          <p:spTgt spid="5"/>
                                        </p:tgtEl>
                                        <p:attrNameLst>
                                          <p:attrName>ppt_x</p:attrName>
                                        </p:attrNameLst>
                                      </p:cBhvr>
                                      <p:tavLst>
                                        <p:tav tm="0">
                                          <p:val>
                                            <p:strVal val="#ppt_x+.4"/>
                                          </p:val>
                                        </p:tav>
                                        <p:tav tm="100000">
                                          <p:val>
                                            <p:strVal val="#ppt_x"/>
                                          </p:val>
                                        </p:tav>
                                      </p:tavLst>
                                    </p:anim>
                                    <p:anim calcmode="lin" valueType="num">
                                      <p:cBhvr>
                                        <p:cTn id="22" dur="500" decel="50000" fill="hold">
                                          <p:stCondLst>
                                            <p:cond delay="0"/>
                                          </p:stCondLst>
                                        </p:cTn>
                                        <p:tgtEl>
                                          <p:spTgt spid="5"/>
                                        </p:tgtEl>
                                        <p:attrNameLst>
                                          <p:attrName>ppt_y</p:attrName>
                                        </p:attrNameLst>
                                      </p:cBhvr>
                                      <p:tavLst>
                                        <p:tav tm="0">
                                          <p:val>
                                            <p:strVal val="#ppt_y-.2"/>
                                          </p:val>
                                        </p:tav>
                                        <p:tav tm="100000">
                                          <p:val>
                                            <p:strVal val="#ppt_y+.1"/>
                                          </p:val>
                                        </p:tav>
                                      </p:tavLst>
                                    </p:anim>
                                    <p:anim calcmode="lin" valueType="num">
                                      <p:cBhvr>
                                        <p:cTn id="23" dur="500" accel="50000" fill="hold">
                                          <p:stCondLst>
                                            <p:cond delay="500"/>
                                          </p:stCondLst>
                                        </p:cTn>
                                        <p:tgtEl>
                                          <p:spTgt spid="5"/>
                                        </p:tgtEl>
                                        <p:attrNameLst>
                                          <p:attrName>ppt_y</p:attrName>
                                        </p:attrNameLst>
                                      </p:cBhvr>
                                      <p:tavLst>
                                        <p:tav tm="0">
                                          <p:val>
                                            <p:strVal val="#ppt_y+.1"/>
                                          </p:val>
                                        </p:tav>
                                        <p:tav tm="100000">
                                          <p:val>
                                            <p:strVal val="#ppt_y"/>
                                          </p:val>
                                        </p:tav>
                                      </p:tavLst>
                                    </p:anim>
                                    <p:animEffect transition="in" filter="fade">
                                      <p:cBhvr>
                                        <p:cTn id="24" dur="1000" decel="50000">
                                          <p:stCondLst>
                                            <p:cond delay="0"/>
                                          </p:stCondLst>
                                        </p:cTn>
                                        <p:tgtEl>
                                          <p:spTgt spid="5"/>
                                        </p:tgtEl>
                                      </p:cBhvr>
                                    </p:animEffect>
                                  </p:childTnLst>
                                </p:cTn>
                              </p:par>
                            </p:childTnLst>
                          </p:cTn>
                        </p:par>
                      </p:childTnLst>
                    </p:cTn>
                  </p:par>
                  <p:par>
                    <p:cTn id="25" fill="hold">
                      <p:stCondLst>
                        <p:cond delay="indefinite"/>
                      </p:stCondLst>
                      <p:childTnLst>
                        <p:par>
                          <p:cTn id="26" fill="hold">
                            <p:stCondLst>
                              <p:cond delay="0"/>
                            </p:stCondLst>
                            <p:childTnLst>
                              <p:par>
                                <p:cTn id="27" presetID="25" presetClass="entr" presetSubtype="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 calcmode="lin" valueType="num">
                                      <p:cBhvr>
                                        <p:cTn id="29" dur="500" decel="50000" fill="hold">
                                          <p:stCondLst>
                                            <p:cond delay="0"/>
                                          </p:stCondLst>
                                        </p:cTn>
                                        <p:tgtEl>
                                          <p:spTgt spid="7"/>
                                        </p:tgtEl>
                                        <p:attrNameLst>
                                          <p:attrName>style.rotation</p:attrName>
                                        </p:attrNameLst>
                                      </p:cBhvr>
                                      <p:tavLst>
                                        <p:tav tm="0">
                                          <p:val>
                                            <p:fltVal val="-90"/>
                                          </p:val>
                                        </p:tav>
                                        <p:tav tm="100000">
                                          <p:val>
                                            <p:fltVal val="0"/>
                                          </p:val>
                                        </p:tav>
                                      </p:tavLst>
                                    </p:anim>
                                    <p:anim calcmode="lin" valueType="num">
                                      <p:cBhvr>
                                        <p:cTn id="30" dur="500" decel="50000" fill="hold">
                                          <p:stCondLst>
                                            <p:cond delay="0"/>
                                          </p:stCondLst>
                                        </p:cTn>
                                        <p:tgtEl>
                                          <p:spTgt spid="7"/>
                                        </p:tgtEl>
                                        <p:attrNameLst>
                                          <p:attrName>ppt_w</p:attrName>
                                        </p:attrNameLst>
                                      </p:cBhvr>
                                      <p:tavLst>
                                        <p:tav tm="0">
                                          <p:val>
                                            <p:strVal val="#ppt_w"/>
                                          </p:val>
                                        </p:tav>
                                        <p:tav tm="100000">
                                          <p:val>
                                            <p:strVal val="#ppt_w*.05"/>
                                          </p:val>
                                        </p:tav>
                                      </p:tavLst>
                                    </p:anim>
                                    <p:anim calcmode="lin" valueType="num">
                                      <p:cBhvr>
                                        <p:cTn id="31" dur="500" accel="50000" fill="hold">
                                          <p:stCondLst>
                                            <p:cond delay="500"/>
                                          </p:stCondLst>
                                        </p:cTn>
                                        <p:tgtEl>
                                          <p:spTgt spid="7"/>
                                        </p:tgtEl>
                                        <p:attrNameLst>
                                          <p:attrName>ppt_w</p:attrName>
                                        </p:attrNameLst>
                                      </p:cBhvr>
                                      <p:tavLst>
                                        <p:tav tm="0">
                                          <p:val>
                                            <p:strVal val="#ppt_w*.05"/>
                                          </p:val>
                                        </p:tav>
                                        <p:tav tm="100000">
                                          <p:val>
                                            <p:strVal val="#ppt_w"/>
                                          </p:val>
                                        </p:tav>
                                      </p:tavLst>
                                    </p:anim>
                                    <p:anim calcmode="lin" valueType="num">
                                      <p:cBhvr>
                                        <p:cTn id="32" dur="1000" fill="hold"/>
                                        <p:tgtEl>
                                          <p:spTgt spid="7"/>
                                        </p:tgtEl>
                                        <p:attrNameLst>
                                          <p:attrName>ppt_h</p:attrName>
                                        </p:attrNameLst>
                                      </p:cBhvr>
                                      <p:tavLst>
                                        <p:tav tm="0">
                                          <p:val>
                                            <p:strVal val="#ppt_h"/>
                                          </p:val>
                                        </p:tav>
                                        <p:tav tm="100000">
                                          <p:val>
                                            <p:strVal val="#ppt_h"/>
                                          </p:val>
                                        </p:tav>
                                      </p:tavLst>
                                    </p:anim>
                                    <p:anim calcmode="lin" valueType="num">
                                      <p:cBhvr>
                                        <p:cTn id="33" dur="500" decel="50000" fill="hold">
                                          <p:stCondLst>
                                            <p:cond delay="0"/>
                                          </p:stCondLst>
                                        </p:cTn>
                                        <p:tgtEl>
                                          <p:spTgt spid="7"/>
                                        </p:tgtEl>
                                        <p:attrNameLst>
                                          <p:attrName>ppt_x</p:attrName>
                                        </p:attrNameLst>
                                      </p:cBhvr>
                                      <p:tavLst>
                                        <p:tav tm="0">
                                          <p:val>
                                            <p:strVal val="#ppt_x+.4"/>
                                          </p:val>
                                        </p:tav>
                                        <p:tav tm="100000">
                                          <p:val>
                                            <p:strVal val="#ppt_x"/>
                                          </p:val>
                                        </p:tav>
                                      </p:tavLst>
                                    </p:anim>
                                    <p:anim calcmode="lin" valueType="num">
                                      <p:cBhvr>
                                        <p:cTn id="34" dur="500" decel="50000" fill="hold">
                                          <p:stCondLst>
                                            <p:cond delay="0"/>
                                          </p:stCondLst>
                                        </p:cTn>
                                        <p:tgtEl>
                                          <p:spTgt spid="7"/>
                                        </p:tgtEl>
                                        <p:attrNameLst>
                                          <p:attrName>ppt_y</p:attrName>
                                        </p:attrNameLst>
                                      </p:cBhvr>
                                      <p:tavLst>
                                        <p:tav tm="0">
                                          <p:val>
                                            <p:strVal val="#ppt_y-.2"/>
                                          </p:val>
                                        </p:tav>
                                        <p:tav tm="100000">
                                          <p:val>
                                            <p:strVal val="#ppt_y+.1"/>
                                          </p:val>
                                        </p:tav>
                                      </p:tavLst>
                                    </p:anim>
                                    <p:anim calcmode="lin" valueType="num">
                                      <p:cBhvr>
                                        <p:cTn id="35" dur="500" accel="50000" fill="hold">
                                          <p:stCondLst>
                                            <p:cond delay="500"/>
                                          </p:stCondLst>
                                        </p:cTn>
                                        <p:tgtEl>
                                          <p:spTgt spid="7"/>
                                        </p:tgtEl>
                                        <p:attrNameLst>
                                          <p:attrName>ppt_y</p:attrName>
                                        </p:attrNameLst>
                                      </p:cBhvr>
                                      <p:tavLst>
                                        <p:tav tm="0">
                                          <p:val>
                                            <p:strVal val="#ppt_y+.1"/>
                                          </p:val>
                                        </p:tav>
                                        <p:tav tm="100000">
                                          <p:val>
                                            <p:strVal val="#ppt_y"/>
                                          </p:val>
                                        </p:tav>
                                      </p:tavLst>
                                    </p:anim>
                                    <p:animEffect transition="in" filter="fade">
                                      <p:cBhvr>
                                        <p:cTn id="36" dur="1000" decel="50000">
                                          <p:stCondLst>
                                            <p:cond delay="0"/>
                                          </p:stCondLst>
                                        </p:cTn>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7"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4" name="3 Elipse"/>
          <p:cNvSpPr/>
          <p:nvPr/>
        </p:nvSpPr>
        <p:spPr>
          <a:xfrm>
            <a:off x="3571868" y="214290"/>
            <a:ext cx="857256" cy="7143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5" name="4 Elipse"/>
          <p:cNvSpPr/>
          <p:nvPr/>
        </p:nvSpPr>
        <p:spPr>
          <a:xfrm>
            <a:off x="3571868" y="1142984"/>
            <a:ext cx="857256" cy="7143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6" name="5 Elipse"/>
          <p:cNvSpPr/>
          <p:nvPr/>
        </p:nvSpPr>
        <p:spPr>
          <a:xfrm>
            <a:off x="3571868" y="3000372"/>
            <a:ext cx="857256" cy="71438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7" name="6 Elipse"/>
          <p:cNvSpPr/>
          <p:nvPr/>
        </p:nvSpPr>
        <p:spPr>
          <a:xfrm>
            <a:off x="3571868" y="2071678"/>
            <a:ext cx="857256" cy="7143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8" name="7 Elipse"/>
          <p:cNvSpPr/>
          <p:nvPr/>
        </p:nvSpPr>
        <p:spPr>
          <a:xfrm>
            <a:off x="3571868" y="3929066"/>
            <a:ext cx="857256" cy="7143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9" name="8 Elipse"/>
          <p:cNvSpPr/>
          <p:nvPr/>
        </p:nvSpPr>
        <p:spPr>
          <a:xfrm>
            <a:off x="3571868" y="4929198"/>
            <a:ext cx="857256" cy="7143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0" name="9 Elipse"/>
          <p:cNvSpPr/>
          <p:nvPr/>
        </p:nvSpPr>
        <p:spPr>
          <a:xfrm>
            <a:off x="4714876" y="3000372"/>
            <a:ext cx="857256" cy="714380"/>
          </a:xfrm>
          <a:prstGeom prst="ellipse">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1" name="10 Elipse"/>
          <p:cNvSpPr/>
          <p:nvPr/>
        </p:nvSpPr>
        <p:spPr>
          <a:xfrm>
            <a:off x="5929322" y="3929066"/>
            <a:ext cx="857256" cy="714380"/>
          </a:xfrm>
          <a:prstGeom prst="ellipse">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2" name="11 Elipse"/>
          <p:cNvSpPr/>
          <p:nvPr/>
        </p:nvSpPr>
        <p:spPr>
          <a:xfrm>
            <a:off x="7215206" y="4929198"/>
            <a:ext cx="857256" cy="714380"/>
          </a:xfrm>
          <a:prstGeom prst="ellipse">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3" name="12 Elipse"/>
          <p:cNvSpPr/>
          <p:nvPr/>
        </p:nvSpPr>
        <p:spPr>
          <a:xfrm>
            <a:off x="4929190" y="2143116"/>
            <a:ext cx="857256" cy="714380"/>
          </a:xfrm>
          <a:prstGeom prst="ellipse">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4" name="13 Elipse"/>
          <p:cNvSpPr/>
          <p:nvPr/>
        </p:nvSpPr>
        <p:spPr>
          <a:xfrm>
            <a:off x="3571868" y="5929330"/>
            <a:ext cx="857256" cy="7143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5" name="14 Elipse"/>
          <p:cNvSpPr/>
          <p:nvPr/>
        </p:nvSpPr>
        <p:spPr>
          <a:xfrm>
            <a:off x="6286512" y="3071810"/>
            <a:ext cx="857256" cy="714380"/>
          </a:xfrm>
          <a:prstGeom prst="ellipse">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6" name="15 CuadroTexto"/>
          <p:cNvSpPr txBox="1"/>
          <p:nvPr/>
        </p:nvSpPr>
        <p:spPr>
          <a:xfrm>
            <a:off x="3714744" y="3000372"/>
            <a:ext cx="500066" cy="707886"/>
          </a:xfrm>
          <a:prstGeom prst="rect">
            <a:avLst/>
          </a:prstGeom>
          <a:noFill/>
        </p:spPr>
        <p:txBody>
          <a:bodyPr wrap="square" rtlCol="0">
            <a:spAutoFit/>
          </a:bodyPr>
          <a:lstStyle/>
          <a:p>
            <a:pPr algn="ctr"/>
            <a:r>
              <a:rPr lang="es-AR" sz="4000" b="1" dirty="0" smtClean="0">
                <a:solidFill>
                  <a:schemeClr val="bg1"/>
                </a:solidFill>
              </a:rPr>
              <a:t>+</a:t>
            </a:r>
            <a:endParaRPr lang="es-AR" sz="4000" b="1" dirty="0">
              <a:solidFill>
                <a:schemeClr val="bg1"/>
              </a:solidFill>
            </a:endParaRPr>
          </a:p>
        </p:txBody>
      </p:sp>
      <p:sp>
        <p:nvSpPr>
          <p:cNvPr id="17" name="16 Elipse"/>
          <p:cNvSpPr/>
          <p:nvPr/>
        </p:nvSpPr>
        <p:spPr>
          <a:xfrm>
            <a:off x="4929190" y="1142984"/>
            <a:ext cx="857256" cy="714380"/>
          </a:xfrm>
          <a:prstGeom prst="ellipse">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cxnSp>
        <p:nvCxnSpPr>
          <p:cNvPr id="19" name="18 Conector recto"/>
          <p:cNvCxnSpPr>
            <a:stCxn id="4" idx="4"/>
            <a:endCxn id="5" idx="0"/>
          </p:cNvCxnSpPr>
          <p:nvPr/>
        </p:nvCxnSpPr>
        <p:spPr>
          <a:xfrm rot="5400000">
            <a:off x="3893339" y="1035827"/>
            <a:ext cx="214314"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1" name="20 Conector recto"/>
          <p:cNvCxnSpPr>
            <a:stCxn id="5" idx="4"/>
            <a:endCxn id="7" idx="0"/>
          </p:cNvCxnSpPr>
          <p:nvPr/>
        </p:nvCxnSpPr>
        <p:spPr>
          <a:xfrm rot="5400000">
            <a:off x="3893339" y="1964521"/>
            <a:ext cx="214314"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3" name="22 Conector recto"/>
          <p:cNvCxnSpPr>
            <a:stCxn id="7" idx="4"/>
            <a:endCxn id="6" idx="0"/>
          </p:cNvCxnSpPr>
          <p:nvPr/>
        </p:nvCxnSpPr>
        <p:spPr>
          <a:xfrm rot="5400000">
            <a:off x="3893339" y="2893215"/>
            <a:ext cx="214314"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5" name="24 Conector recto"/>
          <p:cNvCxnSpPr>
            <a:stCxn id="6" idx="4"/>
            <a:endCxn id="8" idx="0"/>
          </p:cNvCxnSpPr>
          <p:nvPr/>
        </p:nvCxnSpPr>
        <p:spPr>
          <a:xfrm rot="5400000">
            <a:off x="3893339" y="3821909"/>
            <a:ext cx="214314" cy="1588"/>
          </a:xfrm>
          <a:prstGeom prst="line">
            <a:avLst/>
          </a:prstGeom>
          <a:ln>
            <a:solidFill>
              <a:srgbClr val="000066"/>
            </a:solidFill>
          </a:ln>
        </p:spPr>
        <p:style>
          <a:lnRef idx="1">
            <a:schemeClr val="accent1"/>
          </a:lnRef>
          <a:fillRef idx="0">
            <a:schemeClr val="accent1"/>
          </a:fillRef>
          <a:effectRef idx="0">
            <a:schemeClr val="accent1"/>
          </a:effectRef>
          <a:fontRef idx="minor">
            <a:schemeClr val="tx1"/>
          </a:fontRef>
        </p:style>
      </p:cxnSp>
      <p:cxnSp>
        <p:nvCxnSpPr>
          <p:cNvPr id="27" name="26 Conector recto"/>
          <p:cNvCxnSpPr>
            <a:stCxn id="8" idx="4"/>
            <a:endCxn id="9" idx="0"/>
          </p:cNvCxnSpPr>
          <p:nvPr/>
        </p:nvCxnSpPr>
        <p:spPr>
          <a:xfrm rot="5400000">
            <a:off x="3857620" y="4786322"/>
            <a:ext cx="285752" cy="1588"/>
          </a:xfrm>
          <a:prstGeom prst="line">
            <a:avLst/>
          </a:prstGeom>
          <a:ln>
            <a:solidFill>
              <a:srgbClr val="000066"/>
            </a:solidFill>
          </a:ln>
        </p:spPr>
        <p:style>
          <a:lnRef idx="1">
            <a:schemeClr val="accent1"/>
          </a:lnRef>
          <a:fillRef idx="0">
            <a:schemeClr val="accent1"/>
          </a:fillRef>
          <a:effectRef idx="0">
            <a:schemeClr val="accent1"/>
          </a:effectRef>
          <a:fontRef idx="minor">
            <a:schemeClr val="tx1"/>
          </a:fontRef>
        </p:style>
      </p:cxnSp>
      <p:cxnSp>
        <p:nvCxnSpPr>
          <p:cNvPr id="29" name="28 Conector recto"/>
          <p:cNvCxnSpPr>
            <a:stCxn id="9" idx="4"/>
            <a:endCxn id="14" idx="0"/>
          </p:cNvCxnSpPr>
          <p:nvPr/>
        </p:nvCxnSpPr>
        <p:spPr>
          <a:xfrm rot="5400000">
            <a:off x="3857620" y="5786454"/>
            <a:ext cx="285752" cy="1588"/>
          </a:xfrm>
          <a:prstGeom prst="line">
            <a:avLst/>
          </a:prstGeom>
          <a:ln>
            <a:solidFill>
              <a:srgbClr val="000066"/>
            </a:solidFill>
          </a:ln>
        </p:spPr>
        <p:style>
          <a:lnRef idx="1">
            <a:schemeClr val="accent1"/>
          </a:lnRef>
          <a:fillRef idx="0">
            <a:schemeClr val="accent1"/>
          </a:fillRef>
          <a:effectRef idx="0">
            <a:schemeClr val="accent1"/>
          </a:effectRef>
          <a:fontRef idx="minor">
            <a:schemeClr val="tx1"/>
          </a:fontRef>
        </p:style>
      </p:cxnSp>
      <p:cxnSp>
        <p:nvCxnSpPr>
          <p:cNvPr id="31" name="30 Conector recto"/>
          <p:cNvCxnSpPr>
            <a:stCxn id="7" idx="5"/>
            <a:endCxn id="10" idx="1"/>
          </p:cNvCxnSpPr>
          <p:nvPr/>
        </p:nvCxnSpPr>
        <p:spPr>
          <a:xfrm rot="16200000" flipH="1">
            <a:off x="4360225" y="2624797"/>
            <a:ext cx="423550" cy="536836"/>
          </a:xfrm>
          <a:prstGeom prst="line">
            <a:avLst/>
          </a:prstGeom>
          <a:ln>
            <a:solidFill>
              <a:srgbClr val="000066"/>
            </a:solidFill>
          </a:ln>
        </p:spPr>
        <p:style>
          <a:lnRef idx="1">
            <a:schemeClr val="accent1"/>
          </a:lnRef>
          <a:fillRef idx="0">
            <a:schemeClr val="accent1"/>
          </a:fillRef>
          <a:effectRef idx="0">
            <a:schemeClr val="accent1"/>
          </a:effectRef>
          <a:fontRef idx="minor">
            <a:schemeClr val="tx1"/>
          </a:fontRef>
        </p:style>
      </p:cxnSp>
      <p:cxnSp>
        <p:nvCxnSpPr>
          <p:cNvPr id="35" name="34 Conector recto"/>
          <p:cNvCxnSpPr>
            <a:stCxn id="10" idx="5"/>
            <a:endCxn id="11" idx="1"/>
          </p:cNvCxnSpPr>
          <p:nvPr/>
        </p:nvCxnSpPr>
        <p:spPr>
          <a:xfrm rot="16200000" flipH="1">
            <a:off x="5538952" y="3517772"/>
            <a:ext cx="423550" cy="608274"/>
          </a:xfrm>
          <a:prstGeom prst="line">
            <a:avLst/>
          </a:prstGeom>
          <a:ln>
            <a:solidFill>
              <a:srgbClr val="000066"/>
            </a:solidFill>
          </a:ln>
        </p:spPr>
        <p:style>
          <a:lnRef idx="1">
            <a:schemeClr val="accent1"/>
          </a:lnRef>
          <a:fillRef idx="0">
            <a:schemeClr val="accent1"/>
          </a:fillRef>
          <a:effectRef idx="0">
            <a:schemeClr val="accent1"/>
          </a:effectRef>
          <a:fontRef idx="minor">
            <a:schemeClr val="tx1"/>
          </a:fontRef>
        </p:style>
      </p:cxnSp>
      <p:cxnSp>
        <p:nvCxnSpPr>
          <p:cNvPr id="38" name="37 Conector recto"/>
          <p:cNvCxnSpPr>
            <a:stCxn id="11" idx="5"/>
            <a:endCxn id="12" idx="1"/>
          </p:cNvCxnSpPr>
          <p:nvPr/>
        </p:nvCxnSpPr>
        <p:spPr>
          <a:xfrm rot="16200000" flipH="1">
            <a:off x="6753398" y="4446466"/>
            <a:ext cx="494988" cy="679712"/>
          </a:xfrm>
          <a:prstGeom prst="line">
            <a:avLst/>
          </a:prstGeom>
          <a:ln>
            <a:solidFill>
              <a:srgbClr val="000066"/>
            </a:solidFill>
          </a:ln>
        </p:spPr>
        <p:style>
          <a:lnRef idx="1">
            <a:schemeClr val="accent1"/>
          </a:lnRef>
          <a:fillRef idx="0">
            <a:schemeClr val="accent1"/>
          </a:fillRef>
          <a:effectRef idx="0">
            <a:schemeClr val="accent1"/>
          </a:effectRef>
          <a:fontRef idx="minor">
            <a:schemeClr val="tx1"/>
          </a:fontRef>
        </p:style>
      </p:cxnSp>
      <p:cxnSp>
        <p:nvCxnSpPr>
          <p:cNvPr id="43" name="42 Conector recto"/>
          <p:cNvCxnSpPr>
            <a:stCxn id="5" idx="5"/>
            <a:endCxn id="13" idx="1"/>
          </p:cNvCxnSpPr>
          <p:nvPr/>
        </p:nvCxnSpPr>
        <p:spPr>
          <a:xfrm rot="16200000" flipH="1">
            <a:off x="4431663" y="1624665"/>
            <a:ext cx="494988" cy="751150"/>
          </a:xfrm>
          <a:prstGeom prst="line">
            <a:avLst/>
          </a:prstGeom>
          <a:ln>
            <a:solidFill>
              <a:srgbClr val="000066"/>
            </a:solidFill>
          </a:ln>
        </p:spPr>
        <p:style>
          <a:lnRef idx="1">
            <a:schemeClr val="accent1"/>
          </a:lnRef>
          <a:fillRef idx="0">
            <a:schemeClr val="accent1"/>
          </a:fillRef>
          <a:effectRef idx="0">
            <a:schemeClr val="accent1"/>
          </a:effectRef>
          <a:fontRef idx="minor">
            <a:schemeClr val="tx1"/>
          </a:fontRef>
        </p:style>
      </p:cxnSp>
      <p:cxnSp>
        <p:nvCxnSpPr>
          <p:cNvPr id="46" name="45 Conector recto"/>
          <p:cNvCxnSpPr>
            <a:stCxn id="13" idx="5"/>
            <a:endCxn id="15" idx="1"/>
          </p:cNvCxnSpPr>
          <p:nvPr/>
        </p:nvCxnSpPr>
        <p:spPr>
          <a:xfrm rot="16200000" flipH="1">
            <a:off x="5824704" y="2589078"/>
            <a:ext cx="423550" cy="751150"/>
          </a:xfrm>
          <a:prstGeom prst="line">
            <a:avLst/>
          </a:prstGeom>
          <a:ln>
            <a:solidFill>
              <a:srgbClr val="000066"/>
            </a:solidFill>
          </a:ln>
        </p:spPr>
        <p:style>
          <a:lnRef idx="1">
            <a:schemeClr val="accent1"/>
          </a:lnRef>
          <a:fillRef idx="0">
            <a:schemeClr val="accent1"/>
          </a:fillRef>
          <a:effectRef idx="0">
            <a:schemeClr val="accent1"/>
          </a:effectRef>
          <a:fontRef idx="minor">
            <a:schemeClr val="tx1"/>
          </a:fontRef>
        </p:style>
      </p:cxnSp>
      <p:cxnSp>
        <p:nvCxnSpPr>
          <p:cNvPr id="49" name="48 Conector recto"/>
          <p:cNvCxnSpPr>
            <a:stCxn id="4" idx="5"/>
            <a:endCxn id="17" idx="1"/>
          </p:cNvCxnSpPr>
          <p:nvPr/>
        </p:nvCxnSpPr>
        <p:spPr>
          <a:xfrm rot="16200000" flipH="1">
            <a:off x="4467382" y="660252"/>
            <a:ext cx="423550" cy="751150"/>
          </a:xfrm>
          <a:prstGeom prst="line">
            <a:avLst/>
          </a:prstGeom>
        </p:spPr>
        <p:style>
          <a:lnRef idx="1">
            <a:schemeClr val="accent1"/>
          </a:lnRef>
          <a:fillRef idx="0">
            <a:schemeClr val="accent1"/>
          </a:fillRef>
          <a:effectRef idx="0">
            <a:schemeClr val="accent1"/>
          </a:effectRef>
          <a:fontRef idx="minor">
            <a:schemeClr val="tx1"/>
          </a:fontRef>
        </p:style>
      </p:cxnSp>
      <p:sp>
        <p:nvSpPr>
          <p:cNvPr id="50" name="49 Rectángulo"/>
          <p:cNvSpPr/>
          <p:nvPr/>
        </p:nvSpPr>
        <p:spPr>
          <a:xfrm>
            <a:off x="2000232" y="3071810"/>
            <a:ext cx="714380"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cxnSp>
        <p:nvCxnSpPr>
          <p:cNvPr id="52" name="51 Conector recto"/>
          <p:cNvCxnSpPr>
            <a:stCxn id="50" idx="3"/>
            <a:endCxn id="6" idx="2"/>
          </p:cNvCxnSpPr>
          <p:nvPr/>
        </p:nvCxnSpPr>
        <p:spPr>
          <a:xfrm>
            <a:off x="2714612" y="3357562"/>
            <a:ext cx="857256" cy="1588"/>
          </a:xfrm>
          <a:prstGeom prst="line">
            <a:avLst/>
          </a:prstGeom>
        </p:spPr>
        <p:style>
          <a:lnRef idx="1">
            <a:schemeClr val="accent1"/>
          </a:lnRef>
          <a:fillRef idx="0">
            <a:schemeClr val="accent1"/>
          </a:fillRef>
          <a:effectRef idx="0">
            <a:schemeClr val="accent1"/>
          </a:effectRef>
          <a:fontRef idx="minor">
            <a:schemeClr val="tx1"/>
          </a:fontRef>
        </p:style>
      </p:cxnSp>
      <p:sp>
        <p:nvSpPr>
          <p:cNvPr id="36" name="35 CuadroTexto"/>
          <p:cNvSpPr txBox="1"/>
          <p:nvPr/>
        </p:nvSpPr>
        <p:spPr>
          <a:xfrm>
            <a:off x="142844" y="4143380"/>
            <a:ext cx="3357586" cy="323165"/>
          </a:xfrm>
          <a:prstGeom prst="rect">
            <a:avLst/>
          </a:prstGeom>
          <a:noFill/>
        </p:spPr>
        <p:txBody>
          <a:bodyPr wrap="square" rtlCol="0">
            <a:spAutoFit/>
          </a:bodyPr>
          <a:lstStyle/>
          <a:p>
            <a:r>
              <a:rPr lang="es-ES" sz="1500" b="1" i="1" dirty="0" smtClean="0">
                <a:solidFill>
                  <a:schemeClr val="bg1"/>
                </a:solidFill>
                <a:latin typeface="Georgia" pitchFamily="18" charset="0"/>
              </a:rPr>
              <a:t>Heredero que falleció sin optar</a:t>
            </a:r>
            <a:endParaRPr lang="es-ES" sz="1500" b="1" i="1" dirty="0">
              <a:solidFill>
                <a:schemeClr val="bg1"/>
              </a:solidFill>
              <a:latin typeface="Georgia" pitchFamily="18" charset="0"/>
            </a:endParaRPr>
          </a:p>
        </p:txBody>
      </p:sp>
      <p:sp>
        <p:nvSpPr>
          <p:cNvPr id="37" name="36 CuadroTexto"/>
          <p:cNvSpPr txBox="1"/>
          <p:nvPr/>
        </p:nvSpPr>
        <p:spPr>
          <a:xfrm>
            <a:off x="214282" y="5072074"/>
            <a:ext cx="3286116" cy="553998"/>
          </a:xfrm>
          <a:prstGeom prst="rect">
            <a:avLst/>
          </a:prstGeom>
          <a:noFill/>
        </p:spPr>
        <p:txBody>
          <a:bodyPr wrap="square" rtlCol="0">
            <a:spAutoFit/>
          </a:bodyPr>
          <a:lstStyle/>
          <a:p>
            <a:r>
              <a:rPr lang="es-ES" sz="1500" b="1" i="1" dirty="0" smtClean="0">
                <a:solidFill>
                  <a:schemeClr val="bg1"/>
                </a:solidFill>
                <a:latin typeface="Georgia" pitchFamily="18" charset="0"/>
              </a:rPr>
              <a:t>Heredero que adquirió el derecho de opción</a:t>
            </a:r>
            <a:endParaRPr lang="es-ES" sz="1500" b="1" i="1" dirty="0">
              <a:solidFill>
                <a:schemeClr val="bg1"/>
              </a:solidFill>
              <a:latin typeface="Georgia" pitchFamily="18"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725602"/>
          </a:xfrm>
        </p:spPr>
        <p:txBody>
          <a:bodyPr>
            <a:normAutofit/>
          </a:bodyPr>
          <a:lstStyle/>
          <a:p>
            <a:r>
              <a:rPr lang="es-ES" sz="3500" u="sng" dirty="0" smtClean="0">
                <a:solidFill>
                  <a:schemeClr val="bg1"/>
                </a:solidFill>
              </a:rPr>
              <a:t>TRANSMISIÓN DEL DERECHO DE OPCIÓN: CASO DE VARIOS ADQUIRENTES (Art. 2290, 2º </a:t>
            </a:r>
            <a:r>
              <a:rPr lang="es-ES" sz="3500" u="sng" dirty="0" err="1" smtClean="0">
                <a:solidFill>
                  <a:schemeClr val="bg1"/>
                </a:solidFill>
              </a:rPr>
              <a:t>párr</a:t>
            </a:r>
            <a:r>
              <a:rPr lang="es-ES" sz="3500" u="sng" dirty="0" smtClean="0">
                <a:solidFill>
                  <a:schemeClr val="bg1"/>
                </a:solidFill>
              </a:rPr>
              <a:t>, CCCN)</a:t>
            </a:r>
            <a:endParaRPr lang="es-ES" sz="3500" u="sng" dirty="0">
              <a:solidFill>
                <a:schemeClr val="bg1"/>
              </a:solidFill>
            </a:endParaRPr>
          </a:p>
        </p:txBody>
      </p:sp>
      <p:sp>
        <p:nvSpPr>
          <p:cNvPr id="4" name="3 Esquina doblada"/>
          <p:cNvSpPr/>
          <p:nvPr/>
        </p:nvSpPr>
        <p:spPr>
          <a:xfrm>
            <a:off x="214282" y="2428868"/>
            <a:ext cx="8715436" cy="2357454"/>
          </a:xfrm>
          <a:prstGeom prst="foldedCorner">
            <a:avLst/>
          </a:prstGeom>
          <a:solidFill>
            <a:schemeClr val="tx1"/>
          </a:solidFill>
          <a:ln>
            <a:solidFill>
              <a:srgbClr val="F99A0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4 CuadroTexto"/>
          <p:cNvSpPr txBox="1"/>
          <p:nvPr/>
        </p:nvSpPr>
        <p:spPr>
          <a:xfrm>
            <a:off x="428596" y="2857496"/>
            <a:ext cx="8143932" cy="1631216"/>
          </a:xfrm>
          <a:prstGeom prst="rect">
            <a:avLst/>
          </a:prstGeom>
          <a:noFill/>
        </p:spPr>
        <p:txBody>
          <a:bodyPr wrap="square" rtlCol="0">
            <a:spAutoFit/>
          </a:bodyPr>
          <a:lstStyle/>
          <a:p>
            <a:pPr algn="ctr"/>
            <a:r>
              <a:rPr lang="es-ES" sz="2500" i="1" dirty="0" smtClean="0">
                <a:solidFill>
                  <a:schemeClr val="bg1"/>
                </a:solidFill>
                <a:latin typeface="Georgia" pitchFamily="18" charset="0"/>
              </a:rPr>
              <a:t>“Si éstos no se ponen de acuerdo en aceptar o renunciar la herencia deferida a su causante, los que la aceptan adquieren la totalidad de los derechos y obligaciones que corresponden a éste”</a:t>
            </a:r>
            <a:endParaRPr lang="es-ES" sz="2500" i="1" dirty="0">
              <a:solidFill>
                <a:schemeClr val="bg1"/>
              </a:solidFill>
              <a:latin typeface="Georgia" pitchFamily="18"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AR" u="sng" dirty="0" smtClean="0">
                <a:solidFill>
                  <a:schemeClr val="bg1"/>
                </a:solidFill>
                <a:effectLst>
                  <a:outerShdw blurRad="38100" dist="38100" dir="2700000" algn="tl">
                    <a:srgbClr val="000000">
                      <a:alpha val="43137"/>
                    </a:srgbClr>
                  </a:outerShdw>
                </a:effectLst>
              </a:rPr>
              <a:t>Efectos del derecho de opción (art. 2291, CCCN)</a:t>
            </a:r>
            <a:endParaRPr lang="es-AR" u="sng" dirty="0">
              <a:solidFill>
                <a:schemeClr val="bg1"/>
              </a:solidFill>
              <a:effectLst>
                <a:outerShdw blurRad="38100" dist="38100" dir="2700000" algn="tl">
                  <a:srgbClr val="000000">
                    <a:alpha val="43137"/>
                  </a:srgbClr>
                </a:outerShdw>
              </a:effectLst>
            </a:endParaRPr>
          </a:p>
        </p:txBody>
      </p:sp>
      <p:cxnSp>
        <p:nvCxnSpPr>
          <p:cNvPr id="5" name="4 Conector recto"/>
          <p:cNvCxnSpPr/>
          <p:nvPr/>
        </p:nvCxnSpPr>
        <p:spPr>
          <a:xfrm>
            <a:off x="357158" y="2714620"/>
            <a:ext cx="8501122" cy="1588"/>
          </a:xfrm>
          <a:prstGeom prst="line">
            <a:avLst/>
          </a:prstGeom>
          <a:ln>
            <a:solidFill>
              <a:srgbClr val="F99A0F"/>
            </a:solidFill>
          </a:ln>
        </p:spPr>
        <p:style>
          <a:lnRef idx="1">
            <a:schemeClr val="accent1"/>
          </a:lnRef>
          <a:fillRef idx="0">
            <a:schemeClr val="accent1"/>
          </a:fillRef>
          <a:effectRef idx="0">
            <a:schemeClr val="accent1"/>
          </a:effectRef>
          <a:fontRef idx="minor">
            <a:schemeClr val="tx1"/>
          </a:fontRef>
        </p:style>
      </p:cxnSp>
      <p:sp>
        <p:nvSpPr>
          <p:cNvPr id="6" name="5 Elipse"/>
          <p:cNvSpPr/>
          <p:nvPr/>
        </p:nvSpPr>
        <p:spPr>
          <a:xfrm>
            <a:off x="285720" y="2643182"/>
            <a:ext cx="142876" cy="142876"/>
          </a:xfrm>
          <a:prstGeom prst="ellipse">
            <a:avLst/>
          </a:prstGeom>
          <a:solidFill>
            <a:srgbClr val="00004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7" name="6 Elipse"/>
          <p:cNvSpPr/>
          <p:nvPr/>
        </p:nvSpPr>
        <p:spPr>
          <a:xfrm>
            <a:off x="8786842" y="2643182"/>
            <a:ext cx="142876" cy="142876"/>
          </a:xfrm>
          <a:prstGeom prst="ellipse">
            <a:avLst/>
          </a:prstGeom>
          <a:solidFill>
            <a:srgbClr val="00004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8" name="7 CuadroTexto"/>
          <p:cNvSpPr txBox="1"/>
          <p:nvPr/>
        </p:nvSpPr>
        <p:spPr>
          <a:xfrm>
            <a:off x="142844" y="3000372"/>
            <a:ext cx="1500198" cy="923330"/>
          </a:xfrm>
          <a:prstGeom prst="rect">
            <a:avLst/>
          </a:prstGeom>
          <a:noFill/>
        </p:spPr>
        <p:txBody>
          <a:bodyPr wrap="square" rtlCol="0">
            <a:spAutoFit/>
          </a:bodyPr>
          <a:lstStyle/>
          <a:p>
            <a:r>
              <a:rPr lang="es-AR" b="1" dirty="0" smtClean="0">
                <a:solidFill>
                  <a:schemeClr val="bg1"/>
                </a:solidFill>
              </a:rPr>
              <a:t>Fallecimiento del causante</a:t>
            </a:r>
            <a:endParaRPr lang="es-AR" b="1" dirty="0">
              <a:solidFill>
                <a:schemeClr val="bg1"/>
              </a:solidFill>
            </a:endParaRPr>
          </a:p>
        </p:txBody>
      </p:sp>
      <p:sp>
        <p:nvSpPr>
          <p:cNvPr id="11" name="10 CuadroTexto"/>
          <p:cNvSpPr txBox="1"/>
          <p:nvPr/>
        </p:nvSpPr>
        <p:spPr>
          <a:xfrm>
            <a:off x="3857620" y="4143380"/>
            <a:ext cx="5072098" cy="923330"/>
          </a:xfrm>
          <a:prstGeom prst="rect">
            <a:avLst/>
          </a:prstGeom>
          <a:noFill/>
          <a:ln w="28575">
            <a:solidFill>
              <a:srgbClr val="F99A0F"/>
            </a:solidFill>
          </a:ln>
        </p:spPr>
        <p:txBody>
          <a:bodyPr wrap="square" rtlCol="0">
            <a:spAutoFit/>
          </a:bodyPr>
          <a:lstStyle/>
          <a:p>
            <a:pPr algn="r"/>
            <a:r>
              <a:rPr lang="es-AR" b="1" dirty="0" smtClean="0">
                <a:solidFill>
                  <a:schemeClr val="bg1"/>
                </a:solidFill>
              </a:rPr>
              <a:t>Art. 2291, CCCN: </a:t>
            </a:r>
            <a:r>
              <a:rPr lang="es-AR" b="1" i="1" dirty="0" smtClean="0">
                <a:solidFill>
                  <a:schemeClr val="bg1"/>
                </a:solidFill>
              </a:rPr>
              <a:t>“Efectos. El ejercicio del derecho de opción tiene efecto retroactivo al día de la apertura de la sucesión”</a:t>
            </a:r>
            <a:r>
              <a:rPr lang="es-AR" b="1" dirty="0" smtClean="0">
                <a:solidFill>
                  <a:schemeClr val="bg1"/>
                </a:solidFill>
              </a:rPr>
              <a:t>.</a:t>
            </a:r>
          </a:p>
        </p:txBody>
      </p:sp>
      <p:sp>
        <p:nvSpPr>
          <p:cNvPr id="14" name="13 CuadroTexto"/>
          <p:cNvSpPr txBox="1"/>
          <p:nvPr/>
        </p:nvSpPr>
        <p:spPr>
          <a:xfrm>
            <a:off x="7500958" y="3000372"/>
            <a:ext cx="1500198" cy="369332"/>
          </a:xfrm>
          <a:prstGeom prst="rect">
            <a:avLst/>
          </a:prstGeom>
          <a:noFill/>
        </p:spPr>
        <p:txBody>
          <a:bodyPr wrap="square" rtlCol="0">
            <a:spAutoFit/>
          </a:bodyPr>
          <a:lstStyle/>
          <a:p>
            <a:pPr algn="r"/>
            <a:r>
              <a:rPr lang="es-AR" b="1" dirty="0" smtClean="0">
                <a:solidFill>
                  <a:schemeClr val="bg1"/>
                </a:solidFill>
              </a:rPr>
              <a:t>Opción</a:t>
            </a:r>
            <a:endParaRPr lang="es-AR" b="1" dirty="0">
              <a:solidFill>
                <a:schemeClr val="bg1"/>
              </a:solidFill>
            </a:endParaRPr>
          </a:p>
        </p:txBody>
      </p:sp>
      <p:sp>
        <p:nvSpPr>
          <p:cNvPr id="15" name="14 Flecha curvada hacia arriba"/>
          <p:cNvSpPr/>
          <p:nvPr/>
        </p:nvSpPr>
        <p:spPr>
          <a:xfrm rot="10800000">
            <a:off x="500034" y="1643050"/>
            <a:ext cx="8215370" cy="785818"/>
          </a:xfrm>
          <a:prstGeom prst="curvedUp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chemeClr val="tx1"/>
              </a:solidFill>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1000" fill="hold"/>
                                        <p:tgtEl>
                                          <p:spTgt spid="11"/>
                                        </p:tgtEl>
                                        <p:attrNameLst>
                                          <p:attrName>ppt_w</p:attrName>
                                        </p:attrNameLst>
                                      </p:cBhvr>
                                      <p:tavLst>
                                        <p:tav tm="0">
                                          <p:val>
                                            <p:strVal val="#ppt_w*0.70"/>
                                          </p:val>
                                        </p:tav>
                                        <p:tav tm="100000">
                                          <p:val>
                                            <p:strVal val="#ppt_w"/>
                                          </p:val>
                                        </p:tav>
                                      </p:tavLst>
                                    </p:anim>
                                    <p:anim calcmode="lin" valueType="num">
                                      <p:cBhvr>
                                        <p:cTn id="8" dur="1000" fill="hold"/>
                                        <p:tgtEl>
                                          <p:spTgt spid="11"/>
                                        </p:tgtEl>
                                        <p:attrNameLst>
                                          <p:attrName>ppt_h</p:attrName>
                                        </p:attrNameLst>
                                      </p:cBhvr>
                                      <p:tavLst>
                                        <p:tav tm="0">
                                          <p:val>
                                            <p:strVal val="#ppt_h"/>
                                          </p:val>
                                        </p:tav>
                                        <p:tav tm="100000">
                                          <p:val>
                                            <p:strVal val="#ppt_h"/>
                                          </p:val>
                                        </p:tav>
                                      </p:tavLst>
                                    </p:anim>
                                    <p:animEffect transition="in" filter="fade">
                                      <p:cBhvr>
                                        <p:cTn id="9"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u="sng" dirty="0" smtClean="0">
                <a:solidFill>
                  <a:schemeClr val="bg1"/>
                </a:solidFill>
                <a:effectLst>
                  <a:outerShdw blurRad="38100" dist="38100" dir="2700000" algn="tl">
                    <a:srgbClr val="000000">
                      <a:alpha val="43137"/>
                    </a:srgbClr>
                  </a:outerShdw>
                </a:effectLst>
              </a:rPr>
              <a:t>ACEPTACIÓN DE LA HERENCIA</a:t>
            </a:r>
            <a:endParaRPr lang="es-AR" u="sng" dirty="0">
              <a:solidFill>
                <a:schemeClr val="bg1"/>
              </a:solidFill>
              <a:effectLst>
                <a:outerShdw blurRad="38100" dist="38100" dir="2700000" algn="tl">
                  <a:srgbClr val="000000">
                    <a:alpha val="43137"/>
                  </a:srgbClr>
                </a:outerShdw>
              </a:effectLst>
            </a:endParaRPr>
          </a:p>
        </p:txBody>
      </p:sp>
      <p:sp>
        <p:nvSpPr>
          <p:cNvPr id="8" name="7 CuadroTexto"/>
          <p:cNvSpPr txBox="1"/>
          <p:nvPr/>
        </p:nvSpPr>
        <p:spPr>
          <a:xfrm>
            <a:off x="714348" y="2071678"/>
            <a:ext cx="7715304" cy="630942"/>
          </a:xfrm>
          <a:prstGeom prst="rect">
            <a:avLst/>
          </a:prstGeom>
          <a:noFill/>
          <a:ln>
            <a:solidFill>
              <a:srgbClr val="F99A0F"/>
            </a:solidFill>
          </a:ln>
        </p:spPr>
        <p:txBody>
          <a:bodyPr wrap="square" rtlCol="0">
            <a:spAutoFit/>
          </a:bodyPr>
          <a:lstStyle/>
          <a:p>
            <a:pPr algn="ctr"/>
            <a:r>
              <a:rPr lang="es-ES" sz="3500" i="1" dirty="0" smtClean="0">
                <a:solidFill>
                  <a:schemeClr val="bg1"/>
                </a:solidFill>
                <a:latin typeface="Georgia" pitchFamily="18" charset="0"/>
              </a:rPr>
              <a:t>La ratio </a:t>
            </a:r>
            <a:r>
              <a:rPr lang="es-ES" sz="3500" i="1" dirty="0" err="1" smtClean="0">
                <a:solidFill>
                  <a:schemeClr val="bg1"/>
                </a:solidFill>
                <a:latin typeface="Georgia" pitchFamily="18" charset="0"/>
              </a:rPr>
              <a:t>legis</a:t>
            </a:r>
            <a:r>
              <a:rPr lang="es-ES" sz="3500" i="1" dirty="0" smtClean="0">
                <a:solidFill>
                  <a:schemeClr val="bg1"/>
                </a:solidFill>
                <a:latin typeface="Georgia" pitchFamily="18" charset="0"/>
              </a:rPr>
              <a:t> del instituto</a:t>
            </a:r>
            <a:endParaRPr lang="es-ES" sz="3500" i="1" dirty="0">
              <a:solidFill>
                <a:schemeClr val="bg1"/>
              </a:solidFill>
              <a:latin typeface="Georgia" pitchFamily="18" charset="0"/>
            </a:endParaRPr>
          </a:p>
        </p:txBody>
      </p:sp>
      <p:sp>
        <p:nvSpPr>
          <p:cNvPr id="9" name="8 CuadroTexto"/>
          <p:cNvSpPr txBox="1"/>
          <p:nvPr/>
        </p:nvSpPr>
        <p:spPr>
          <a:xfrm>
            <a:off x="714348" y="3286124"/>
            <a:ext cx="7715304" cy="1708160"/>
          </a:xfrm>
          <a:prstGeom prst="rect">
            <a:avLst/>
          </a:prstGeom>
          <a:noFill/>
          <a:ln>
            <a:solidFill>
              <a:srgbClr val="F99A0F"/>
            </a:solidFill>
          </a:ln>
        </p:spPr>
        <p:txBody>
          <a:bodyPr wrap="square" rtlCol="0">
            <a:spAutoFit/>
          </a:bodyPr>
          <a:lstStyle/>
          <a:p>
            <a:pPr algn="ctr"/>
            <a:r>
              <a:rPr lang="es-ES" sz="3500" i="1" dirty="0" smtClean="0">
                <a:solidFill>
                  <a:schemeClr val="bg1"/>
                </a:solidFill>
                <a:latin typeface="Georgia" pitchFamily="18" charset="0"/>
              </a:rPr>
              <a:t>¿Por qué legislar la aceptación en un sistema con adquisición operativa al tiempo de la muerte del causante?</a:t>
            </a:r>
            <a:endParaRPr lang="es-ES" sz="3500" i="1" dirty="0">
              <a:solidFill>
                <a:schemeClr val="bg1"/>
              </a:solidFill>
              <a:latin typeface="Georgia" pitchFamily="18" charset="0"/>
            </a:endParaRPr>
          </a:p>
        </p:txBody>
      </p:sp>
      <p:sp>
        <p:nvSpPr>
          <p:cNvPr id="10" name="9 CuadroTexto"/>
          <p:cNvSpPr txBox="1"/>
          <p:nvPr/>
        </p:nvSpPr>
        <p:spPr>
          <a:xfrm>
            <a:off x="714348" y="5643578"/>
            <a:ext cx="7715304" cy="630942"/>
          </a:xfrm>
          <a:prstGeom prst="rect">
            <a:avLst/>
          </a:prstGeom>
          <a:noFill/>
          <a:ln>
            <a:solidFill>
              <a:srgbClr val="F99A0F"/>
            </a:solidFill>
          </a:ln>
        </p:spPr>
        <p:txBody>
          <a:bodyPr wrap="square" rtlCol="0">
            <a:spAutoFit/>
          </a:bodyPr>
          <a:lstStyle/>
          <a:p>
            <a:pPr algn="ctr"/>
            <a:r>
              <a:rPr lang="es-ES" sz="3500" i="1" dirty="0" smtClean="0">
                <a:solidFill>
                  <a:schemeClr val="bg1"/>
                </a:solidFill>
                <a:latin typeface="Georgia" pitchFamily="18" charset="0"/>
              </a:rPr>
              <a:t>¿Qué función cumple la aceptación?</a:t>
            </a:r>
            <a:endParaRPr lang="es-ES" sz="3500" i="1" dirty="0">
              <a:solidFill>
                <a:schemeClr val="bg1"/>
              </a:solidFill>
              <a:latin typeface="Georgia" pitchFamily="18"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4" name="3 Rectángulo redondeado"/>
          <p:cNvSpPr/>
          <p:nvPr/>
        </p:nvSpPr>
        <p:spPr>
          <a:xfrm>
            <a:off x="714375" y="285750"/>
            <a:ext cx="7786688" cy="1285875"/>
          </a:xfrm>
          <a:prstGeom prst="roundRect">
            <a:avLst/>
          </a:prstGeom>
          <a:noFill/>
          <a:ln>
            <a:solidFill>
              <a:srgbClr val="F99A0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15363" name="4 CuadroTexto"/>
          <p:cNvSpPr txBox="1">
            <a:spLocks noChangeArrowheads="1"/>
          </p:cNvSpPr>
          <p:nvPr/>
        </p:nvSpPr>
        <p:spPr bwMode="auto">
          <a:xfrm>
            <a:off x="928688" y="571500"/>
            <a:ext cx="7199312" cy="430887"/>
          </a:xfrm>
          <a:prstGeom prst="rect">
            <a:avLst/>
          </a:prstGeom>
          <a:noFill/>
          <a:ln w="9525">
            <a:noFill/>
            <a:miter lim="800000"/>
            <a:headEnd/>
            <a:tailEnd/>
          </a:ln>
        </p:spPr>
        <p:txBody>
          <a:bodyPr>
            <a:spAutoFit/>
          </a:bodyPr>
          <a:lstStyle/>
          <a:p>
            <a:pPr algn="ctr"/>
            <a:r>
              <a:rPr lang="es-ES" sz="2200" i="1" dirty="0" smtClean="0">
                <a:solidFill>
                  <a:schemeClr val="bg1"/>
                </a:solidFill>
                <a:latin typeface="Georgia" pitchFamily="18" charset="0"/>
              </a:rPr>
              <a:t>Juicio sucesorio - competencia</a:t>
            </a:r>
            <a:endParaRPr lang="es-ES" sz="2200" i="1" dirty="0">
              <a:solidFill>
                <a:schemeClr val="bg1"/>
              </a:solidFill>
              <a:latin typeface="Georgia" pitchFamily="18" charset="0"/>
            </a:endParaRPr>
          </a:p>
        </p:txBody>
      </p:sp>
      <p:sp>
        <p:nvSpPr>
          <p:cNvPr id="7" name="6 Rectángulo redondeado"/>
          <p:cNvSpPr/>
          <p:nvPr/>
        </p:nvSpPr>
        <p:spPr>
          <a:xfrm>
            <a:off x="357158" y="1928813"/>
            <a:ext cx="8501122" cy="4572000"/>
          </a:xfrm>
          <a:prstGeom prst="roundRect">
            <a:avLst/>
          </a:prstGeom>
          <a:noFill/>
          <a:ln>
            <a:solidFill>
              <a:srgbClr val="F99A0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15365" name="5 CuadroTexto"/>
          <p:cNvSpPr txBox="1">
            <a:spLocks noChangeArrowheads="1"/>
          </p:cNvSpPr>
          <p:nvPr/>
        </p:nvSpPr>
        <p:spPr bwMode="auto">
          <a:xfrm>
            <a:off x="571472" y="2857496"/>
            <a:ext cx="8072494" cy="2215991"/>
          </a:xfrm>
          <a:prstGeom prst="rect">
            <a:avLst/>
          </a:prstGeom>
          <a:noFill/>
          <a:ln w="9525">
            <a:noFill/>
            <a:miter lim="800000"/>
            <a:headEnd/>
            <a:tailEnd/>
          </a:ln>
        </p:spPr>
        <p:txBody>
          <a:bodyPr wrap="square">
            <a:spAutoFit/>
          </a:bodyPr>
          <a:lstStyle/>
          <a:p>
            <a:pPr algn="ctr">
              <a:buFont typeface="Arial" charset="0"/>
              <a:buChar char="•"/>
            </a:pPr>
            <a:r>
              <a:rPr lang="es-ES" sz="2300" i="1" dirty="0" smtClean="0">
                <a:solidFill>
                  <a:schemeClr val="bg1"/>
                </a:solidFill>
                <a:latin typeface="Georgia" pitchFamily="18" charset="0"/>
              </a:rPr>
              <a:t>Regla general de competencia en la </a:t>
            </a:r>
            <a:r>
              <a:rPr lang="es-ES" sz="2300" i="1" dirty="0" smtClean="0">
                <a:solidFill>
                  <a:srgbClr val="F99A0F"/>
                </a:solidFill>
                <a:latin typeface="Georgia" pitchFamily="18" charset="0"/>
              </a:rPr>
              <a:t>sucesión nacional</a:t>
            </a:r>
            <a:r>
              <a:rPr lang="es-ES" sz="2300" i="1" dirty="0" smtClean="0">
                <a:solidFill>
                  <a:schemeClr val="bg1"/>
                </a:solidFill>
                <a:latin typeface="Georgia" pitchFamily="18" charset="0"/>
              </a:rPr>
              <a:t> y en la </a:t>
            </a:r>
            <a:r>
              <a:rPr lang="es-ES" sz="2300" i="1" dirty="0" smtClean="0">
                <a:solidFill>
                  <a:srgbClr val="F99A0F"/>
                </a:solidFill>
                <a:latin typeface="Georgia" pitchFamily="18" charset="0"/>
              </a:rPr>
              <a:t>sucesión internacional</a:t>
            </a:r>
          </a:p>
          <a:p>
            <a:pPr algn="ctr">
              <a:buFont typeface="Arial" charset="0"/>
              <a:buChar char="•"/>
            </a:pPr>
            <a:endParaRPr lang="es-ES" sz="2300" i="1" dirty="0" smtClean="0">
              <a:solidFill>
                <a:schemeClr val="bg1"/>
              </a:solidFill>
              <a:latin typeface="Georgia" pitchFamily="18" charset="0"/>
            </a:endParaRPr>
          </a:p>
          <a:p>
            <a:pPr algn="ctr">
              <a:buFont typeface="Arial" charset="0"/>
              <a:buChar char="•"/>
            </a:pPr>
            <a:r>
              <a:rPr lang="es-ES" sz="2300" i="1" dirty="0" smtClean="0">
                <a:solidFill>
                  <a:schemeClr val="bg1"/>
                </a:solidFill>
                <a:latin typeface="Georgia" pitchFamily="18" charset="0"/>
              </a:rPr>
              <a:t>Nuevos aspectos sobre el fuero de atracción</a:t>
            </a:r>
          </a:p>
          <a:p>
            <a:pPr algn="ctr">
              <a:buFont typeface="Arial" charset="0"/>
              <a:buChar char="•"/>
            </a:pPr>
            <a:endParaRPr lang="es-ES" sz="2300" i="1" dirty="0">
              <a:solidFill>
                <a:schemeClr val="bg1"/>
              </a:solidFill>
              <a:latin typeface="Georgia" pitchFamily="18" charset="0"/>
            </a:endParaRPr>
          </a:p>
          <a:p>
            <a:pPr algn="ctr">
              <a:buFont typeface="Arial" charset="0"/>
              <a:buChar char="•"/>
            </a:pPr>
            <a:r>
              <a:rPr lang="es-ES" sz="2300" i="1" dirty="0" smtClean="0">
                <a:solidFill>
                  <a:schemeClr val="bg1"/>
                </a:solidFill>
                <a:latin typeface="Georgia" pitchFamily="18" charset="0"/>
              </a:rPr>
              <a:t>Competencia sucesoria y </a:t>
            </a:r>
            <a:r>
              <a:rPr lang="es-ES" sz="2300" i="1" dirty="0" smtClean="0">
                <a:solidFill>
                  <a:srgbClr val="F99A0F"/>
                </a:solidFill>
                <a:latin typeface="Georgia" pitchFamily="18" charset="0"/>
              </a:rPr>
              <a:t>heredero único</a:t>
            </a:r>
          </a:p>
        </p:txBody>
      </p:sp>
    </p:spTree>
  </p:cSld>
  <p:clrMapOvr>
    <a:overrideClrMapping bg1="lt1" tx1="dk1" bg2="lt2" tx2="dk2" accent1="accent1" accent2="accent2" accent3="accent3" accent4="accent4" accent5="accent5" accent6="accent6" hlink="hlink" folHlink="folHlink"/>
  </p:clrMapOvr>
</p:sld>
</file>

<file path=ppt/slides/slide30.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4" name="3 Llamada de flecha a la derecha"/>
          <p:cNvSpPr/>
          <p:nvPr/>
        </p:nvSpPr>
        <p:spPr>
          <a:xfrm>
            <a:off x="428596" y="785794"/>
            <a:ext cx="2714644" cy="5286412"/>
          </a:xfrm>
          <a:prstGeom prst="rightArrowCallout">
            <a:avLst/>
          </a:prstGeom>
          <a:solidFill>
            <a:schemeClr val="tx1"/>
          </a:solidFill>
          <a:ln>
            <a:solidFill>
              <a:srgbClr val="F99A0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5" name="4 CuadroTexto"/>
          <p:cNvSpPr txBox="1"/>
          <p:nvPr/>
        </p:nvSpPr>
        <p:spPr>
          <a:xfrm>
            <a:off x="500034" y="2357430"/>
            <a:ext cx="1571636" cy="1246495"/>
          </a:xfrm>
          <a:prstGeom prst="rect">
            <a:avLst/>
          </a:prstGeom>
          <a:noFill/>
        </p:spPr>
        <p:txBody>
          <a:bodyPr wrap="square" rtlCol="0">
            <a:spAutoFit/>
          </a:bodyPr>
          <a:lstStyle/>
          <a:p>
            <a:pPr algn="ctr"/>
            <a:r>
              <a:rPr lang="es-AR" sz="1500" b="1" dirty="0" smtClean="0">
                <a:solidFill>
                  <a:schemeClr val="bg1"/>
                </a:solidFill>
              </a:rPr>
              <a:t>CARACTERES DE LA ACEPTACIÓN DE LA HERENCIA</a:t>
            </a:r>
            <a:endParaRPr lang="es-AR" sz="1500" b="1" dirty="0">
              <a:solidFill>
                <a:schemeClr val="bg1"/>
              </a:solidFill>
            </a:endParaRPr>
          </a:p>
        </p:txBody>
      </p:sp>
      <p:sp>
        <p:nvSpPr>
          <p:cNvPr id="6" name="5 CuadroTexto"/>
          <p:cNvSpPr txBox="1"/>
          <p:nvPr/>
        </p:nvSpPr>
        <p:spPr>
          <a:xfrm>
            <a:off x="3500430" y="1285860"/>
            <a:ext cx="5143536" cy="477054"/>
          </a:xfrm>
          <a:prstGeom prst="rect">
            <a:avLst/>
          </a:prstGeom>
          <a:noFill/>
          <a:ln>
            <a:solidFill>
              <a:srgbClr val="F99A0F"/>
            </a:solidFill>
          </a:ln>
        </p:spPr>
        <p:txBody>
          <a:bodyPr wrap="square" rtlCol="0">
            <a:spAutoFit/>
          </a:bodyPr>
          <a:lstStyle/>
          <a:p>
            <a:pPr algn="ctr"/>
            <a:r>
              <a:rPr lang="es-AR" sz="2500" b="1" dirty="0" smtClean="0">
                <a:solidFill>
                  <a:schemeClr val="bg1"/>
                </a:solidFill>
                <a:latin typeface="Georgia" pitchFamily="18" charset="0"/>
              </a:rPr>
              <a:t>VOLUNTARIA</a:t>
            </a:r>
            <a:endParaRPr lang="es-AR" sz="2500" b="1" dirty="0">
              <a:solidFill>
                <a:schemeClr val="bg1"/>
              </a:solidFill>
              <a:latin typeface="Georgia" pitchFamily="18" charset="0"/>
            </a:endParaRPr>
          </a:p>
        </p:txBody>
      </p:sp>
      <p:sp>
        <p:nvSpPr>
          <p:cNvPr id="7" name="6 CuadroTexto"/>
          <p:cNvSpPr txBox="1"/>
          <p:nvPr/>
        </p:nvSpPr>
        <p:spPr>
          <a:xfrm>
            <a:off x="3500430" y="2357430"/>
            <a:ext cx="5143536" cy="477054"/>
          </a:xfrm>
          <a:prstGeom prst="rect">
            <a:avLst/>
          </a:prstGeom>
          <a:noFill/>
          <a:ln>
            <a:solidFill>
              <a:srgbClr val="F99A0F"/>
            </a:solidFill>
          </a:ln>
        </p:spPr>
        <p:txBody>
          <a:bodyPr wrap="square" rtlCol="0">
            <a:spAutoFit/>
          </a:bodyPr>
          <a:lstStyle/>
          <a:p>
            <a:pPr algn="ctr"/>
            <a:r>
              <a:rPr lang="es-AR" sz="2500" b="1" dirty="0" smtClean="0">
                <a:solidFill>
                  <a:schemeClr val="bg1"/>
                </a:solidFill>
                <a:latin typeface="Georgia" pitchFamily="18" charset="0"/>
              </a:rPr>
              <a:t>UNILATERAL</a:t>
            </a:r>
            <a:endParaRPr lang="es-AR" sz="2500" b="1" dirty="0">
              <a:solidFill>
                <a:schemeClr val="bg1"/>
              </a:solidFill>
              <a:latin typeface="Georgia" pitchFamily="18" charset="0"/>
            </a:endParaRPr>
          </a:p>
        </p:txBody>
      </p:sp>
      <p:sp>
        <p:nvSpPr>
          <p:cNvPr id="8" name="7 CuadroTexto"/>
          <p:cNvSpPr txBox="1"/>
          <p:nvPr/>
        </p:nvSpPr>
        <p:spPr>
          <a:xfrm>
            <a:off x="3500430" y="3286124"/>
            <a:ext cx="5143536" cy="477054"/>
          </a:xfrm>
          <a:prstGeom prst="rect">
            <a:avLst/>
          </a:prstGeom>
          <a:noFill/>
          <a:ln>
            <a:solidFill>
              <a:srgbClr val="F99A0F"/>
            </a:solidFill>
          </a:ln>
        </p:spPr>
        <p:txBody>
          <a:bodyPr wrap="square" rtlCol="0">
            <a:spAutoFit/>
          </a:bodyPr>
          <a:lstStyle/>
          <a:p>
            <a:pPr algn="ctr"/>
            <a:r>
              <a:rPr lang="es-AR" sz="2500" b="1" dirty="0" smtClean="0">
                <a:solidFill>
                  <a:schemeClr val="bg1"/>
                </a:solidFill>
                <a:latin typeface="Georgia" pitchFamily="18" charset="0"/>
              </a:rPr>
              <a:t>PURA Y SIMPLE</a:t>
            </a:r>
            <a:endParaRPr lang="es-AR" sz="2500" b="1" dirty="0">
              <a:solidFill>
                <a:schemeClr val="bg1"/>
              </a:solidFill>
              <a:latin typeface="Georgia" pitchFamily="18" charset="0"/>
            </a:endParaRPr>
          </a:p>
        </p:txBody>
      </p:sp>
      <p:sp>
        <p:nvSpPr>
          <p:cNvPr id="9" name="8 CuadroTexto"/>
          <p:cNvSpPr txBox="1"/>
          <p:nvPr/>
        </p:nvSpPr>
        <p:spPr>
          <a:xfrm>
            <a:off x="3500430" y="4214818"/>
            <a:ext cx="5143536" cy="477054"/>
          </a:xfrm>
          <a:prstGeom prst="rect">
            <a:avLst/>
          </a:prstGeom>
          <a:noFill/>
          <a:ln>
            <a:solidFill>
              <a:srgbClr val="F99A0F"/>
            </a:solidFill>
          </a:ln>
        </p:spPr>
        <p:txBody>
          <a:bodyPr wrap="square" rtlCol="0">
            <a:spAutoFit/>
          </a:bodyPr>
          <a:lstStyle/>
          <a:p>
            <a:pPr algn="ctr"/>
            <a:r>
              <a:rPr lang="es-AR" sz="2500" b="1" dirty="0" smtClean="0">
                <a:solidFill>
                  <a:schemeClr val="bg1"/>
                </a:solidFill>
                <a:latin typeface="Georgia" pitchFamily="18" charset="0"/>
              </a:rPr>
              <a:t>ÍNTEGRA</a:t>
            </a:r>
            <a:endParaRPr lang="es-AR" sz="2500" b="1" dirty="0">
              <a:solidFill>
                <a:schemeClr val="bg1"/>
              </a:solidFill>
              <a:latin typeface="Georgia" pitchFamily="18" charset="0"/>
            </a:endParaRPr>
          </a:p>
        </p:txBody>
      </p:sp>
      <p:sp>
        <p:nvSpPr>
          <p:cNvPr id="10" name="9 CuadroTexto"/>
          <p:cNvSpPr txBox="1"/>
          <p:nvPr/>
        </p:nvSpPr>
        <p:spPr>
          <a:xfrm>
            <a:off x="3500430" y="5143512"/>
            <a:ext cx="5143536" cy="477054"/>
          </a:xfrm>
          <a:prstGeom prst="rect">
            <a:avLst/>
          </a:prstGeom>
          <a:noFill/>
          <a:ln>
            <a:solidFill>
              <a:srgbClr val="F99A0F"/>
            </a:solidFill>
          </a:ln>
        </p:spPr>
        <p:txBody>
          <a:bodyPr wrap="square" rtlCol="0">
            <a:spAutoFit/>
          </a:bodyPr>
          <a:lstStyle/>
          <a:p>
            <a:pPr algn="ctr"/>
            <a:r>
              <a:rPr lang="es-AR" sz="2500" b="1" dirty="0" smtClean="0">
                <a:solidFill>
                  <a:schemeClr val="bg1"/>
                </a:solidFill>
                <a:latin typeface="Georgia" pitchFamily="18" charset="0"/>
              </a:rPr>
              <a:t>IRREVOCABLE</a:t>
            </a:r>
            <a:endParaRPr lang="es-AR" sz="2500" b="1" dirty="0">
              <a:solidFill>
                <a:schemeClr val="bg1"/>
              </a:solidFill>
              <a:latin typeface="Georgia" pitchFamily="18"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0.70"/>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1000" fill="hold"/>
                                        <p:tgtEl>
                                          <p:spTgt spid="5"/>
                                        </p:tgtEl>
                                        <p:attrNameLst>
                                          <p:attrName>ppt_w</p:attrName>
                                        </p:attrNameLst>
                                      </p:cBhvr>
                                      <p:tavLst>
                                        <p:tav tm="0">
                                          <p:val>
                                            <p:strVal val="#ppt_w*0.70"/>
                                          </p:val>
                                        </p:tav>
                                        <p:tav tm="100000">
                                          <p:val>
                                            <p:strVal val="#ppt_w"/>
                                          </p:val>
                                        </p:tav>
                                      </p:tavLst>
                                    </p:anim>
                                    <p:anim calcmode="lin" valueType="num">
                                      <p:cBhvr>
                                        <p:cTn id="13" dur="1000" fill="hold"/>
                                        <p:tgtEl>
                                          <p:spTgt spid="5"/>
                                        </p:tgtEl>
                                        <p:attrNameLst>
                                          <p:attrName>ppt_h</p:attrName>
                                        </p:attrNameLst>
                                      </p:cBhvr>
                                      <p:tavLst>
                                        <p:tav tm="0">
                                          <p:val>
                                            <p:strVal val="#ppt_h"/>
                                          </p:val>
                                        </p:tav>
                                        <p:tav tm="100000">
                                          <p:val>
                                            <p:strVal val="#ppt_h"/>
                                          </p:val>
                                        </p:tav>
                                      </p:tavLst>
                                    </p:anim>
                                    <p:animEffect transition="in" filter="fade">
                                      <p:cBhvr>
                                        <p:cTn id="14" dur="1000"/>
                                        <p:tgtEl>
                                          <p:spTgt spid="5"/>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circle(in)">
                                      <p:cBhvr>
                                        <p:cTn id="19" dur="2000"/>
                                        <p:tgtEl>
                                          <p:spTgt spid="6"/>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circle(in)">
                                      <p:cBhvr>
                                        <p:cTn id="24" dur="2000"/>
                                        <p:tgtEl>
                                          <p:spTgt spid="7"/>
                                        </p:tgtEl>
                                      </p:cBhvr>
                                    </p:animEffec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circle(in)">
                                      <p:cBhvr>
                                        <p:cTn id="29" dur="2000"/>
                                        <p:tgtEl>
                                          <p:spTgt spid="8"/>
                                        </p:tgtEl>
                                      </p:cBhvr>
                                    </p:animEffect>
                                  </p:childTnLst>
                                </p:cTn>
                              </p:par>
                            </p:childTnLst>
                          </p:cTn>
                        </p:par>
                      </p:childTnLst>
                    </p:cTn>
                  </p:par>
                  <p:par>
                    <p:cTn id="30" fill="hold">
                      <p:stCondLst>
                        <p:cond delay="indefinite"/>
                      </p:stCondLst>
                      <p:childTnLst>
                        <p:par>
                          <p:cTn id="31" fill="hold">
                            <p:stCondLst>
                              <p:cond delay="0"/>
                            </p:stCondLst>
                            <p:childTnLst>
                              <p:par>
                                <p:cTn id="32" presetID="6" presetClass="entr" presetSubtype="16" fill="hold" grpId="0" nodeType="click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circle(in)">
                                      <p:cBhvr>
                                        <p:cTn id="34" dur="2000"/>
                                        <p:tgtEl>
                                          <p:spTgt spid="9"/>
                                        </p:tgtEl>
                                      </p:cBhvr>
                                    </p:animEffect>
                                  </p:childTnLst>
                                </p:cTn>
                              </p:par>
                            </p:childTnLst>
                          </p:cTn>
                        </p:par>
                      </p:childTnLst>
                    </p:cTn>
                  </p:par>
                  <p:par>
                    <p:cTn id="35" fill="hold">
                      <p:stCondLst>
                        <p:cond delay="indefinite"/>
                      </p:stCondLst>
                      <p:childTnLst>
                        <p:par>
                          <p:cTn id="36" fill="hold">
                            <p:stCondLst>
                              <p:cond delay="0"/>
                            </p:stCondLst>
                            <p:childTnLst>
                              <p:par>
                                <p:cTn id="37" presetID="6" presetClass="entr" presetSubtype="16"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animEffect transition="in" filter="circle(in)">
                                      <p:cBhvr>
                                        <p:cTn id="39"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animBg="1"/>
      <p:bldP spid="7" grpId="0" animBg="1"/>
      <p:bldP spid="8" grpId="0" animBg="1"/>
      <p:bldP spid="9" grpId="0" animBg="1"/>
      <p:bldP spid="10"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4" name="3 Rectángulo redondeado"/>
          <p:cNvSpPr/>
          <p:nvPr/>
        </p:nvSpPr>
        <p:spPr>
          <a:xfrm>
            <a:off x="357158" y="2143116"/>
            <a:ext cx="3286148" cy="1857388"/>
          </a:xfrm>
          <a:prstGeom prst="roundRect">
            <a:avLst/>
          </a:prstGeom>
          <a:solidFill>
            <a:schemeClr val="tx1"/>
          </a:solidFill>
          <a:ln>
            <a:solidFill>
              <a:srgbClr val="F99A0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4 CuadroTexto"/>
          <p:cNvSpPr txBox="1"/>
          <p:nvPr/>
        </p:nvSpPr>
        <p:spPr>
          <a:xfrm>
            <a:off x="571472" y="2571744"/>
            <a:ext cx="2857520" cy="861774"/>
          </a:xfrm>
          <a:prstGeom prst="rect">
            <a:avLst/>
          </a:prstGeom>
          <a:noFill/>
        </p:spPr>
        <p:txBody>
          <a:bodyPr wrap="square" rtlCol="0">
            <a:spAutoFit/>
          </a:bodyPr>
          <a:lstStyle/>
          <a:p>
            <a:pPr algn="ctr"/>
            <a:r>
              <a:rPr lang="es-ES" sz="2500" i="1" dirty="0" smtClean="0">
                <a:solidFill>
                  <a:schemeClr val="bg1"/>
                </a:solidFill>
                <a:effectLst>
                  <a:outerShdw blurRad="38100" dist="38100" dir="2700000" algn="tl">
                    <a:srgbClr val="000000">
                      <a:alpha val="43137"/>
                    </a:srgbClr>
                  </a:outerShdw>
                </a:effectLst>
                <a:latin typeface="Georgia" pitchFamily="18" charset="0"/>
              </a:rPr>
              <a:t>ACEPTACIÓN DE LA HERENCIA</a:t>
            </a:r>
            <a:endParaRPr lang="es-ES" sz="2500" i="1" dirty="0">
              <a:solidFill>
                <a:schemeClr val="bg1"/>
              </a:solidFill>
              <a:effectLst>
                <a:outerShdw blurRad="38100" dist="38100" dir="2700000" algn="tl">
                  <a:srgbClr val="000000">
                    <a:alpha val="43137"/>
                  </a:srgbClr>
                </a:outerShdw>
              </a:effectLst>
              <a:latin typeface="Georgia" pitchFamily="18" charset="0"/>
            </a:endParaRPr>
          </a:p>
        </p:txBody>
      </p:sp>
      <p:sp>
        <p:nvSpPr>
          <p:cNvPr id="6" name="5 Rectángulo redondeado"/>
          <p:cNvSpPr/>
          <p:nvPr/>
        </p:nvSpPr>
        <p:spPr>
          <a:xfrm>
            <a:off x="4714876" y="2143116"/>
            <a:ext cx="3786214" cy="1857388"/>
          </a:xfrm>
          <a:prstGeom prst="roundRect">
            <a:avLst/>
          </a:prstGeom>
          <a:solidFill>
            <a:schemeClr val="tx1"/>
          </a:solidFill>
          <a:ln>
            <a:solidFill>
              <a:srgbClr val="F99A0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 name="6 CuadroTexto"/>
          <p:cNvSpPr txBox="1"/>
          <p:nvPr/>
        </p:nvSpPr>
        <p:spPr>
          <a:xfrm>
            <a:off x="4929190" y="2428868"/>
            <a:ext cx="3357586" cy="1246495"/>
          </a:xfrm>
          <a:prstGeom prst="rect">
            <a:avLst/>
          </a:prstGeom>
          <a:noFill/>
        </p:spPr>
        <p:txBody>
          <a:bodyPr wrap="square" rtlCol="0">
            <a:spAutoFit/>
          </a:bodyPr>
          <a:lstStyle/>
          <a:p>
            <a:pPr algn="ctr"/>
            <a:r>
              <a:rPr lang="es-ES" sz="2500" i="1" dirty="0" smtClean="0">
                <a:solidFill>
                  <a:schemeClr val="bg1"/>
                </a:solidFill>
                <a:effectLst>
                  <a:outerShdw blurRad="38100" dist="38100" dir="2700000" algn="tl">
                    <a:srgbClr val="000000">
                      <a:alpha val="43137"/>
                    </a:srgbClr>
                  </a:outerShdw>
                </a:effectLst>
                <a:latin typeface="Georgia" pitchFamily="18" charset="0"/>
              </a:rPr>
              <a:t>RESPONSABILIDAD LIMITADA DEL HEREDERO</a:t>
            </a:r>
            <a:endParaRPr lang="es-ES" sz="2500" i="1" dirty="0">
              <a:solidFill>
                <a:schemeClr val="bg1"/>
              </a:solidFill>
              <a:effectLst>
                <a:outerShdw blurRad="38100" dist="38100" dir="2700000" algn="tl">
                  <a:srgbClr val="000000">
                    <a:alpha val="43137"/>
                  </a:srgbClr>
                </a:outerShdw>
              </a:effectLst>
              <a:latin typeface="Georgia" pitchFamily="18" charset="0"/>
            </a:endParaRPr>
          </a:p>
        </p:txBody>
      </p:sp>
      <p:sp>
        <p:nvSpPr>
          <p:cNvPr id="8" name="7 Flecha derecha"/>
          <p:cNvSpPr/>
          <p:nvPr/>
        </p:nvSpPr>
        <p:spPr>
          <a:xfrm>
            <a:off x="3714744" y="2928934"/>
            <a:ext cx="928694" cy="357190"/>
          </a:xfrm>
          <a:prstGeom prst="rightArrow">
            <a:avLst/>
          </a:prstGeom>
          <a:solidFill>
            <a:schemeClr val="tx1"/>
          </a:solidFill>
          <a:ln>
            <a:solidFill>
              <a:srgbClr val="F99A0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 name="9 CuadroTexto"/>
          <p:cNvSpPr txBox="1"/>
          <p:nvPr/>
        </p:nvSpPr>
        <p:spPr>
          <a:xfrm>
            <a:off x="4714876" y="4714884"/>
            <a:ext cx="4000528" cy="2123658"/>
          </a:xfrm>
          <a:prstGeom prst="rect">
            <a:avLst/>
          </a:prstGeom>
          <a:noFill/>
          <a:ln>
            <a:solidFill>
              <a:srgbClr val="F99A0F"/>
            </a:solidFill>
          </a:ln>
        </p:spPr>
        <p:txBody>
          <a:bodyPr wrap="square" rtlCol="0">
            <a:spAutoFit/>
          </a:bodyPr>
          <a:lstStyle/>
          <a:p>
            <a:pPr algn="r"/>
            <a:r>
              <a:rPr lang="es-ES" sz="2200" b="1" i="1" u="sng" dirty="0" smtClean="0">
                <a:solidFill>
                  <a:schemeClr val="bg1"/>
                </a:solidFill>
                <a:latin typeface="Georgia" pitchFamily="18" charset="0"/>
              </a:rPr>
              <a:t>LÍMITE DE SU RESPONSABILIDAD:</a:t>
            </a:r>
          </a:p>
          <a:p>
            <a:pPr algn="r"/>
            <a:r>
              <a:rPr lang="es-ES" sz="2200" i="1" dirty="0" smtClean="0">
                <a:solidFill>
                  <a:schemeClr val="bg1"/>
                </a:solidFill>
                <a:latin typeface="Georgia" pitchFamily="18" charset="0"/>
              </a:rPr>
              <a:t>“hasta la concurrencia del valor de los bienes hereditarios recibidos”</a:t>
            </a:r>
          </a:p>
          <a:p>
            <a:pPr algn="r"/>
            <a:r>
              <a:rPr lang="es-ES" sz="2200" i="1" dirty="0" smtClean="0">
                <a:solidFill>
                  <a:schemeClr val="bg1"/>
                </a:solidFill>
                <a:latin typeface="Georgia" pitchFamily="18" charset="0"/>
              </a:rPr>
              <a:t>(art. 2317)</a:t>
            </a:r>
            <a:endParaRPr lang="es-ES" sz="2200" i="1" dirty="0">
              <a:solidFill>
                <a:schemeClr val="bg1"/>
              </a:solidFill>
              <a:latin typeface="Georgia" pitchFamily="18" charset="0"/>
            </a:endParaRPr>
          </a:p>
        </p:txBody>
      </p:sp>
      <p:cxnSp>
        <p:nvCxnSpPr>
          <p:cNvPr id="12" name="11 Conector recto de flecha"/>
          <p:cNvCxnSpPr>
            <a:stCxn id="6" idx="2"/>
          </p:cNvCxnSpPr>
          <p:nvPr/>
        </p:nvCxnSpPr>
        <p:spPr>
          <a:xfrm rot="5400000">
            <a:off x="6232934" y="4339835"/>
            <a:ext cx="714380" cy="3571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12 CuadroTexto"/>
          <p:cNvSpPr txBox="1"/>
          <p:nvPr/>
        </p:nvSpPr>
        <p:spPr>
          <a:xfrm>
            <a:off x="285720" y="4734342"/>
            <a:ext cx="4000528" cy="1785104"/>
          </a:xfrm>
          <a:prstGeom prst="rect">
            <a:avLst/>
          </a:prstGeom>
          <a:noFill/>
          <a:ln>
            <a:solidFill>
              <a:srgbClr val="F99A0F"/>
            </a:solidFill>
          </a:ln>
        </p:spPr>
        <p:txBody>
          <a:bodyPr wrap="square" rtlCol="0">
            <a:spAutoFit/>
          </a:bodyPr>
          <a:lstStyle/>
          <a:p>
            <a:pPr algn="r"/>
            <a:r>
              <a:rPr lang="es-ES" sz="2200" i="1" dirty="0" smtClean="0">
                <a:solidFill>
                  <a:schemeClr val="bg1"/>
                </a:solidFill>
                <a:latin typeface="Georgia" pitchFamily="18" charset="0"/>
              </a:rPr>
              <a:t>“En caso de pluralidad de herederos, éstos responden con la masa hereditaria indivisa”</a:t>
            </a:r>
          </a:p>
          <a:p>
            <a:pPr algn="r"/>
            <a:r>
              <a:rPr lang="es-ES" sz="2200" i="1" dirty="0" smtClean="0">
                <a:solidFill>
                  <a:schemeClr val="bg1"/>
                </a:solidFill>
                <a:latin typeface="Georgia" pitchFamily="18" charset="0"/>
              </a:rPr>
              <a:t>(art. 2317)</a:t>
            </a:r>
            <a:endParaRPr lang="es-ES" sz="2200" i="1" dirty="0">
              <a:solidFill>
                <a:schemeClr val="bg1"/>
              </a:solidFill>
              <a:latin typeface="Georgia" pitchFamily="18"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0.70"/>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1000" fill="hold"/>
                                        <p:tgtEl>
                                          <p:spTgt spid="5"/>
                                        </p:tgtEl>
                                        <p:attrNameLst>
                                          <p:attrName>ppt_w</p:attrName>
                                        </p:attrNameLst>
                                      </p:cBhvr>
                                      <p:tavLst>
                                        <p:tav tm="0">
                                          <p:val>
                                            <p:strVal val="#ppt_w*0.70"/>
                                          </p:val>
                                        </p:tav>
                                        <p:tav tm="100000">
                                          <p:val>
                                            <p:strVal val="#ppt_w"/>
                                          </p:val>
                                        </p:tav>
                                      </p:tavLst>
                                    </p:anim>
                                    <p:anim calcmode="lin" valueType="num">
                                      <p:cBhvr>
                                        <p:cTn id="13" dur="1000" fill="hold"/>
                                        <p:tgtEl>
                                          <p:spTgt spid="5"/>
                                        </p:tgtEl>
                                        <p:attrNameLst>
                                          <p:attrName>ppt_h</p:attrName>
                                        </p:attrNameLst>
                                      </p:cBhvr>
                                      <p:tavLst>
                                        <p:tav tm="0">
                                          <p:val>
                                            <p:strVal val="#ppt_h"/>
                                          </p:val>
                                        </p:tav>
                                        <p:tav tm="100000">
                                          <p:val>
                                            <p:strVal val="#ppt_h"/>
                                          </p:val>
                                        </p:tav>
                                      </p:tavLst>
                                    </p:anim>
                                    <p:animEffect transition="in" filter="fade">
                                      <p:cBhvr>
                                        <p:cTn id="14" dur="1000"/>
                                        <p:tgtEl>
                                          <p:spTgt spid="5"/>
                                        </p:tgtEl>
                                      </p:cBhvr>
                                    </p:animEffect>
                                  </p:childTnLst>
                                </p:cTn>
                              </p:par>
                              <p:par>
                                <p:cTn id="15" presetID="55" presetClass="entr" presetSubtype="0"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p:cTn id="17" dur="1000" fill="hold"/>
                                        <p:tgtEl>
                                          <p:spTgt spid="8"/>
                                        </p:tgtEl>
                                        <p:attrNameLst>
                                          <p:attrName>ppt_w</p:attrName>
                                        </p:attrNameLst>
                                      </p:cBhvr>
                                      <p:tavLst>
                                        <p:tav tm="0">
                                          <p:val>
                                            <p:strVal val="#ppt_w*0.70"/>
                                          </p:val>
                                        </p:tav>
                                        <p:tav tm="100000">
                                          <p:val>
                                            <p:strVal val="#ppt_w"/>
                                          </p:val>
                                        </p:tav>
                                      </p:tavLst>
                                    </p:anim>
                                    <p:anim calcmode="lin" valueType="num">
                                      <p:cBhvr>
                                        <p:cTn id="18" dur="1000" fill="hold"/>
                                        <p:tgtEl>
                                          <p:spTgt spid="8"/>
                                        </p:tgtEl>
                                        <p:attrNameLst>
                                          <p:attrName>ppt_h</p:attrName>
                                        </p:attrNameLst>
                                      </p:cBhvr>
                                      <p:tavLst>
                                        <p:tav tm="0">
                                          <p:val>
                                            <p:strVal val="#ppt_h"/>
                                          </p:val>
                                        </p:tav>
                                        <p:tav tm="100000">
                                          <p:val>
                                            <p:strVal val="#ppt_h"/>
                                          </p:val>
                                        </p:tav>
                                      </p:tavLst>
                                    </p:anim>
                                    <p:animEffect transition="in" filter="fade">
                                      <p:cBhvr>
                                        <p:cTn id="19" dur="1000"/>
                                        <p:tgtEl>
                                          <p:spTgt spid="8"/>
                                        </p:tgtEl>
                                      </p:cBhvr>
                                    </p:animEffect>
                                  </p:childTnLst>
                                </p:cTn>
                              </p:par>
                              <p:par>
                                <p:cTn id="20" presetID="55" presetClass="entr" presetSubtype="0" fill="hold" grpId="0" nodeType="withEffect">
                                  <p:stCondLst>
                                    <p:cond delay="0"/>
                                  </p:stCondLst>
                                  <p:childTnLst>
                                    <p:set>
                                      <p:cBhvr>
                                        <p:cTn id="21" dur="1" fill="hold">
                                          <p:stCondLst>
                                            <p:cond delay="0"/>
                                          </p:stCondLst>
                                        </p:cTn>
                                        <p:tgtEl>
                                          <p:spTgt spid="6"/>
                                        </p:tgtEl>
                                        <p:attrNameLst>
                                          <p:attrName>style.visibility</p:attrName>
                                        </p:attrNameLst>
                                      </p:cBhvr>
                                      <p:to>
                                        <p:strVal val="visible"/>
                                      </p:to>
                                    </p:set>
                                    <p:anim calcmode="lin" valueType="num">
                                      <p:cBhvr>
                                        <p:cTn id="22" dur="1000" fill="hold"/>
                                        <p:tgtEl>
                                          <p:spTgt spid="6"/>
                                        </p:tgtEl>
                                        <p:attrNameLst>
                                          <p:attrName>ppt_w</p:attrName>
                                        </p:attrNameLst>
                                      </p:cBhvr>
                                      <p:tavLst>
                                        <p:tav tm="0">
                                          <p:val>
                                            <p:strVal val="#ppt_w*0.70"/>
                                          </p:val>
                                        </p:tav>
                                        <p:tav tm="100000">
                                          <p:val>
                                            <p:strVal val="#ppt_w"/>
                                          </p:val>
                                        </p:tav>
                                      </p:tavLst>
                                    </p:anim>
                                    <p:anim calcmode="lin" valueType="num">
                                      <p:cBhvr>
                                        <p:cTn id="23" dur="1000" fill="hold"/>
                                        <p:tgtEl>
                                          <p:spTgt spid="6"/>
                                        </p:tgtEl>
                                        <p:attrNameLst>
                                          <p:attrName>ppt_h</p:attrName>
                                        </p:attrNameLst>
                                      </p:cBhvr>
                                      <p:tavLst>
                                        <p:tav tm="0">
                                          <p:val>
                                            <p:strVal val="#ppt_h"/>
                                          </p:val>
                                        </p:tav>
                                        <p:tav tm="100000">
                                          <p:val>
                                            <p:strVal val="#ppt_h"/>
                                          </p:val>
                                        </p:tav>
                                      </p:tavLst>
                                    </p:anim>
                                    <p:animEffect transition="in" filter="fade">
                                      <p:cBhvr>
                                        <p:cTn id="24" dur="1000"/>
                                        <p:tgtEl>
                                          <p:spTgt spid="6"/>
                                        </p:tgtEl>
                                      </p:cBhvr>
                                    </p:animEffect>
                                  </p:childTnLst>
                                </p:cTn>
                              </p:par>
                              <p:par>
                                <p:cTn id="25" presetID="55" presetClass="entr" presetSubtype="0"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p:cTn id="27" dur="1000" fill="hold"/>
                                        <p:tgtEl>
                                          <p:spTgt spid="7"/>
                                        </p:tgtEl>
                                        <p:attrNameLst>
                                          <p:attrName>ppt_w</p:attrName>
                                        </p:attrNameLst>
                                      </p:cBhvr>
                                      <p:tavLst>
                                        <p:tav tm="0">
                                          <p:val>
                                            <p:strVal val="#ppt_w*0.70"/>
                                          </p:val>
                                        </p:tav>
                                        <p:tav tm="100000">
                                          <p:val>
                                            <p:strVal val="#ppt_w"/>
                                          </p:val>
                                        </p:tav>
                                      </p:tavLst>
                                    </p:anim>
                                    <p:anim calcmode="lin" valueType="num">
                                      <p:cBhvr>
                                        <p:cTn id="28" dur="1000" fill="hold"/>
                                        <p:tgtEl>
                                          <p:spTgt spid="7"/>
                                        </p:tgtEl>
                                        <p:attrNameLst>
                                          <p:attrName>ppt_h</p:attrName>
                                        </p:attrNameLst>
                                      </p:cBhvr>
                                      <p:tavLst>
                                        <p:tav tm="0">
                                          <p:val>
                                            <p:strVal val="#ppt_h"/>
                                          </p:val>
                                        </p:tav>
                                        <p:tav tm="100000">
                                          <p:val>
                                            <p:strVal val="#ppt_h"/>
                                          </p:val>
                                        </p:tav>
                                      </p:tavLst>
                                    </p:anim>
                                    <p:animEffect transition="in" filter="fade">
                                      <p:cBhvr>
                                        <p:cTn id="29" dur="1000"/>
                                        <p:tgtEl>
                                          <p:spTgt spid="7"/>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12"/>
                                        </p:tgtEl>
                                        <p:attrNameLst>
                                          <p:attrName>style.visibility</p:attrName>
                                        </p:attrNameLst>
                                      </p:cBhvr>
                                      <p:to>
                                        <p:strVal val="visible"/>
                                      </p:to>
                                    </p:set>
                                    <p:animEffect transition="in" filter="fade">
                                      <p:cBhvr>
                                        <p:cTn id="34" dur="2000"/>
                                        <p:tgtEl>
                                          <p:spTgt spid="12"/>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fade">
                                      <p:cBhvr>
                                        <p:cTn id="37" dur="20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fade">
                                      <p:cBhvr>
                                        <p:cTn id="42"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animBg="1"/>
      <p:bldP spid="7" grpId="0"/>
      <p:bldP spid="8" grpId="0" animBg="1"/>
      <p:bldP spid="10" grpId="0" animBg="1"/>
      <p:bldP spid="13"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AR" sz="3000" i="1" u="sng" dirty="0" smtClean="0">
                <a:solidFill>
                  <a:schemeClr val="bg1"/>
                </a:solidFill>
                <a:effectLst>
                  <a:outerShdw blurRad="38100" dist="38100" dir="2700000" algn="tl">
                    <a:srgbClr val="000000">
                      <a:alpha val="43137"/>
                    </a:srgbClr>
                  </a:outerShdw>
                </a:effectLst>
                <a:latin typeface="Georgia" pitchFamily="18" charset="0"/>
              </a:rPr>
              <a:t>Supuestos en que el heredero responde en forma ilimitada (art. 2321)</a:t>
            </a:r>
            <a:endParaRPr lang="es-AR" sz="3000" i="1" u="sng" dirty="0">
              <a:solidFill>
                <a:schemeClr val="bg1"/>
              </a:solidFill>
              <a:effectLst>
                <a:outerShdw blurRad="38100" dist="38100" dir="2700000" algn="tl">
                  <a:srgbClr val="000000">
                    <a:alpha val="43137"/>
                  </a:srgbClr>
                </a:outerShdw>
              </a:effectLst>
              <a:latin typeface="Georgia" pitchFamily="18" charset="0"/>
            </a:endParaRPr>
          </a:p>
        </p:txBody>
      </p:sp>
      <p:sp>
        <p:nvSpPr>
          <p:cNvPr id="8" name="7 CuadroTexto"/>
          <p:cNvSpPr txBox="1"/>
          <p:nvPr/>
        </p:nvSpPr>
        <p:spPr>
          <a:xfrm>
            <a:off x="714348" y="1785926"/>
            <a:ext cx="7715304" cy="523220"/>
          </a:xfrm>
          <a:prstGeom prst="rect">
            <a:avLst/>
          </a:prstGeom>
          <a:noFill/>
          <a:ln>
            <a:solidFill>
              <a:srgbClr val="F99A0F"/>
            </a:solidFill>
          </a:ln>
        </p:spPr>
        <p:txBody>
          <a:bodyPr wrap="square" rtlCol="0">
            <a:spAutoFit/>
          </a:bodyPr>
          <a:lstStyle/>
          <a:p>
            <a:pPr algn="ctr"/>
            <a:r>
              <a:rPr lang="es-ES" sz="2800" i="1" dirty="0" smtClean="0">
                <a:solidFill>
                  <a:schemeClr val="bg1"/>
                </a:solidFill>
                <a:latin typeface="Georgia" pitchFamily="18" charset="0"/>
              </a:rPr>
              <a:t>Si incumple del deber de inventariar</a:t>
            </a:r>
            <a:endParaRPr lang="es-ES" sz="2800" i="1" dirty="0">
              <a:solidFill>
                <a:schemeClr val="bg1"/>
              </a:solidFill>
              <a:latin typeface="Georgia" pitchFamily="18" charset="0"/>
            </a:endParaRPr>
          </a:p>
        </p:txBody>
      </p:sp>
      <p:sp>
        <p:nvSpPr>
          <p:cNvPr id="6" name="5 CuadroTexto"/>
          <p:cNvSpPr txBox="1"/>
          <p:nvPr/>
        </p:nvSpPr>
        <p:spPr>
          <a:xfrm>
            <a:off x="714348" y="2786058"/>
            <a:ext cx="7715304" cy="954107"/>
          </a:xfrm>
          <a:prstGeom prst="rect">
            <a:avLst/>
          </a:prstGeom>
          <a:noFill/>
          <a:ln>
            <a:solidFill>
              <a:srgbClr val="F99A0F"/>
            </a:solidFill>
          </a:ln>
        </p:spPr>
        <p:txBody>
          <a:bodyPr wrap="square" rtlCol="0">
            <a:spAutoFit/>
          </a:bodyPr>
          <a:lstStyle/>
          <a:p>
            <a:pPr algn="ctr"/>
            <a:r>
              <a:rPr lang="es-ES" sz="2800" i="1" dirty="0" smtClean="0">
                <a:solidFill>
                  <a:schemeClr val="bg1"/>
                </a:solidFill>
                <a:latin typeface="Georgia" pitchFamily="18" charset="0"/>
              </a:rPr>
              <a:t>Si oculta fraudulentamente bienes de la herencia</a:t>
            </a:r>
            <a:endParaRPr lang="es-ES" sz="2800" i="1" dirty="0">
              <a:solidFill>
                <a:schemeClr val="bg1"/>
              </a:solidFill>
              <a:latin typeface="Georgia" pitchFamily="18" charset="0"/>
            </a:endParaRPr>
          </a:p>
        </p:txBody>
      </p:sp>
      <p:sp>
        <p:nvSpPr>
          <p:cNvPr id="7" name="6 CuadroTexto"/>
          <p:cNvSpPr txBox="1"/>
          <p:nvPr/>
        </p:nvSpPr>
        <p:spPr>
          <a:xfrm>
            <a:off x="714348" y="4286256"/>
            <a:ext cx="7715304" cy="523220"/>
          </a:xfrm>
          <a:prstGeom prst="rect">
            <a:avLst/>
          </a:prstGeom>
          <a:noFill/>
          <a:ln>
            <a:solidFill>
              <a:srgbClr val="F99A0F"/>
            </a:solidFill>
          </a:ln>
        </p:spPr>
        <p:txBody>
          <a:bodyPr wrap="square" rtlCol="0">
            <a:spAutoFit/>
          </a:bodyPr>
          <a:lstStyle/>
          <a:p>
            <a:pPr algn="ctr"/>
            <a:r>
              <a:rPr lang="es-ES" sz="2800" i="1" dirty="0" smtClean="0">
                <a:solidFill>
                  <a:schemeClr val="bg1"/>
                </a:solidFill>
                <a:latin typeface="Georgia" pitchFamily="18" charset="0"/>
              </a:rPr>
              <a:t>Si exagera dolosamente el pasivo sucesorio</a:t>
            </a:r>
            <a:endParaRPr lang="es-ES" sz="2800" i="1" dirty="0">
              <a:solidFill>
                <a:schemeClr val="bg1"/>
              </a:solidFill>
              <a:latin typeface="Georgia" pitchFamily="18" charset="0"/>
            </a:endParaRPr>
          </a:p>
        </p:txBody>
      </p:sp>
      <p:sp>
        <p:nvSpPr>
          <p:cNvPr id="11" name="10 CuadroTexto"/>
          <p:cNvSpPr txBox="1"/>
          <p:nvPr/>
        </p:nvSpPr>
        <p:spPr>
          <a:xfrm>
            <a:off x="714348" y="5214950"/>
            <a:ext cx="7715304" cy="1384995"/>
          </a:xfrm>
          <a:prstGeom prst="rect">
            <a:avLst/>
          </a:prstGeom>
          <a:noFill/>
          <a:ln>
            <a:solidFill>
              <a:srgbClr val="F99A0F"/>
            </a:solidFill>
          </a:ln>
        </p:spPr>
        <p:txBody>
          <a:bodyPr wrap="square" rtlCol="0">
            <a:spAutoFit/>
          </a:bodyPr>
          <a:lstStyle/>
          <a:p>
            <a:pPr algn="ctr"/>
            <a:r>
              <a:rPr lang="es-ES" sz="2800" i="1" dirty="0" smtClean="0">
                <a:solidFill>
                  <a:schemeClr val="bg1"/>
                </a:solidFill>
                <a:latin typeface="Georgia" pitchFamily="18" charset="0"/>
              </a:rPr>
              <a:t>Si enajena bienes de la sucesión, excepto que el acto sea conveniente y el precio obtenido ingrese a la masa</a:t>
            </a:r>
            <a:endParaRPr lang="es-ES" sz="2800" i="1" dirty="0">
              <a:solidFill>
                <a:schemeClr val="bg1"/>
              </a:solidFill>
              <a:latin typeface="Georgia" pitchFamily="18"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u="sng" dirty="0" smtClean="0">
                <a:solidFill>
                  <a:schemeClr val="bg1"/>
                </a:solidFill>
                <a:effectLst>
                  <a:outerShdw blurRad="38100" dist="38100" dir="2700000" algn="tl">
                    <a:srgbClr val="000000">
                      <a:alpha val="43137"/>
                    </a:srgbClr>
                  </a:outerShdw>
                </a:effectLst>
              </a:rPr>
              <a:t>ACEPTACIÓN DE LA HERENCIA</a:t>
            </a:r>
            <a:endParaRPr lang="es-AR" u="sng" dirty="0">
              <a:solidFill>
                <a:schemeClr val="bg1"/>
              </a:solidFill>
              <a:effectLst>
                <a:outerShdw blurRad="38100" dist="38100" dir="2700000" algn="tl">
                  <a:srgbClr val="000000">
                    <a:alpha val="43137"/>
                  </a:srgbClr>
                </a:outerShdw>
              </a:effectLst>
            </a:endParaRPr>
          </a:p>
        </p:txBody>
      </p:sp>
      <p:sp>
        <p:nvSpPr>
          <p:cNvPr id="4" name="3 Estrella de 7 puntas"/>
          <p:cNvSpPr/>
          <p:nvPr/>
        </p:nvSpPr>
        <p:spPr>
          <a:xfrm>
            <a:off x="285720" y="2500306"/>
            <a:ext cx="4071966" cy="3357586"/>
          </a:xfrm>
          <a:prstGeom prst="star7">
            <a:avLst/>
          </a:prstGeom>
          <a:solidFill>
            <a:schemeClr val="tx1"/>
          </a:solidFill>
          <a:ln>
            <a:solidFill>
              <a:srgbClr val="F99A0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5" name="4 CuadroTexto"/>
          <p:cNvSpPr txBox="1"/>
          <p:nvPr/>
        </p:nvSpPr>
        <p:spPr>
          <a:xfrm>
            <a:off x="1071538" y="3857628"/>
            <a:ext cx="2571768" cy="800219"/>
          </a:xfrm>
          <a:prstGeom prst="rect">
            <a:avLst/>
          </a:prstGeom>
          <a:noFill/>
        </p:spPr>
        <p:txBody>
          <a:bodyPr wrap="square" rtlCol="0">
            <a:spAutoFit/>
          </a:bodyPr>
          <a:lstStyle/>
          <a:p>
            <a:pPr algn="ctr"/>
            <a:r>
              <a:rPr lang="es-AR" sz="2300" b="1" dirty="0" smtClean="0">
                <a:solidFill>
                  <a:schemeClr val="bg1"/>
                </a:solidFill>
                <a:effectLst>
                  <a:outerShdw blurRad="38100" dist="38100" dir="2700000" algn="tl">
                    <a:srgbClr val="000000">
                      <a:alpha val="43137"/>
                    </a:srgbClr>
                  </a:outerShdw>
                </a:effectLst>
              </a:rPr>
              <a:t>ACEPTACIÓN EXPRESA</a:t>
            </a:r>
            <a:endParaRPr lang="es-AR" sz="2300" b="1" dirty="0">
              <a:solidFill>
                <a:schemeClr val="bg1"/>
              </a:solidFill>
              <a:effectLst>
                <a:outerShdw blurRad="38100" dist="38100" dir="2700000" algn="tl">
                  <a:srgbClr val="000000">
                    <a:alpha val="43137"/>
                  </a:srgbClr>
                </a:outerShdw>
              </a:effectLst>
            </a:endParaRPr>
          </a:p>
        </p:txBody>
      </p:sp>
      <p:sp>
        <p:nvSpPr>
          <p:cNvPr id="6" name="5 Estrella de 7 puntas"/>
          <p:cNvSpPr/>
          <p:nvPr/>
        </p:nvSpPr>
        <p:spPr>
          <a:xfrm>
            <a:off x="4714876" y="2500306"/>
            <a:ext cx="4071966" cy="3357586"/>
          </a:xfrm>
          <a:prstGeom prst="star7">
            <a:avLst/>
          </a:prstGeom>
          <a:solidFill>
            <a:schemeClr val="tx1"/>
          </a:solidFill>
          <a:ln>
            <a:solidFill>
              <a:srgbClr val="F99A0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7" name="6 CuadroTexto"/>
          <p:cNvSpPr txBox="1"/>
          <p:nvPr/>
        </p:nvSpPr>
        <p:spPr>
          <a:xfrm>
            <a:off x="5500694" y="3857628"/>
            <a:ext cx="2571768" cy="800219"/>
          </a:xfrm>
          <a:prstGeom prst="rect">
            <a:avLst/>
          </a:prstGeom>
          <a:noFill/>
        </p:spPr>
        <p:txBody>
          <a:bodyPr wrap="square" rtlCol="0">
            <a:spAutoFit/>
          </a:bodyPr>
          <a:lstStyle/>
          <a:p>
            <a:pPr algn="ctr"/>
            <a:r>
              <a:rPr lang="es-AR" sz="2300" b="1" dirty="0" smtClean="0">
                <a:solidFill>
                  <a:schemeClr val="bg1"/>
                </a:solidFill>
                <a:effectLst>
                  <a:outerShdw blurRad="38100" dist="38100" dir="2700000" algn="tl">
                    <a:srgbClr val="000000">
                      <a:alpha val="43137"/>
                    </a:srgbClr>
                  </a:outerShdw>
                </a:effectLst>
              </a:rPr>
              <a:t>ACEPTACIÓN TÁCITA</a:t>
            </a:r>
            <a:endParaRPr lang="es-AR" sz="2300" b="1" dirty="0">
              <a:solidFill>
                <a:schemeClr val="bg1"/>
              </a:solidFill>
              <a:effectLst>
                <a:outerShdw blurRad="38100" dist="38100" dir="2700000" algn="tl">
                  <a:srgbClr val="000000">
                    <a:alpha val="43137"/>
                  </a:srgbClr>
                </a:outerShdw>
              </a:effectLst>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par>
                                <p:cTn id="10" presetID="53" presetClass="entr" presetSubtype="0" fill="hold" grpId="0" nodeType="with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500" fill="hold"/>
                                        <p:tgtEl>
                                          <p:spTgt spid="5"/>
                                        </p:tgtEl>
                                        <p:attrNameLst>
                                          <p:attrName>ppt_w</p:attrName>
                                        </p:attrNameLst>
                                      </p:cBhvr>
                                      <p:tavLst>
                                        <p:tav tm="0">
                                          <p:val>
                                            <p:fltVal val="0"/>
                                          </p:val>
                                        </p:tav>
                                        <p:tav tm="100000">
                                          <p:val>
                                            <p:strVal val="#ppt_w"/>
                                          </p:val>
                                        </p:tav>
                                      </p:tavLst>
                                    </p:anim>
                                    <p:anim calcmode="lin" valueType="num">
                                      <p:cBhvr>
                                        <p:cTn id="13" dur="500" fill="hold"/>
                                        <p:tgtEl>
                                          <p:spTgt spid="5"/>
                                        </p:tgtEl>
                                        <p:attrNameLst>
                                          <p:attrName>ppt_h</p:attrName>
                                        </p:attrNameLst>
                                      </p:cBhvr>
                                      <p:tavLst>
                                        <p:tav tm="0">
                                          <p:val>
                                            <p:fltVal val="0"/>
                                          </p:val>
                                        </p:tav>
                                        <p:tav tm="100000">
                                          <p:val>
                                            <p:strVal val="#ppt_h"/>
                                          </p:val>
                                        </p:tav>
                                      </p:tavLst>
                                    </p:anim>
                                    <p:animEffect transition="in" filter="fade">
                                      <p:cBhvr>
                                        <p:cTn id="14" dur="500"/>
                                        <p:tgtEl>
                                          <p:spTgt spid="5"/>
                                        </p:tgtEl>
                                      </p:cBhvr>
                                    </p:animEffect>
                                  </p:childTnLst>
                                </p:cTn>
                              </p:par>
                              <p:par>
                                <p:cTn id="15" presetID="53"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p:cTn id="17" dur="500" fill="hold"/>
                                        <p:tgtEl>
                                          <p:spTgt spid="6"/>
                                        </p:tgtEl>
                                        <p:attrNameLst>
                                          <p:attrName>ppt_w</p:attrName>
                                        </p:attrNameLst>
                                      </p:cBhvr>
                                      <p:tavLst>
                                        <p:tav tm="0">
                                          <p:val>
                                            <p:fltVal val="0"/>
                                          </p:val>
                                        </p:tav>
                                        <p:tav tm="100000">
                                          <p:val>
                                            <p:strVal val="#ppt_w"/>
                                          </p:val>
                                        </p:tav>
                                      </p:tavLst>
                                    </p:anim>
                                    <p:anim calcmode="lin" valueType="num">
                                      <p:cBhvr>
                                        <p:cTn id="18" dur="500" fill="hold"/>
                                        <p:tgtEl>
                                          <p:spTgt spid="6"/>
                                        </p:tgtEl>
                                        <p:attrNameLst>
                                          <p:attrName>ppt_h</p:attrName>
                                        </p:attrNameLst>
                                      </p:cBhvr>
                                      <p:tavLst>
                                        <p:tav tm="0">
                                          <p:val>
                                            <p:fltVal val="0"/>
                                          </p:val>
                                        </p:tav>
                                        <p:tav tm="100000">
                                          <p:val>
                                            <p:strVal val="#ppt_h"/>
                                          </p:val>
                                        </p:tav>
                                      </p:tavLst>
                                    </p:anim>
                                    <p:animEffect transition="in" filter="fade">
                                      <p:cBhvr>
                                        <p:cTn id="19" dur="500"/>
                                        <p:tgtEl>
                                          <p:spTgt spid="6"/>
                                        </p:tgtEl>
                                      </p:cBhvr>
                                    </p:animEffect>
                                  </p:childTnLst>
                                </p:cTn>
                              </p:par>
                              <p:par>
                                <p:cTn id="20" presetID="53" presetClass="entr" presetSubtype="0" fill="hold" grpId="0" nodeType="with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p:cTn id="22" dur="500" fill="hold"/>
                                        <p:tgtEl>
                                          <p:spTgt spid="7"/>
                                        </p:tgtEl>
                                        <p:attrNameLst>
                                          <p:attrName>ppt_w</p:attrName>
                                        </p:attrNameLst>
                                      </p:cBhvr>
                                      <p:tavLst>
                                        <p:tav tm="0">
                                          <p:val>
                                            <p:fltVal val="0"/>
                                          </p:val>
                                        </p:tav>
                                        <p:tav tm="100000">
                                          <p:val>
                                            <p:strVal val="#ppt_w"/>
                                          </p:val>
                                        </p:tav>
                                      </p:tavLst>
                                    </p:anim>
                                    <p:anim calcmode="lin" valueType="num">
                                      <p:cBhvr>
                                        <p:cTn id="23" dur="500" fill="hold"/>
                                        <p:tgtEl>
                                          <p:spTgt spid="7"/>
                                        </p:tgtEl>
                                        <p:attrNameLst>
                                          <p:attrName>ppt_h</p:attrName>
                                        </p:attrNameLst>
                                      </p:cBhvr>
                                      <p:tavLst>
                                        <p:tav tm="0">
                                          <p:val>
                                            <p:fltVal val="0"/>
                                          </p:val>
                                        </p:tav>
                                        <p:tav tm="100000">
                                          <p:val>
                                            <p:strVal val="#ppt_h"/>
                                          </p:val>
                                        </p:tav>
                                      </p:tavLst>
                                    </p:anim>
                                    <p:animEffect transition="in" filter="fade">
                                      <p:cBhvr>
                                        <p:cTn id="2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animBg="1"/>
      <p:bldP spid="7" grpId="0"/>
    </p:bldLst>
  </p:timing>
</p:sld>
</file>

<file path=ppt/slides/slide34.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u="sng" dirty="0" smtClean="0">
                <a:solidFill>
                  <a:schemeClr val="bg1"/>
                </a:solidFill>
                <a:effectLst>
                  <a:outerShdw blurRad="38100" dist="38100" dir="2700000" algn="tl">
                    <a:srgbClr val="000000">
                      <a:alpha val="43137"/>
                    </a:srgbClr>
                  </a:outerShdw>
                </a:effectLst>
              </a:rPr>
              <a:t>ACEPTACIÓN EXPRESA (Art. 2293)</a:t>
            </a:r>
            <a:endParaRPr lang="es-AR" u="sng" dirty="0">
              <a:solidFill>
                <a:schemeClr val="bg1"/>
              </a:solidFill>
              <a:effectLst>
                <a:outerShdw blurRad="38100" dist="38100" dir="2700000" algn="tl">
                  <a:srgbClr val="000000">
                    <a:alpha val="43137"/>
                  </a:srgbClr>
                </a:outerShdw>
              </a:effectLst>
            </a:endParaRPr>
          </a:p>
        </p:txBody>
      </p:sp>
      <p:sp>
        <p:nvSpPr>
          <p:cNvPr id="9" name="8 CuadroTexto"/>
          <p:cNvSpPr txBox="1"/>
          <p:nvPr/>
        </p:nvSpPr>
        <p:spPr>
          <a:xfrm>
            <a:off x="714348" y="1643050"/>
            <a:ext cx="7715304" cy="2554545"/>
          </a:xfrm>
          <a:prstGeom prst="rect">
            <a:avLst/>
          </a:prstGeom>
          <a:noFill/>
          <a:ln>
            <a:solidFill>
              <a:srgbClr val="F99A0F"/>
            </a:solidFill>
          </a:ln>
        </p:spPr>
        <p:txBody>
          <a:bodyPr wrap="square" rtlCol="0">
            <a:spAutoFit/>
          </a:bodyPr>
          <a:lstStyle/>
          <a:p>
            <a:pPr algn="ctr"/>
            <a:r>
              <a:rPr lang="es-ES" sz="3200" i="1" dirty="0" smtClean="0">
                <a:solidFill>
                  <a:schemeClr val="bg1"/>
                </a:solidFill>
                <a:latin typeface="Georgia" pitchFamily="18" charset="0"/>
              </a:rPr>
              <a:t>“La aceptación de la herencia puede ser expresa o tácita. Es expresa cuando el heredero toma la calidad de tal en un acto otorgado por instrumento público o privado; (…)”</a:t>
            </a:r>
            <a:endParaRPr lang="es-ES" sz="3200" i="1" dirty="0">
              <a:solidFill>
                <a:schemeClr val="bg1"/>
              </a:solidFill>
              <a:latin typeface="Georgia" pitchFamily="18" charset="0"/>
            </a:endParaRPr>
          </a:p>
        </p:txBody>
      </p:sp>
      <p:sp>
        <p:nvSpPr>
          <p:cNvPr id="4" name="3 Redondear rectángulo de esquina diagonal"/>
          <p:cNvSpPr/>
          <p:nvPr/>
        </p:nvSpPr>
        <p:spPr>
          <a:xfrm>
            <a:off x="2000232" y="4714884"/>
            <a:ext cx="4929222" cy="1714512"/>
          </a:xfrm>
          <a:prstGeom prst="round2DiagRect">
            <a:avLst/>
          </a:prstGeom>
          <a:solidFill>
            <a:schemeClr val="tx1"/>
          </a:solidFill>
          <a:ln>
            <a:solidFill>
              <a:srgbClr val="F99A0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4 CuadroTexto"/>
          <p:cNvSpPr txBox="1"/>
          <p:nvPr/>
        </p:nvSpPr>
        <p:spPr>
          <a:xfrm>
            <a:off x="2357422" y="4929198"/>
            <a:ext cx="4357718" cy="1323439"/>
          </a:xfrm>
          <a:prstGeom prst="rect">
            <a:avLst/>
          </a:prstGeom>
          <a:noFill/>
        </p:spPr>
        <p:txBody>
          <a:bodyPr wrap="square" rtlCol="0">
            <a:spAutoFit/>
          </a:bodyPr>
          <a:lstStyle/>
          <a:p>
            <a:pPr algn="ctr"/>
            <a:r>
              <a:rPr lang="es-ES" sz="4000" b="1" i="1" dirty="0" smtClean="0">
                <a:solidFill>
                  <a:schemeClr val="bg1"/>
                </a:solidFill>
                <a:latin typeface="Georgia" pitchFamily="18" charset="0"/>
              </a:rPr>
              <a:t>FORMA ESCRITA</a:t>
            </a:r>
            <a:endParaRPr lang="es-ES" sz="4000" b="1" i="1" dirty="0">
              <a:solidFill>
                <a:schemeClr val="bg1"/>
              </a:solidFill>
              <a:latin typeface="Georgia" pitchFamily="18"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par>
                                <p:cTn id="9" presetID="23" presetClass="entr" presetSubtype="16"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p:cTn id="11" dur="500" fill="hold"/>
                                        <p:tgtEl>
                                          <p:spTgt spid="5"/>
                                        </p:tgtEl>
                                        <p:attrNameLst>
                                          <p:attrName>ppt_w</p:attrName>
                                        </p:attrNameLst>
                                      </p:cBhvr>
                                      <p:tavLst>
                                        <p:tav tm="0">
                                          <p:val>
                                            <p:fltVal val="0"/>
                                          </p:val>
                                        </p:tav>
                                        <p:tav tm="100000">
                                          <p:val>
                                            <p:strVal val="#ppt_w"/>
                                          </p:val>
                                        </p:tav>
                                      </p:tavLst>
                                    </p:anim>
                                    <p:anim calcmode="lin" valueType="num">
                                      <p:cBhvr>
                                        <p:cTn id="12" dur="500" fill="hold"/>
                                        <p:tgtEl>
                                          <p:spTgt spid="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35.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u="sng" dirty="0" smtClean="0">
                <a:solidFill>
                  <a:schemeClr val="bg1"/>
                </a:solidFill>
                <a:effectLst>
                  <a:outerShdw blurRad="38100" dist="38100" dir="2700000" algn="tl">
                    <a:srgbClr val="000000">
                      <a:alpha val="43137"/>
                    </a:srgbClr>
                  </a:outerShdw>
                </a:effectLst>
              </a:rPr>
              <a:t>ACEPTACIÓN TÁCITA (Art. 2293)</a:t>
            </a:r>
            <a:endParaRPr lang="es-AR" u="sng" dirty="0">
              <a:solidFill>
                <a:schemeClr val="bg1"/>
              </a:solidFill>
              <a:effectLst>
                <a:outerShdw blurRad="38100" dist="38100" dir="2700000" algn="tl">
                  <a:srgbClr val="000000">
                    <a:alpha val="43137"/>
                  </a:srgbClr>
                </a:outerShdw>
              </a:effectLst>
            </a:endParaRPr>
          </a:p>
        </p:txBody>
      </p:sp>
      <p:sp>
        <p:nvSpPr>
          <p:cNvPr id="9" name="8 CuadroTexto"/>
          <p:cNvSpPr txBox="1"/>
          <p:nvPr/>
        </p:nvSpPr>
        <p:spPr>
          <a:xfrm>
            <a:off x="714348" y="1643050"/>
            <a:ext cx="7715304" cy="3046988"/>
          </a:xfrm>
          <a:prstGeom prst="rect">
            <a:avLst/>
          </a:prstGeom>
          <a:noFill/>
          <a:ln>
            <a:solidFill>
              <a:srgbClr val="F99A0F"/>
            </a:solidFill>
          </a:ln>
        </p:spPr>
        <p:txBody>
          <a:bodyPr wrap="square" rtlCol="0">
            <a:spAutoFit/>
          </a:bodyPr>
          <a:lstStyle/>
          <a:p>
            <a:pPr algn="ctr"/>
            <a:r>
              <a:rPr lang="es-ES" sz="3200" i="1" dirty="0" smtClean="0">
                <a:solidFill>
                  <a:schemeClr val="bg1"/>
                </a:solidFill>
                <a:latin typeface="Georgia" pitchFamily="18" charset="0"/>
              </a:rPr>
              <a:t>“La aceptación de la herencia puede ser expresa o tácita. (…) es tácita si otorga un acto que supone necesariamente su intención de aceptar y que no puede haber realizado sino en calidad de heredero”</a:t>
            </a:r>
            <a:endParaRPr lang="es-ES" sz="3200" i="1" dirty="0">
              <a:solidFill>
                <a:schemeClr val="bg1"/>
              </a:solidFill>
              <a:latin typeface="Georgia" pitchFamily="18" charset="0"/>
            </a:endParaRPr>
          </a:p>
        </p:txBody>
      </p:sp>
      <p:sp>
        <p:nvSpPr>
          <p:cNvPr id="6" name="5 CuadroTexto"/>
          <p:cNvSpPr txBox="1"/>
          <p:nvPr/>
        </p:nvSpPr>
        <p:spPr>
          <a:xfrm>
            <a:off x="714348" y="5143512"/>
            <a:ext cx="7715304" cy="738664"/>
          </a:xfrm>
          <a:prstGeom prst="rect">
            <a:avLst/>
          </a:prstGeom>
          <a:noFill/>
          <a:ln>
            <a:solidFill>
              <a:srgbClr val="F99A0F"/>
            </a:solidFill>
          </a:ln>
        </p:spPr>
        <p:txBody>
          <a:bodyPr wrap="square" rtlCol="0">
            <a:spAutoFit/>
          </a:bodyPr>
          <a:lstStyle/>
          <a:p>
            <a:pPr algn="ctr"/>
            <a:r>
              <a:rPr lang="es-ES" sz="2100" b="1" i="1" dirty="0" smtClean="0">
                <a:solidFill>
                  <a:schemeClr val="bg1"/>
                </a:solidFill>
                <a:latin typeface="Georgia" pitchFamily="18" charset="0"/>
              </a:rPr>
              <a:t>MENCIÓN DE LOS SUPUESTOS QUE SON CONSIDERADOS ACEPTACIÓN TÁCITA</a:t>
            </a:r>
            <a:endParaRPr lang="es-ES" sz="2100" b="1" i="1" dirty="0">
              <a:solidFill>
                <a:schemeClr val="bg1"/>
              </a:solidFill>
              <a:latin typeface="Georgia" pitchFamily="18"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0" fill="hold"/>
                                        <p:tgtEl>
                                          <p:spTgt spid="9"/>
                                        </p:tgtEl>
                                        <p:attrNameLst>
                                          <p:attrName>ppt_w</p:attrName>
                                        </p:attrNameLst>
                                      </p:cBhvr>
                                      <p:tavLst>
                                        <p:tav tm="0" fmla="#ppt_w*sin(2.5*pi*$)">
                                          <p:val>
                                            <p:fltVal val="0"/>
                                          </p:val>
                                        </p:tav>
                                        <p:tav tm="100000">
                                          <p:val>
                                            <p:fltVal val="1"/>
                                          </p:val>
                                        </p:tav>
                                      </p:tavLst>
                                    </p:anim>
                                    <p:anim calcmode="lin" valueType="num">
                                      <p:cBhvr>
                                        <p:cTn id="8" dur="5000" fill="hold"/>
                                        <p:tgtEl>
                                          <p:spTgt spid="9"/>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p:cTn id="13" dur="500" fill="hold"/>
                                        <p:tgtEl>
                                          <p:spTgt spid="6"/>
                                        </p:tgtEl>
                                        <p:attrNameLst>
                                          <p:attrName>ppt_w</p:attrName>
                                        </p:attrNameLst>
                                      </p:cBhvr>
                                      <p:tavLst>
                                        <p:tav tm="0">
                                          <p:val>
                                            <p:fltVal val="0"/>
                                          </p:val>
                                        </p:tav>
                                        <p:tav tm="100000">
                                          <p:val>
                                            <p:strVal val="#ppt_w"/>
                                          </p:val>
                                        </p:tav>
                                      </p:tavLst>
                                    </p:anim>
                                    <p:anim calcmode="lin" valueType="num">
                                      <p:cBhvr>
                                        <p:cTn id="14" dur="500" fill="hold"/>
                                        <p:tgtEl>
                                          <p:spTgt spid="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6"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654164"/>
          </a:xfrm>
        </p:spPr>
        <p:txBody>
          <a:bodyPr>
            <a:normAutofit fontScale="90000"/>
          </a:bodyPr>
          <a:lstStyle/>
          <a:p>
            <a:r>
              <a:rPr lang="es-AR" i="1" u="sng" dirty="0" smtClean="0">
                <a:solidFill>
                  <a:schemeClr val="bg1"/>
                </a:solidFill>
                <a:effectLst>
                  <a:outerShdw blurRad="38100" dist="38100" dir="2700000" algn="tl">
                    <a:srgbClr val="000000">
                      <a:alpha val="43137"/>
                    </a:srgbClr>
                  </a:outerShdw>
                </a:effectLst>
                <a:latin typeface="Georgia" pitchFamily="18" charset="0"/>
              </a:rPr>
              <a:t>El inicio del juicio sucesorio y presentaciones judiciales</a:t>
            </a:r>
            <a:br>
              <a:rPr lang="es-AR" i="1" u="sng" dirty="0" smtClean="0">
                <a:solidFill>
                  <a:schemeClr val="bg1"/>
                </a:solidFill>
                <a:effectLst>
                  <a:outerShdw blurRad="38100" dist="38100" dir="2700000" algn="tl">
                    <a:srgbClr val="000000">
                      <a:alpha val="43137"/>
                    </a:srgbClr>
                  </a:outerShdw>
                </a:effectLst>
                <a:latin typeface="Georgia" pitchFamily="18" charset="0"/>
              </a:rPr>
            </a:br>
            <a:r>
              <a:rPr lang="es-AR" i="1" u="sng" dirty="0" smtClean="0">
                <a:solidFill>
                  <a:schemeClr val="bg1"/>
                </a:solidFill>
                <a:effectLst>
                  <a:outerShdw blurRad="38100" dist="38100" dir="2700000" algn="tl">
                    <a:srgbClr val="000000">
                      <a:alpha val="43137"/>
                    </a:srgbClr>
                  </a:outerShdw>
                </a:effectLst>
                <a:latin typeface="Georgia" pitchFamily="18" charset="0"/>
              </a:rPr>
              <a:t>(art. 2294, inc. “a”)</a:t>
            </a:r>
            <a:endParaRPr lang="es-AR" i="1" u="sng" dirty="0">
              <a:solidFill>
                <a:schemeClr val="bg1"/>
              </a:solidFill>
              <a:effectLst>
                <a:outerShdw blurRad="38100" dist="38100" dir="2700000" algn="tl">
                  <a:srgbClr val="000000">
                    <a:alpha val="43137"/>
                  </a:srgbClr>
                </a:outerShdw>
              </a:effectLst>
              <a:latin typeface="Georgia" pitchFamily="18" charset="0"/>
            </a:endParaRPr>
          </a:p>
        </p:txBody>
      </p:sp>
      <p:sp>
        <p:nvSpPr>
          <p:cNvPr id="9" name="8 CuadroTexto"/>
          <p:cNvSpPr txBox="1"/>
          <p:nvPr/>
        </p:nvSpPr>
        <p:spPr>
          <a:xfrm>
            <a:off x="714348" y="2214554"/>
            <a:ext cx="7715304" cy="3046988"/>
          </a:xfrm>
          <a:prstGeom prst="rect">
            <a:avLst/>
          </a:prstGeom>
          <a:noFill/>
          <a:ln>
            <a:solidFill>
              <a:srgbClr val="F99A0F"/>
            </a:solidFill>
          </a:ln>
        </p:spPr>
        <p:txBody>
          <a:bodyPr wrap="square" rtlCol="0">
            <a:spAutoFit/>
          </a:bodyPr>
          <a:lstStyle/>
          <a:p>
            <a:pPr algn="ctr"/>
            <a:r>
              <a:rPr lang="es-ES" sz="3200" i="1" dirty="0" smtClean="0">
                <a:solidFill>
                  <a:schemeClr val="bg1"/>
                </a:solidFill>
                <a:latin typeface="Georgia" pitchFamily="18" charset="0"/>
              </a:rPr>
              <a:t>“Implican aceptación de la herencia: a) la iniciación del juicio sucesorio del causante o la presentación en un juicio en el cual se pretende la calidad de heredero o derechos derivados de tal calidad”</a:t>
            </a:r>
            <a:endParaRPr lang="es-ES" sz="3200" i="1" dirty="0">
              <a:solidFill>
                <a:schemeClr val="bg1"/>
              </a:solidFill>
              <a:latin typeface="Georgia" pitchFamily="18"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654164"/>
          </a:xfrm>
        </p:spPr>
        <p:txBody>
          <a:bodyPr>
            <a:normAutofit/>
          </a:bodyPr>
          <a:lstStyle/>
          <a:p>
            <a:r>
              <a:rPr lang="es-AR" i="1" u="sng" dirty="0" smtClean="0">
                <a:solidFill>
                  <a:schemeClr val="bg1"/>
                </a:solidFill>
                <a:effectLst>
                  <a:outerShdw blurRad="38100" dist="38100" dir="2700000" algn="tl">
                    <a:srgbClr val="000000">
                      <a:alpha val="43137"/>
                    </a:srgbClr>
                  </a:outerShdw>
                </a:effectLst>
                <a:latin typeface="Georgia" pitchFamily="18" charset="0"/>
              </a:rPr>
              <a:t>Actos de disposición</a:t>
            </a:r>
            <a:br>
              <a:rPr lang="es-AR" i="1" u="sng" dirty="0" smtClean="0">
                <a:solidFill>
                  <a:schemeClr val="bg1"/>
                </a:solidFill>
                <a:effectLst>
                  <a:outerShdw blurRad="38100" dist="38100" dir="2700000" algn="tl">
                    <a:srgbClr val="000000">
                      <a:alpha val="43137"/>
                    </a:srgbClr>
                  </a:outerShdw>
                </a:effectLst>
                <a:latin typeface="Georgia" pitchFamily="18" charset="0"/>
              </a:rPr>
            </a:br>
            <a:r>
              <a:rPr lang="es-AR" i="1" u="sng" dirty="0" smtClean="0">
                <a:solidFill>
                  <a:schemeClr val="bg1"/>
                </a:solidFill>
                <a:effectLst>
                  <a:outerShdw blurRad="38100" dist="38100" dir="2700000" algn="tl">
                    <a:srgbClr val="000000">
                      <a:alpha val="43137"/>
                    </a:srgbClr>
                  </a:outerShdw>
                </a:effectLst>
                <a:latin typeface="Georgia" pitchFamily="18" charset="0"/>
              </a:rPr>
              <a:t>(art. 2294, inc. “b”)</a:t>
            </a:r>
            <a:endParaRPr lang="es-AR" i="1" u="sng" dirty="0">
              <a:solidFill>
                <a:schemeClr val="bg1"/>
              </a:solidFill>
              <a:effectLst>
                <a:outerShdw blurRad="38100" dist="38100" dir="2700000" algn="tl">
                  <a:srgbClr val="000000">
                    <a:alpha val="43137"/>
                  </a:srgbClr>
                </a:outerShdw>
              </a:effectLst>
              <a:latin typeface="Georgia" pitchFamily="18" charset="0"/>
            </a:endParaRPr>
          </a:p>
        </p:txBody>
      </p:sp>
      <p:sp>
        <p:nvSpPr>
          <p:cNvPr id="9" name="8 CuadroTexto"/>
          <p:cNvSpPr txBox="1"/>
          <p:nvPr/>
        </p:nvSpPr>
        <p:spPr>
          <a:xfrm>
            <a:off x="714348" y="2214554"/>
            <a:ext cx="7715304" cy="1569660"/>
          </a:xfrm>
          <a:prstGeom prst="rect">
            <a:avLst/>
          </a:prstGeom>
          <a:noFill/>
          <a:ln>
            <a:solidFill>
              <a:srgbClr val="F99A0F"/>
            </a:solidFill>
          </a:ln>
        </p:spPr>
        <p:txBody>
          <a:bodyPr wrap="square" rtlCol="0">
            <a:spAutoFit/>
          </a:bodyPr>
          <a:lstStyle/>
          <a:p>
            <a:pPr algn="ctr"/>
            <a:r>
              <a:rPr lang="es-ES" sz="3200" i="1" dirty="0" smtClean="0">
                <a:solidFill>
                  <a:schemeClr val="bg1"/>
                </a:solidFill>
                <a:latin typeface="Georgia" pitchFamily="18" charset="0"/>
              </a:rPr>
              <a:t>“Implican aceptación de la herencia: (…) b) la disposición a título oneroso o gratuito de un bien”</a:t>
            </a:r>
            <a:endParaRPr lang="es-ES" sz="3200" i="1" dirty="0">
              <a:solidFill>
                <a:schemeClr val="bg1"/>
              </a:solidFill>
              <a:latin typeface="Georgia" pitchFamily="18"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654164"/>
          </a:xfrm>
        </p:spPr>
        <p:txBody>
          <a:bodyPr>
            <a:normAutofit/>
          </a:bodyPr>
          <a:lstStyle/>
          <a:p>
            <a:r>
              <a:rPr lang="es-AR" i="1" u="sng" dirty="0" smtClean="0">
                <a:solidFill>
                  <a:schemeClr val="bg1"/>
                </a:solidFill>
                <a:effectLst>
                  <a:outerShdw blurRad="38100" dist="38100" dir="2700000" algn="tl">
                    <a:srgbClr val="000000">
                      <a:alpha val="43137"/>
                    </a:srgbClr>
                  </a:outerShdw>
                </a:effectLst>
                <a:latin typeface="Georgia" pitchFamily="18" charset="0"/>
              </a:rPr>
              <a:t>Actos posesorios</a:t>
            </a:r>
            <a:br>
              <a:rPr lang="es-AR" i="1" u="sng" dirty="0" smtClean="0">
                <a:solidFill>
                  <a:schemeClr val="bg1"/>
                </a:solidFill>
                <a:effectLst>
                  <a:outerShdw blurRad="38100" dist="38100" dir="2700000" algn="tl">
                    <a:srgbClr val="000000">
                      <a:alpha val="43137"/>
                    </a:srgbClr>
                  </a:outerShdw>
                </a:effectLst>
                <a:latin typeface="Georgia" pitchFamily="18" charset="0"/>
              </a:rPr>
            </a:br>
            <a:r>
              <a:rPr lang="es-AR" i="1" u="sng" dirty="0" smtClean="0">
                <a:solidFill>
                  <a:schemeClr val="bg1"/>
                </a:solidFill>
                <a:effectLst>
                  <a:outerShdw blurRad="38100" dist="38100" dir="2700000" algn="tl">
                    <a:srgbClr val="000000">
                      <a:alpha val="43137"/>
                    </a:srgbClr>
                  </a:outerShdw>
                </a:effectLst>
                <a:latin typeface="Georgia" pitchFamily="18" charset="0"/>
              </a:rPr>
              <a:t>(art. 2294, inc. “b”)</a:t>
            </a:r>
            <a:endParaRPr lang="es-AR" i="1" u="sng" dirty="0">
              <a:solidFill>
                <a:schemeClr val="bg1"/>
              </a:solidFill>
              <a:effectLst>
                <a:outerShdw blurRad="38100" dist="38100" dir="2700000" algn="tl">
                  <a:srgbClr val="000000">
                    <a:alpha val="43137"/>
                  </a:srgbClr>
                </a:outerShdw>
              </a:effectLst>
              <a:latin typeface="Georgia" pitchFamily="18" charset="0"/>
            </a:endParaRPr>
          </a:p>
        </p:txBody>
      </p:sp>
      <p:sp>
        <p:nvSpPr>
          <p:cNvPr id="9" name="8 CuadroTexto"/>
          <p:cNvSpPr txBox="1"/>
          <p:nvPr/>
        </p:nvSpPr>
        <p:spPr>
          <a:xfrm>
            <a:off x="714348" y="2214554"/>
            <a:ext cx="7715304" cy="1569660"/>
          </a:xfrm>
          <a:prstGeom prst="rect">
            <a:avLst/>
          </a:prstGeom>
          <a:noFill/>
          <a:ln>
            <a:solidFill>
              <a:srgbClr val="F99A0F"/>
            </a:solidFill>
          </a:ln>
        </p:spPr>
        <p:txBody>
          <a:bodyPr wrap="square" rtlCol="0">
            <a:spAutoFit/>
          </a:bodyPr>
          <a:lstStyle/>
          <a:p>
            <a:pPr algn="ctr"/>
            <a:r>
              <a:rPr lang="es-ES" sz="3200" i="1" dirty="0" smtClean="0">
                <a:solidFill>
                  <a:schemeClr val="bg1"/>
                </a:solidFill>
                <a:latin typeface="Georgia" pitchFamily="18" charset="0"/>
              </a:rPr>
              <a:t>“Implican aceptación de la herencia: (…) b) (…) el ejercicio de actos posesorios sobre él (un bien)”</a:t>
            </a:r>
            <a:endParaRPr lang="es-ES" sz="3200" i="1" dirty="0">
              <a:solidFill>
                <a:schemeClr val="bg1"/>
              </a:solidFill>
              <a:latin typeface="Georgia" pitchFamily="18"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654164"/>
          </a:xfrm>
        </p:spPr>
        <p:txBody>
          <a:bodyPr>
            <a:normAutofit/>
          </a:bodyPr>
          <a:lstStyle/>
          <a:p>
            <a:r>
              <a:rPr lang="es-AR" i="1" u="sng" dirty="0" smtClean="0">
                <a:solidFill>
                  <a:schemeClr val="bg1"/>
                </a:solidFill>
                <a:effectLst>
                  <a:outerShdw blurRad="38100" dist="38100" dir="2700000" algn="tl">
                    <a:srgbClr val="000000">
                      <a:alpha val="43137"/>
                    </a:srgbClr>
                  </a:outerShdw>
                </a:effectLst>
                <a:latin typeface="Georgia" pitchFamily="18" charset="0"/>
              </a:rPr>
              <a:t>Actos de ocupación</a:t>
            </a:r>
            <a:br>
              <a:rPr lang="es-AR" i="1" u="sng" dirty="0" smtClean="0">
                <a:solidFill>
                  <a:schemeClr val="bg1"/>
                </a:solidFill>
                <a:effectLst>
                  <a:outerShdw blurRad="38100" dist="38100" dir="2700000" algn="tl">
                    <a:srgbClr val="000000">
                      <a:alpha val="43137"/>
                    </a:srgbClr>
                  </a:outerShdw>
                </a:effectLst>
                <a:latin typeface="Georgia" pitchFamily="18" charset="0"/>
              </a:rPr>
            </a:br>
            <a:r>
              <a:rPr lang="es-AR" i="1" u="sng" dirty="0" smtClean="0">
                <a:solidFill>
                  <a:schemeClr val="bg1"/>
                </a:solidFill>
                <a:effectLst>
                  <a:outerShdw blurRad="38100" dist="38100" dir="2700000" algn="tl">
                    <a:srgbClr val="000000">
                      <a:alpha val="43137"/>
                    </a:srgbClr>
                  </a:outerShdw>
                </a:effectLst>
                <a:latin typeface="Georgia" pitchFamily="18" charset="0"/>
              </a:rPr>
              <a:t>(art. 2294, inc. “c”)</a:t>
            </a:r>
            <a:endParaRPr lang="es-AR" i="1" u="sng" dirty="0">
              <a:solidFill>
                <a:schemeClr val="bg1"/>
              </a:solidFill>
              <a:effectLst>
                <a:outerShdw blurRad="38100" dist="38100" dir="2700000" algn="tl">
                  <a:srgbClr val="000000">
                    <a:alpha val="43137"/>
                  </a:srgbClr>
                </a:outerShdw>
              </a:effectLst>
              <a:latin typeface="Georgia" pitchFamily="18" charset="0"/>
            </a:endParaRPr>
          </a:p>
        </p:txBody>
      </p:sp>
      <p:sp>
        <p:nvSpPr>
          <p:cNvPr id="9" name="8 CuadroTexto"/>
          <p:cNvSpPr txBox="1"/>
          <p:nvPr/>
        </p:nvSpPr>
        <p:spPr>
          <a:xfrm>
            <a:off x="714348" y="2214554"/>
            <a:ext cx="7715304" cy="2554545"/>
          </a:xfrm>
          <a:prstGeom prst="rect">
            <a:avLst/>
          </a:prstGeom>
          <a:noFill/>
          <a:ln>
            <a:solidFill>
              <a:srgbClr val="F99A0F"/>
            </a:solidFill>
          </a:ln>
        </p:spPr>
        <p:txBody>
          <a:bodyPr wrap="square" rtlCol="0">
            <a:spAutoFit/>
          </a:bodyPr>
          <a:lstStyle/>
          <a:p>
            <a:pPr algn="ctr"/>
            <a:r>
              <a:rPr lang="es-ES" sz="3200" i="1" dirty="0" smtClean="0">
                <a:solidFill>
                  <a:schemeClr val="bg1"/>
                </a:solidFill>
                <a:latin typeface="Georgia" pitchFamily="18" charset="0"/>
              </a:rPr>
              <a:t>“Implican aceptación de la herencia: (…) b) la ocupación o habitación de inmuebles de los que el causante era dueño o condómino después de transcurrido un año del deceso”</a:t>
            </a:r>
            <a:endParaRPr lang="es-ES" sz="3200" i="1" dirty="0">
              <a:solidFill>
                <a:schemeClr val="bg1"/>
              </a:solidFill>
              <a:latin typeface="Georgia" pitchFamily="18"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4" name="3 Rectángulo redondeado"/>
          <p:cNvSpPr/>
          <p:nvPr/>
        </p:nvSpPr>
        <p:spPr>
          <a:xfrm>
            <a:off x="714375" y="285750"/>
            <a:ext cx="7786688" cy="1285875"/>
          </a:xfrm>
          <a:prstGeom prst="roundRect">
            <a:avLst/>
          </a:prstGeom>
          <a:noFill/>
          <a:ln>
            <a:solidFill>
              <a:srgbClr val="F99A0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15363" name="4 CuadroTexto"/>
          <p:cNvSpPr txBox="1">
            <a:spLocks noChangeArrowheads="1"/>
          </p:cNvSpPr>
          <p:nvPr/>
        </p:nvSpPr>
        <p:spPr bwMode="auto">
          <a:xfrm>
            <a:off x="928688" y="571500"/>
            <a:ext cx="7199312" cy="430887"/>
          </a:xfrm>
          <a:prstGeom prst="rect">
            <a:avLst/>
          </a:prstGeom>
          <a:noFill/>
          <a:ln w="9525">
            <a:noFill/>
            <a:miter lim="800000"/>
            <a:headEnd/>
            <a:tailEnd/>
          </a:ln>
        </p:spPr>
        <p:txBody>
          <a:bodyPr>
            <a:spAutoFit/>
          </a:bodyPr>
          <a:lstStyle/>
          <a:p>
            <a:pPr algn="ctr"/>
            <a:r>
              <a:rPr lang="es-ES" sz="2200" i="1" dirty="0" smtClean="0">
                <a:solidFill>
                  <a:schemeClr val="bg1"/>
                </a:solidFill>
                <a:latin typeface="Georgia" pitchFamily="18" charset="0"/>
              </a:rPr>
              <a:t>La manifestación del artículo 2340 del </a:t>
            </a:r>
            <a:r>
              <a:rPr lang="es-ES" sz="2200" i="1" dirty="0" err="1" smtClean="0">
                <a:solidFill>
                  <a:schemeClr val="bg1"/>
                </a:solidFill>
                <a:latin typeface="Georgia" pitchFamily="18" charset="0"/>
              </a:rPr>
              <a:t>CCyC</a:t>
            </a:r>
            <a:endParaRPr lang="es-ES" sz="2200" i="1" dirty="0">
              <a:solidFill>
                <a:schemeClr val="bg1"/>
              </a:solidFill>
              <a:latin typeface="Georgia" pitchFamily="18" charset="0"/>
            </a:endParaRPr>
          </a:p>
        </p:txBody>
      </p:sp>
      <p:sp>
        <p:nvSpPr>
          <p:cNvPr id="7" name="6 Rectángulo redondeado"/>
          <p:cNvSpPr/>
          <p:nvPr/>
        </p:nvSpPr>
        <p:spPr>
          <a:xfrm>
            <a:off x="357158" y="1928813"/>
            <a:ext cx="8501122" cy="4572000"/>
          </a:xfrm>
          <a:prstGeom prst="roundRect">
            <a:avLst/>
          </a:prstGeom>
          <a:noFill/>
          <a:ln>
            <a:solidFill>
              <a:srgbClr val="F99A0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15365" name="5 CuadroTexto"/>
          <p:cNvSpPr txBox="1">
            <a:spLocks noChangeArrowheads="1"/>
          </p:cNvSpPr>
          <p:nvPr/>
        </p:nvSpPr>
        <p:spPr bwMode="auto">
          <a:xfrm>
            <a:off x="571472" y="3500438"/>
            <a:ext cx="8072494" cy="1154162"/>
          </a:xfrm>
          <a:prstGeom prst="rect">
            <a:avLst/>
          </a:prstGeom>
          <a:noFill/>
          <a:ln w="9525">
            <a:noFill/>
            <a:miter lim="800000"/>
            <a:headEnd/>
            <a:tailEnd/>
          </a:ln>
        </p:spPr>
        <p:txBody>
          <a:bodyPr wrap="square">
            <a:spAutoFit/>
          </a:bodyPr>
          <a:lstStyle/>
          <a:p>
            <a:pPr algn="ctr"/>
            <a:r>
              <a:rPr lang="es-ES" sz="2300" i="1" dirty="0" smtClean="0">
                <a:solidFill>
                  <a:schemeClr val="bg1"/>
                </a:solidFill>
                <a:latin typeface="Georgia" pitchFamily="18" charset="0"/>
              </a:rPr>
              <a:t>“Si no hay testamento, o éste no dispone de la totalidad de los bienes, el interesado debe expresar si el derecho que pretende es exclusivo, o si concurren otros herederos”</a:t>
            </a:r>
            <a:endParaRPr lang="es-ES" sz="2300" i="1" dirty="0" smtClean="0">
              <a:solidFill>
                <a:srgbClr val="F99A0F"/>
              </a:solidFill>
              <a:latin typeface="Georgia" pitchFamily="18" charset="0"/>
            </a:endParaRPr>
          </a:p>
        </p:txBody>
      </p:sp>
    </p:spTree>
  </p:cSld>
  <p:clrMapOvr>
    <a:overrideClrMapping bg1="lt1" tx1="dk1" bg2="lt2" tx2="dk2" accent1="accent1" accent2="accent2" accent3="accent3" accent4="accent4" accent5="accent5" accent6="accent6" hlink="hlink" folHlink="folHlink"/>
  </p:clrMapOvr>
</p:sld>
</file>

<file path=ppt/slides/slide40.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654164"/>
          </a:xfrm>
        </p:spPr>
        <p:txBody>
          <a:bodyPr>
            <a:normAutofit/>
          </a:bodyPr>
          <a:lstStyle/>
          <a:p>
            <a:r>
              <a:rPr lang="es-AR" i="1" u="sng" dirty="0" smtClean="0">
                <a:solidFill>
                  <a:schemeClr val="bg1"/>
                </a:solidFill>
                <a:effectLst>
                  <a:outerShdw blurRad="38100" dist="38100" dir="2700000" algn="tl">
                    <a:srgbClr val="000000">
                      <a:alpha val="43137"/>
                    </a:srgbClr>
                  </a:outerShdw>
                </a:effectLst>
                <a:latin typeface="Georgia" pitchFamily="18" charset="0"/>
              </a:rPr>
              <a:t>Omisión de excepción</a:t>
            </a:r>
            <a:br>
              <a:rPr lang="es-AR" i="1" u="sng" dirty="0" smtClean="0">
                <a:solidFill>
                  <a:schemeClr val="bg1"/>
                </a:solidFill>
                <a:effectLst>
                  <a:outerShdw blurRad="38100" dist="38100" dir="2700000" algn="tl">
                    <a:srgbClr val="000000">
                      <a:alpha val="43137"/>
                    </a:srgbClr>
                  </a:outerShdw>
                </a:effectLst>
                <a:latin typeface="Georgia" pitchFamily="18" charset="0"/>
              </a:rPr>
            </a:br>
            <a:r>
              <a:rPr lang="es-AR" i="1" u="sng" dirty="0" smtClean="0">
                <a:solidFill>
                  <a:schemeClr val="bg1"/>
                </a:solidFill>
                <a:effectLst>
                  <a:outerShdw blurRad="38100" dist="38100" dir="2700000" algn="tl">
                    <a:srgbClr val="000000">
                      <a:alpha val="43137"/>
                    </a:srgbClr>
                  </a:outerShdw>
                </a:effectLst>
                <a:latin typeface="Georgia" pitchFamily="18" charset="0"/>
              </a:rPr>
              <a:t>(art. 2294, inc. “d”)</a:t>
            </a:r>
            <a:endParaRPr lang="es-AR" i="1" u="sng" dirty="0">
              <a:solidFill>
                <a:schemeClr val="bg1"/>
              </a:solidFill>
              <a:effectLst>
                <a:outerShdw blurRad="38100" dist="38100" dir="2700000" algn="tl">
                  <a:srgbClr val="000000">
                    <a:alpha val="43137"/>
                  </a:srgbClr>
                </a:outerShdw>
              </a:effectLst>
              <a:latin typeface="Georgia" pitchFamily="18" charset="0"/>
            </a:endParaRPr>
          </a:p>
        </p:txBody>
      </p:sp>
      <p:sp>
        <p:nvSpPr>
          <p:cNvPr id="9" name="8 CuadroTexto"/>
          <p:cNvSpPr txBox="1"/>
          <p:nvPr/>
        </p:nvSpPr>
        <p:spPr>
          <a:xfrm>
            <a:off x="714348" y="2214554"/>
            <a:ext cx="7715304" cy="2554545"/>
          </a:xfrm>
          <a:prstGeom prst="rect">
            <a:avLst/>
          </a:prstGeom>
          <a:noFill/>
          <a:ln>
            <a:solidFill>
              <a:srgbClr val="F99A0F"/>
            </a:solidFill>
          </a:ln>
        </p:spPr>
        <p:txBody>
          <a:bodyPr wrap="square" rtlCol="0">
            <a:spAutoFit/>
          </a:bodyPr>
          <a:lstStyle/>
          <a:p>
            <a:pPr algn="ctr"/>
            <a:r>
              <a:rPr lang="es-ES" sz="3200" i="1" dirty="0" smtClean="0">
                <a:solidFill>
                  <a:schemeClr val="bg1"/>
                </a:solidFill>
                <a:latin typeface="Georgia" pitchFamily="18" charset="0"/>
              </a:rPr>
              <a:t>“Implican aceptación de la herencia: (…) d) el hecho de no oponer la falta de aceptación de la herencia en caso de haber sido demandado en calidad de heredero”</a:t>
            </a:r>
            <a:endParaRPr lang="es-ES" sz="3200" i="1" dirty="0">
              <a:solidFill>
                <a:schemeClr val="bg1"/>
              </a:solidFill>
              <a:latin typeface="Georgia" pitchFamily="18"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654164"/>
          </a:xfrm>
        </p:spPr>
        <p:txBody>
          <a:bodyPr>
            <a:normAutofit fontScale="90000"/>
          </a:bodyPr>
          <a:lstStyle/>
          <a:p>
            <a:r>
              <a:rPr lang="es-AR" i="1" u="sng" dirty="0" smtClean="0">
                <a:solidFill>
                  <a:schemeClr val="bg1"/>
                </a:solidFill>
                <a:effectLst>
                  <a:outerShdw blurRad="38100" dist="38100" dir="2700000" algn="tl">
                    <a:srgbClr val="000000">
                      <a:alpha val="43137"/>
                    </a:srgbClr>
                  </a:outerShdw>
                </a:effectLst>
                <a:latin typeface="Georgia" pitchFamily="18" charset="0"/>
              </a:rPr>
              <a:t>Cesión de acciones y derechos hereditarios</a:t>
            </a:r>
            <a:br>
              <a:rPr lang="es-AR" i="1" u="sng" dirty="0" smtClean="0">
                <a:solidFill>
                  <a:schemeClr val="bg1"/>
                </a:solidFill>
                <a:effectLst>
                  <a:outerShdw blurRad="38100" dist="38100" dir="2700000" algn="tl">
                    <a:srgbClr val="000000">
                      <a:alpha val="43137"/>
                    </a:srgbClr>
                  </a:outerShdw>
                </a:effectLst>
                <a:latin typeface="Georgia" pitchFamily="18" charset="0"/>
              </a:rPr>
            </a:br>
            <a:r>
              <a:rPr lang="es-AR" i="1" u="sng" dirty="0" smtClean="0">
                <a:solidFill>
                  <a:schemeClr val="bg1"/>
                </a:solidFill>
                <a:effectLst>
                  <a:outerShdw blurRad="38100" dist="38100" dir="2700000" algn="tl">
                    <a:srgbClr val="000000">
                      <a:alpha val="43137"/>
                    </a:srgbClr>
                  </a:outerShdw>
                </a:effectLst>
                <a:latin typeface="Georgia" pitchFamily="18" charset="0"/>
              </a:rPr>
              <a:t>(art. 2294, inc. “e”)</a:t>
            </a:r>
            <a:endParaRPr lang="es-AR" i="1" u="sng" dirty="0">
              <a:solidFill>
                <a:schemeClr val="bg1"/>
              </a:solidFill>
              <a:effectLst>
                <a:outerShdw blurRad="38100" dist="38100" dir="2700000" algn="tl">
                  <a:srgbClr val="000000">
                    <a:alpha val="43137"/>
                  </a:srgbClr>
                </a:outerShdw>
              </a:effectLst>
              <a:latin typeface="Georgia" pitchFamily="18" charset="0"/>
            </a:endParaRPr>
          </a:p>
        </p:txBody>
      </p:sp>
      <p:sp>
        <p:nvSpPr>
          <p:cNvPr id="9" name="8 CuadroTexto"/>
          <p:cNvSpPr txBox="1"/>
          <p:nvPr/>
        </p:nvSpPr>
        <p:spPr>
          <a:xfrm>
            <a:off x="714348" y="3000372"/>
            <a:ext cx="7715304" cy="1569660"/>
          </a:xfrm>
          <a:prstGeom prst="rect">
            <a:avLst/>
          </a:prstGeom>
          <a:noFill/>
          <a:ln>
            <a:solidFill>
              <a:srgbClr val="F99A0F"/>
            </a:solidFill>
          </a:ln>
        </p:spPr>
        <p:txBody>
          <a:bodyPr wrap="square" rtlCol="0">
            <a:spAutoFit/>
          </a:bodyPr>
          <a:lstStyle/>
          <a:p>
            <a:pPr algn="ctr"/>
            <a:r>
              <a:rPr lang="es-ES" sz="3200" i="1" dirty="0" smtClean="0">
                <a:solidFill>
                  <a:schemeClr val="bg1"/>
                </a:solidFill>
                <a:latin typeface="Georgia" pitchFamily="18" charset="0"/>
              </a:rPr>
              <a:t>“Implican aceptación de la herencia: (…) e) la cesión de los derechos hereditarios, sea a título oneroso o gratuito”</a:t>
            </a:r>
            <a:endParaRPr lang="es-ES" sz="3200" i="1" dirty="0">
              <a:solidFill>
                <a:schemeClr val="bg1"/>
              </a:solidFill>
              <a:latin typeface="Georgia" pitchFamily="18"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654164"/>
          </a:xfrm>
        </p:spPr>
        <p:txBody>
          <a:bodyPr>
            <a:normAutofit fontScale="90000"/>
          </a:bodyPr>
          <a:lstStyle/>
          <a:p>
            <a:r>
              <a:rPr lang="es-AR" i="1" u="sng" dirty="0" smtClean="0">
                <a:solidFill>
                  <a:schemeClr val="bg1"/>
                </a:solidFill>
                <a:effectLst>
                  <a:outerShdw blurRad="38100" dist="38100" dir="2700000" algn="tl">
                    <a:srgbClr val="000000">
                      <a:alpha val="43137"/>
                    </a:srgbClr>
                  </a:outerShdw>
                </a:effectLst>
                <a:latin typeface="Georgia" pitchFamily="18" charset="0"/>
              </a:rPr>
              <a:t>Renuncia de derechos hereditarios</a:t>
            </a:r>
            <a:br>
              <a:rPr lang="es-AR" i="1" u="sng" dirty="0" smtClean="0">
                <a:solidFill>
                  <a:schemeClr val="bg1"/>
                </a:solidFill>
                <a:effectLst>
                  <a:outerShdw blurRad="38100" dist="38100" dir="2700000" algn="tl">
                    <a:srgbClr val="000000">
                      <a:alpha val="43137"/>
                    </a:srgbClr>
                  </a:outerShdw>
                </a:effectLst>
                <a:latin typeface="Georgia" pitchFamily="18" charset="0"/>
              </a:rPr>
            </a:br>
            <a:r>
              <a:rPr lang="es-AR" i="1" u="sng" dirty="0" smtClean="0">
                <a:solidFill>
                  <a:schemeClr val="bg1"/>
                </a:solidFill>
                <a:effectLst>
                  <a:outerShdw blurRad="38100" dist="38100" dir="2700000" algn="tl">
                    <a:srgbClr val="000000">
                      <a:alpha val="43137"/>
                    </a:srgbClr>
                  </a:outerShdw>
                </a:effectLst>
                <a:latin typeface="Georgia" pitchFamily="18" charset="0"/>
              </a:rPr>
              <a:t>(art. 2294, inc. “f” y “g”)</a:t>
            </a:r>
            <a:endParaRPr lang="es-AR" i="1" u="sng" dirty="0">
              <a:solidFill>
                <a:schemeClr val="bg1"/>
              </a:solidFill>
              <a:effectLst>
                <a:outerShdw blurRad="38100" dist="38100" dir="2700000" algn="tl">
                  <a:srgbClr val="000000">
                    <a:alpha val="43137"/>
                  </a:srgbClr>
                </a:outerShdw>
              </a:effectLst>
              <a:latin typeface="Georgia" pitchFamily="18" charset="0"/>
            </a:endParaRPr>
          </a:p>
        </p:txBody>
      </p:sp>
      <p:sp>
        <p:nvSpPr>
          <p:cNvPr id="9" name="8 CuadroTexto"/>
          <p:cNvSpPr txBox="1"/>
          <p:nvPr/>
        </p:nvSpPr>
        <p:spPr>
          <a:xfrm>
            <a:off x="714348" y="2214554"/>
            <a:ext cx="7715304" cy="3046988"/>
          </a:xfrm>
          <a:prstGeom prst="rect">
            <a:avLst/>
          </a:prstGeom>
          <a:noFill/>
          <a:ln>
            <a:solidFill>
              <a:srgbClr val="F99A0F"/>
            </a:solidFill>
          </a:ln>
        </p:spPr>
        <p:txBody>
          <a:bodyPr wrap="square" rtlCol="0">
            <a:spAutoFit/>
          </a:bodyPr>
          <a:lstStyle/>
          <a:p>
            <a:pPr algn="ctr"/>
            <a:r>
              <a:rPr lang="es-ES" sz="3200" i="1" dirty="0" smtClean="0">
                <a:solidFill>
                  <a:schemeClr val="bg1"/>
                </a:solidFill>
                <a:latin typeface="Georgia" pitchFamily="18" charset="0"/>
              </a:rPr>
              <a:t>“Implican aceptación de la herencia: (…) f) la renuncia de la herencia en favor de alguno o algunos de sus herederos, aunque sea gratuita; g) la renuncia de la herencia por un precio, aunque sea en favor de todos sus coherederos”</a:t>
            </a:r>
            <a:endParaRPr lang="es-ES" sz="3200" i="1" dirty="0">
              <a:solidFill>
                <a:schemeClr val="bg1"/>
              </a:solidFill>
              <a:latin typeface="Georgia" pitchFamily="18"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4" name="3 Elipse"/>
          <p:cNvSpPr/>
          <p:nvPr/>
        </p:nvSpPr>
        <p:spPr>
          <a:xfrm>
            <a:off x="500034" y="1500174"/>
            <a:ext cx="2643206" cy="4071966"/>
          </a:xfrm>
          <a:prstGeom prst="ellipse">
            <a:avLst/>
          </a:prstGeom>
          <a:solidFill>
            <a:schemeClr val="tx1"/>
          </a:solidFill>
          <a:ln>
            <a:solidFill>
              <a:srgbClr val="F99A0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5" name="4 CuadroTexto"/>
          <p:cNvSpPr txBox="1"/>
          <p:nvPr/>
        </p:nvSpPr>
        <p:spPr>
          <a:xfrm>
            <a:off x="1000100" y="2428868"/>
            <a:ext cx="1500198" cy="1938992"/>
          </a:xfrm>
          <a:prstGeom prst="rect">
            <a:avLst/>
          </a:prstGeom>
          <a:noFill/>
        </p:spPr>
        <p:txBody>
          <a:bodyPr wrap="square" rtlCol="0">
            <a:spAutoFit/>
          </a:bodyPr>
          <a:lstStyle/>
          <a:p>
            <a:pPr algn="ctr"/>
            <a:r>
              <a:rPr lang="es-AR" sz="12000" b="1" dirty="0" smtClean="0">
                <a:solidFill>
                  <a:schemeClr val="bg1"/>
                </a:solidFill>
                <a:effectLst>
                  <a:outerShdw blurRad="38100" dist="38100" dir="2700000" algn="tl">
                    <a:srgbClr val="000000">
                      <a:alpha val="43137"/>
                    </a:srgbClr>
                  </a:outerShdw>
                </a:effectLst>
              </a:rPr>
              <a:t>!</a:t>
            </a:r>
            <a:endParaRPr lang="es-AR" sz="12000" b="1" dirty="0">
              <a:solidFill>
                <a:schemeClr val="bg1"/>
              </a:solidFill>
              <a:effectLst>
                <a:outerShdw blurRad="38100" dist="38100" dir="2700000" algn="tl">
                  <a:srgbClr val="000000">
                    <a:alpha val="43137"/>
                  </a:srgbClr>
                </a:outerShdw>
              </a:effectLst>
            </a:endParaRPr>
          </a:p>
        </p:txBody>
      </p:sp>
      <p:sp>
        <p:nvSpPr>
          <p:cNvPr id="6" name="5 CuadroTexto"/>
          <p:cNvSpPr txBox="1"/>
          <p:nvPr/>
        </p:nvSpPr>
        <p:spPr>
          <a:xfrm>
            <a:off x="3571868" y="1357298"/>
            <a:ext cx="5072098" cy="2862322"/>
          </a:xfrm>
          <a:prstGeom prst="rect">
            <a:avLst/>
          </a:prstGeom>
          <a:noFill/>
          <a:ln>
            <a:solidFill>
              <a:srgbClr val="F99A0F"/>
            </a:solidFill>
            <a:prstDash val="lgDashDotDot"/>
          </a:ln>
        </p:spPr>
        <p:txBody>
          <a:bodyPr wrap="square" rtlCol="0">
            <a:spAutoFit/>
          </a:bodyPr>
          <a:lstStyle/>
          <a:p>
            <a:pPr algn="r"/>
            <a:r>
              <a:rPr lang="es-AR" sz="3000" b="1" dirty="0" smtClean="0">
                <a:solidFill>
                  <a:schemeClr val="bg1"/>
                </a:solidFill>
              </a:rPr>
              <a:t>EXISTEN ACTOS EXPRESAMENTE MENCIONADOS QUE NO PRODUCEN EL EFECTO DE ACEPTACIÓN TÁCITA</a:t>
            </a:r>
          </a:p>
          <a:p>
            <a:pPr algn="r"/>
            <a:r>
              <a:rPr lang="es-AR" sz="3000" b="1" dirty="0" smtClean="0">
                <a:solidFill>
                  <a:schemeClr val="bg1"/>
                </a:solidFill>
              </a:rPr>
              <a:t>Art. 2296</a:t>
            </a:r>
            <a:endParaRPr lang="es-AR" sz="3000" b="1" dirty="0">
              <a:solidFill>
                <a:schemeClr val="bg1"/>
              </a:solidFill>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654164"/>
          </a:xfrm>
        </p:spPr>
        <p:txBody>
          <a:bodyPr>
            <a:normAutofit/>
          </a:bodyPr>
          <a:lstStyle/>
          <a:p>
            <a:r>
              <a:rPr lang="es-AR" i="1" u="sng" dirty="0" smtClean="0">
                <a:solidFill>
                  <a:schemeClr val="bg1"/>
                </a:solidFill>
                <a:effectLst>
                  <a:outerShdw blurRad="38100" dist="38100" dir="2700000" algn="tl">
                    <a:srgbClr val="000000">
                      <a:alpha val="43137"/>
                    </a:srgbClr>
                  </a:outerShdw>
                </a:effectLst>
                <a:latin typeface="Georgia" pitchFamily="18" charset="0"/>
              </a:rPr>
              <a:t>Actos conservatorios</a:t>
            </a:r>
            <a:br>
              <a:rPr lang="es-AR" i="1" u="sng" dirty="0" smtClean="0">
                <a:solidFill>
                  <a:schemeClr val="bg1"/>
                </a:solidFill>
                <a:effectLst>
                  <a:outerShdw blurRad="38100" dist="38100" dir="2700000" algn="tl">
                    <a:srgbClr val="000000">
                      <a:alpha val="43137"/>
                    </a:srgbClr>
                  </a:outerShdw>
                </a:effectLst>
                <a:latin typeface="Georgia" pitchFamily="18" charset="0"/>
              </a:rPr>
            </a:br>
            <a:r>
              <a:rPr lang="es-AR" i="1" u="sng" dirty="0" smtClean="0">
                <a:solidFill>
                  <a:schemeClr val="bg1"/>
                </a:solidFill>
                <a:effectLst>
                  <a:outerShdw blurRad="38100" dist="38100" dir="2700000" algn="tl">
                    <a:srgbClr val="000000">
                      <a:alpha val="43137"/>
                    </a:srgbClr>
                  </a:outerShdw>
                </a:effectLst>
                <a:latin typeface="Georgia" pitchFamily="18" charset="0"/>
              </a:rPr>
              <a:t>(art. 2296, inc. “a”)</a:t>
            </a:r>
            <a:endParaRPr lang="es-AR" i="1" u="sng" dirty="0">
              <a:solidFill>
                <a:schemeClr val="bg1"/>
              </a:solidFill>
              <a:effectLst>
                <a:outerShdw blurRad="38100" dist="38100" dir="2700000" algn="tl">
                  <a:srgbClr val="000000">
                    <a:alpha val="43137"/>
                  </a:srgbClr>
                </a:outerShdw>
              </a:effectLst>
              <a:latin typeface="Georgia" pitchFamily="18" charset="0"/>
            </a:endParaRPr>
          </a:p>
        </p:txBody>
      </p:sp>
      <p:sp>
        <p:nvSpPr>
          <p:cNvPr id="9" name="8 CuadroTexto"/>
          <p:cNvSpPr txBox="1"/>
          <p:nvPr/>
        </p:nvSpPr>
        <p:spPr>
          <a:xfrm>
            <a:off x="714348" y="2214554"/>
            <a:ext cx="7715304" cy="3539430"/>
          </a:xfrm>
          <a:prstGeom prst="rect">
            <a:avLst/>
          </a:prstGeom>
          <a:noFill/>
          <a:ln>
            <a:solidFill>
              <a:srgbClr val="F99A0F"/>
            </a:solidFill>
          </a:ln>
        </p:spPr>
        <p:txBody>
          <a:bodyPr wrap="square" rtlCol="0">
            <a:spAutoFit/>
          </a:bodyPr>
          <a:lstStyle/>
          <a:p>
            <a:pPr algn="ctr"/>
            <a:r>
              <a:rPr lang="es-ES" sz="3200" i="1" dirty="0" smtClean="0">
                <a:solidFill>
                  <a:schemeClr val="bg1"/>
                </a:solidFill>
                <a:latin typeface="Georgia" pitchFamily="18" charset="0"/>
              </a:rPr>
              <a:t>“No implican aceptación de la herencia: a) los actos puramente conservatorios, de supervisión o de administración provisional, así como los que resultan necesarios por circunstancias excepcionales y son ejecutados en interés de la sucesión”</a:t>
            </a:r>
            <a:endParaRPr lang="es-ES" sz="3200" i="1" dirty="0">
              <a:solidFill>
                <a:schemeClr val="bg1"/>
              </a:solidFill>
              <a:latin typeface="Georgia" pitchFamily="18"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654164"/>
          </a:xfrm>
        </p:spPr>
        <p:txBody>
          <a:bodyPr>
            <a:normAutofit fontScale="90000"/>
          </a:bodyPr>
          <a:lstStyle/>
          <a:p>
            <a:r>
              <a:rPr lang="es-AR" i="1" u="sng" dirty="0" smtClean="0">
                <a:solidFill>
                  <a:schemeClr val="bg1"/>
                </a:solidFill>
                <a:effectLst>
                  <a:outerShdw blurRad="38100" dist="38100" dir="2700000" algn="tl">
                    <a:srgbClr val="000000">
                      <a:alpha val="43137"/>
                    </a:srgbClr>
                  </a:outerShdw>
                </a:effectLst>
                <a:latin typeface="Georgia" pitchFamily="18" charset="0"/>
              </a:rPr>
              <a:t>Gastos funerarios y deudas urgentes</a:t>
            </a:r>
            <a:br>
              <a:rPr lang="es-AR" i="1" u="sng" dirty="0" smtClean="0">
                <a:solidFill>
                  <a:schemeClr val="bg1"/>
                </a:solidFill>
                <a:effectLst>
                  <a:outerShdw blurRad="38100" dist="38100" dir="2700000" algn="tl">
                    <a:srgbClr val="000000">
                      <a:alpha val="43137"/>
                    </a:srgbClr>
                  </a:outerShdw>
                </a:effectLst>
                <a:latin typeface="Georgia" pitchFamily="18" charset="0"/>
              </a:rPr>
            </a:br>
            <a:r>
              <a:rPr lang="es-AR" i="1" u="sng" dirty="0" smtClean="0">
                <a:solidFill>
                  <a:schemeClr val="bg1"/>
                </a:solidFill>
                <a:effectLst>
                  <a:outerShdw blurRad="38100" dist="38100" dir="2700000" algn="tl">
                    <a:srgbClr val="000000">
                      <a:alpha val="43137"/>
                    </a:srgbClr>
                  </a:outerShdw>
                </a:effectLst>
                <a:latin typeface="Georgia" pitchFamily="18" charset="0"/>
              </a:rPr>
              <a:t>(art. 2296, inc. “b”)</a:t>
            </a:r>
            <a:endParaRPr lang="es-AR" i="1" u="sng" dirty="0">
              <a:solidFill>
                <a:schemeClr val="bg1"/>
              </a:solidFill>
              <a:effectLst>
                <a:outerShdw blurRad="38100" dist="38100" dir="2700000" algn="tl">
                  <a:srgbClr val="000000">
                    <a:alpha val="43137"/>
                  </a:srgbClr>
                </a:outerShdw>
              </a:effectLst>
              <a:latin typeface="Georgia" pitchFamily="18" charset="0"/>
            </a:endParaRPr>
          </a:p>
        </p:txBody>
      </p:sp>
      <p:sp>
        <p:nvSpPr>
          <p:cNvPr id="9" name="8 CuadroTexto"/>
          <p:cNvSpPr txBox="1"/>
          <p:nvPr/>
        </p:nvSpPr>
        <p:spPr>
          <a:xfrm>
            <a:off x="714348" y="2214554"/>
            <a:ext cx="7715304" cy="2554545"/>
          </a:xfrm>
          <a:prstGeom prst="rect">
            <a:avLst/>
          </a:prstGeom>
          <a:noFill/>
          <a:ln>
            <a:solidFill>
              <a:srgbClr val="F99A0F"/>
            </a:solidFill>
          </a:ln>
        </p:spPr>
        <p:txBody>
          <a:bodyPr wrap="square" rtlCol="0">
            <a:spAutoFit/>
          </a:bodyPr>
          <a:lstStyle/>
          <a:p>
            <a:pPr algn="ctr"/>
            <a:r>
              <a:rPr lang="es-ES" sz="3200" i="1" dirty="0" smtClean="0">
                <a:solidFill>
                  <a:schemeClr val="bg1"/>
                </a:solidFill>
                <a:latin typeface="Georgia" pitchFamily="18" charset="0"/>
              </a:rPr>
              <a:t>“No implican aceptación de la herencia: (…) b) el pago de gastos funerarios y de la última enfermedad, los impuestos adeudados por el difunto, los alquileres y otras deudas cuyo pago es urgente”</a:t>
            </a:r>
            <a:endParaRPr lang="es-ES" sz="3200" i="1" dirty="0">
              <a:solidFill>
                <a:schemeClr val="bg1"/>
              </a:solidFill>
              <a:latin typeface="Georgia" pitchFamily="18"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654164"/>
          </a:xfrm>
        </p:spPr>
        <p:txBody>
          <a:bodyPr>
            <a:normAutofit/>
          </a:bodyPr>
          <a:lstStyle/>
          <a:p>
            <a:r>
              <a:rPr lang="es-AR" i="1" u="sng" dirty="0" smtClean="0">
                <a:solidFill>
                  <a:schemeClr val="bg1"/>
                </a:solidFill>
                <a:effectLst>
                  <a:outerShdw blurRad="38100" dist="38100" dir="2700000" algn="tl">
                    <a:srgbClr val="000000">
                      <a:alpha val="43137"/>
                    </a:srgbClr>
                  </a:outerShdw>
                </a:effectLst>
                <a:latin typeface="Georgia" pitchFamily="18" charset="0"/>
              </a:rPr>
              <a:t>Reparto de bienes personales</a:t>
            </a:r>
            <a:br>
              <a:rPr lang="es-AR" i="1" u="sng" dirty="0" smtClean="0">
                <a:solidFill>
                  <a:schemeClr val="bg1"/>
                </a:solidFill>
                <a:effectLst>
                  <a:outerShdw blurRad="38100" dist="38100" dir="2700000" algn="tl">
                    <a:srgbClr val="000000">
                      <a:alpha val="43137"/>
                    </a:srgbClr>
                  </a:outerShdw>
                </a:effectLst>
                <a:latin typeface="Georgia" pitchFamily="18" charset="0"/>
              </a:rPr>
            </a:br>
            <a:r>
              <a:rPr lang="es-AR" i="1" u="sng" dirty="0" smtClean="0">
                <a:solidFill>
                  <a:schemeClr val="bg1"/>
                </a:solidFill>
                <a:effectLst>
                  <a:outerShdw blurRad="38100" dist="38100" dir="2700000" algn="tl">
                    <a:srgbClr val="000000">
                      <a:alpha val="43137"/>
                    </a:srgbClr>
                  </a:outerShdw>
                </a:effectLst>
                <a:latin typeface="Georgia" pitchFamily="18" charset="0"/>
              </a:rPr>
              <a:t>(art. 2296, inc. “c”)</a:t>
            </a:r>
            <a:endParaRPr lang="es-AR" i="1" u="sng" dirty="0">
              <a:solidFill>
                <a:schemeClr val="bg1"/>
              </a:solidFill>
              <a:effectLst>
                <a:outerShdw blurRad="38100" dist="38100" dir="2700000" algn="tl">
                  <a:srgbClr val="000000">
                    <a:alpha val="43137"/>
                  </a:srgbClr>
                </a:outerShdw>
              </a:effectLst>
              <a:latin typeface="Georgia" pitchFamily="18" charset="0"/>
            </a:endParaRPr>
          </a:p>
        </p:txBody>
      </p:sp>
      <p:sp>
        <p:nvSpPr>
          <p:cNvPr id="9" name="8 CuadroTexto"/>
          <p:cNvSpPr txBox="1"/>
          <p:nvPr/>
        </p:nvSpPr>
        <p:spPr>
          <a:xfrm>
            <a:off x="714348" y="2214554"/>
            <a:ext cx="7715304" cy="2554545"/>
          </a:xfrm>
          <a:prstGeom prst="rect">
            <a:avLst/>
          </a:prstGeom>
          <a:noFill/>
          <a:ln>
            <a:solidFill>
              <a:srgbClr val="F99A0F"/>
            </a:solidFill>
          </a:ln>
        </p:spPr>
        <p:txBody>
          <a:bodyPr wrap="square" rtlCol="0">
            <a:spAutoFit/>
          </a:bodyPr>
          <a:lstStyle/>
          <a:p>
            <a:pPr algn="ctr"/>
            <a:r>
              <a:rPr lang="es-ES" sz="3200" i="1" dirty="0" smtClean="0">
                <a:solidFill>
                  <a:schemeClr val="bg1"/>
                </a:solidFill>
                <a:latin typeface="Georgia" pitchFamily="18" charset="0"/>
              </a:rPr>
              <a:t>“No implican aceptación de la herencia: (…) c) el reparto de ropas, documentos personales, condecoraciones y diplomas del difunto, o recuerdos de familia, hecho con el acuerdo de todos los herederos”</a:t>
            </a:r>
            <a:endParaRPr lang="es-ES" sz="3200" i="1" dirty="0">
              <a:solidFill>
                <a:schemeClr val="bg1"/>
              </a:solidFill>
              <a:latin typeface="Georgia" pitchFamily="18"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654164"/>
          </a:xfrm>
        </p:spPr>
        <p:txBody>
          <a:bodyPr>
            <a:normAutofit fontScale="90000"/>
          </a:bodyPr>
          <a:lstStyle/>
          <a:p>
            <a:r>
              <a:rPr lang="es-AR" i="1" u="sng" dirty="0" smtClean="0">
                <a:solidFill>
                  <a:schemeClr val="bg1"/>
                </a:solidFill>
                <a:effectLst>
                  <a:outerShdw blurRad="38100" dist="38100" dir="2700000" algn="tl">
                    <a:srgbClr val="000000">
                      <a:alpha val="43137"/>
                    </a:srgbClr>
                  </a:outerShdw>
                </a:effectLst>
                <a:latin typeface="Georgia" pitchFamily="18" charset="0"/>
              </a:rPr>
              <a:t>Cobro de rentas en ciertas circunstancias</a:t>
            </a:r>
            <a:br>
              <a:rPr lang="es-AR" i="1" u="sng" dirty="0" smtClean="0">
                <a:solidFill>
                  <a:schemeClr val="bg1"/>
                </a:solidFill>
                <a:effectLst>
                  <a:outerShdw blurRad="38100" dist="38100" dir="2700000" algn="tl">
                    <a:srgbClr val="000000">
                      <a:alpha val="43137"/>
                    </a:srgbClr>
                  </a:outerShdw>
                </a:effectLst>
                <a:latin typeface="Georgia" pitchFamily="18" charset="0"/>
              </a:rPr>
            </a:br>
            <a:r>
              <a:rPr lang="es-AR" i="1" u="sng" dirty="0" smtClean="0">
                <a:solidFill>
                  <a:schemeClr val="bg1"/>
                </a:solidFill>
                <a:effectLst>
                  <a:outerShdw blurRad="38100" dist="38100" dir="2700000" algn="tl">
                    <a:srgbClr val="000000">
                      <a:alpha val="43137"/>
                    </a:srgbClr>
                  </a:outerShdw>
                </a:effectLst>
                <a:latin typeface="Georgia" pitchFamily="18" charset="0"/>
              </a:rPr>
              <a:t>(art. 2296, inc. “d”)</a:t>
            </a:r>
            <a:endParaRPr lang="es-AR" i="1" u="sng" dirty="0">
              <a:solidFill>
                <a:schemeClr val="bg1"/>
              </a:solidFill>
              <a:effectLst>
                <a:outerShdw blurRad="38100" dist="38100" dir="2700000" algn="tl">
                  <a:srgbClr val="000000">
                    <a:alpha val="43137"/>
                  </a:srgbClr>
                </a:outerShdw>
              </a:effectLst>
              <a:latin typeface="Georgia" pitchFamily="18" charset="0"/>
            </a:endParaRPr>
          </a:p>
        </p:txBody>
      </p:sp>
      <p:sp>
        <p:nvSpPr>
          <p:cNvPr id="9" name="8 CuadroTexto"/>
          <p:cNvSpPr txBox="1"/>
          <p:nvPr/>
        </p:nvSpPr>
        <p:spPr>
          <a:xfrm>
            <a:off x="714348" y="2214554"/>
            <a:ext cx="7715304" cy="2554545"/>
          </a:xfrm>
          <a:prstGeom prst="rect">
            <a:avLst/>
          </a:prstGeom>
          <a:noFill/>
          <a:ln>
            <a:solidFill>
              <a:srgbClr val="F99A0F"/>
            </a:solidFill>
          </a:ln>
        </p:spPr>
        <p:txBody>
          <a:bodyPr wrap="square" rtlCol="0">
            <a:spAutoFit/>
          </a:bodyPr>
          <a:lstStyle/>
          <a:p>
            <a:pPr algn="ctr"/>
            <a:r>
              <a:rPr lang="es-ES" sz="3200" i="1" dirty="0" smtClean="0">
                <a:solidFill>
                  <a:schemeClr val="bg1"/>
                </a:solidFill>
                <a:latin typeface="Georgia" pitchFamily="18" charset="0"/>
              </a:rPr>
              <a:t>“No implican aceptación de la herencia: (…) d) el cobro de rentas de los bienes de la herencia, si se emplean en los pagos a que se refiere el inc. b) o se depositan en poder de un escribano”</a:t>
            </a:r>
            <a:endParaRPr lang="es-ES" sz="3200" i="1" dirty="0">
              <a:solidFill>
                <a:schemeClr val="bg1"/>
              </a:solidFill>
              <a:latin typeface="Georgia" pitchFamily="18"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654164"/>
          </a:xfrm>
        </p:spPr>
        <p:txBody>
          <a:bodyPr>
            <a:normAutofit/>
          </a:bodyPr>
          <a:lstStyle/>
          <a:p>
            <a:r>
              <a:rPr lang="es-AR" i="1" u="sng" dirty="0" smtClean="0">
                <a:solidFill>
                  <a:schemeClr val="bg1"/>
                </a:solidFill>
                <a:effectLst>
                  <a:outerShdw blurRad="38100" dist="38100" dir="2700000" algn="tl">
                    <a:srgbClr val="000000">
                      <a:alpha val="43137"/>
                    </a:srgbClr>
                  </a:outerShdw>
                </a:effectLst>
                <a:latin typeface="Georgia" pitchFamily="18" charset="0"/>
              </a:rPr>
              <a:t>Venta de bienes perecederos</a:t>
            </a:r>
            <a:br>
              <a:rPr lang="es-AR" i="1" u="sng" dirty="0" smtClean="0">
                <a:solidFill>
                  <a:schemeClr val="bg1"/>
                </a:solidFill>
                <a:effectLst>
                  <a:outerShdw blurRad="38100" dist="38100" dir="2700000" algn="tl">
                    <a:srgbClr val="000000">
                      <a:alpha val="43137"/>
                    </a:srgbClr>
                  </a:outerShdw>
                </a:effectLst>
                <a:latin typeface="Georgia" pitchFamily="18" charset="0"/>
              </a:rPr>
            </a:br>
            <a:r>
              <a:rPr lang="es-AR" i="1" u="sng" dirty="0" smtClean="0">
                <a:solidFill>
                  <a:schemeClr val="bg1"/>
                </a:solidFill>
                <a:effectLst>
                  <a:outerShdw blurRad="38100" dist="38100" dir="2700000" algn="tl">
                    <a:srgbClr val="000000">
                      <a:alpha val="43137"/>
                    </a:srgbClr>
                  </a:outerShdw>
                </a:effectLst>
                <a:latin typeface="Georgia" pitchFamily="18" charset="0"/>
              </a:rPr>
              <a:t>(art. 2296, inc. “e”)</a:t>
            </a:r>
            <a:endParaRPr lang="es-AR" i="1" u="sng" dirty="0">
              <a:solidFill>
                <a:schemeClr val="bg1"/>
              </a:solidFill>
              <a:effectLst>
                <a:outerShdw blurRad="38100" dist="38100" dir="2700000" algn="tl">
                  <a:srgbClr val="000000">
                    <a:alpha val="43137"/>
                  </a:srgbClr>
                </a:outerShdw>
              </a:effectLst>
              <a:latin typeface="Georgia" pitchFamily="18" charset="0"/>
            </a:endParaRPr>
          </a:p>
        </p:txBody>
      </p:sp>
      <p:sp>
        <p:nvSpPr>
          <p:cNvPr id="9" name="8 CuadroTexto"/>
          <p:cNvSpPr txBox="1"/>
          <p:nvPr/>
        </p:nvSpPr>
        <p:spPr>
          <a:xfrm>
            <a:off x="714348" y="2214554"/>
            <a:ext cx="7715304" cy="4524315"/>
          </a:xfrm>
          <a:prstGeom prst="rect">
            <a:avLst/>
          </a:prstGeom>
          <a:noFill/>
          <a:ln>
            <a:solidFill>
              <a:srgbClr val="F99A0F"/>
            </a:solidFill>
          </a:ln>
        </p:spPr>
        <p:txBody>
          <a:bodyPr wrap="square" rtlCol="0">
            <a:spAutoFit/>
          </a:bodyPr>
          <a:lstStyle/>
          <a:p>
            <a:pPr algn="ctr"/>
            <a:r>
              <a:rPr lang="es-ES" sz="3200" i="1" dirty="0" smtClean="0">
                <a:solidFill>
                  <a:schemeClr val="bg1"/>
                </a:solidFill>
                <a:latin typeface="Georgia" pitchFamily="18" charset="0"/>
              </a:rPr>
              <a:t>“No implican aceptación de la herencia: (…) e) la venta de bienes perecederos efectuada antes de la designación del administrador, si se da al precio el destino dispuesto en el inc. d) de este artículo; en caso de no poderse hallar comprador en tiempo útil, su donación a entidades de asistencia social o su reparto entre todos los herederos”</a:t>
            </a:r>
            <a:endParaRPr lang="es-ES" sz="3200" i="1" dirty="0">
              <a:solidFill>
                <a:schemeClr val="bg1"/>
              </a:solidFill>
              <a:latin typeface="Georgia" pitchFamily="18"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654164"/>
          </a:xfrm>
        </p:spPr>
        <p:txBody>
          <a:bodyPr>
            <a:normAutofit fontScale="90000"/>
          </a:bodyPr>
          <a:lstStyle/>
          <a:p>
            <a:r>
              <a:rPr lang="es-AR" i="1" u="sng" dirty="0" smtClean="0">
                <a:solidFill>
                  <a:schemeClr val="bg1"/>
                </a:solidFill>
                <a:effectLst>
                  <a:outerShdw blurRad="38100" dist="38100" dir="2700000" algn="tl">
                    <a:srgbClr val="000000">
                      <a:alpha val="43137"/>
                    </a:srgbClr>
                  </a:outerShdw>
                </a:effectLst>
                <a:latin typeface="Georgia" pitchFamily="18" charset="0"/>
              </a:rPr>
              <a:t>Venta de bienes de conservación dispendiosa</a:t>
            </a:r>
            <a:br>
              <a:rPr lang="es-AR" i="1" u="sng" dirty="0" smtClean="0">
                <a:solidFill>
                  <a:schemeClr val="bg1"/>
                </a:solidFill>
                <a:effectLst>
                  <a:outerShdw blurRad="38100" dist="38100" dir="2700000" algn="tl">
                    <a:srgbClr val="000000">
                      <a:alpha val="43137"/>
                    </a:srgbClr>
                  </a:outerShdw>
                </a:effectLst>
                <a:latin typeface="Georgia" pitchFamily="18" charset="0"/>
              </a:rPr>
            </a:br>
            <a:r>
              <a:rPr lang="es-AR" i="1" u="sng" dirty="0" smtClean="0">
                <a:solidFill>
                  <a:schemeClr val="bg1"/>
                </a:solidFill>
                <a:effectLst>
                  <a:outerShdw blurRad="38100" dist="38100" dir="2700000" algn="tl">
                    <a:srgbClr val="000000">
                      <a:alpha val="43137"/>
                    </a:srgbClr>
                  </a:outerShdw>
                </a:effectLst>
                <a:latin typeface="Georgia" pitchFamily="18" charset="0"/>
              </a:rPr>
              <a:t>(art. 2296, inc. “f”)</a:t>
            </a:r>
            <a:endParaRPr lang="es-AR" i="1" u="sng" dirty="0">
              <a:solidFill>
                <a:schemeClr val="bg1"/>
              </a:solidFill>
              <a:effectLst>
                <a:outerShdw blurRad="38100" dist="38100" dir="2700000" algn="tl">
                  <a:srgbClr val="000000">
                    <a:alpha val="43137"/>
                  </a:srgbClr>
                </a:outerShdw>
              </a:effectLst>
              <a:latin typeface="Georgia" pitchFamily="18" charset="0"/>
            </a:endParaRPr>
          </a:p>
        </p:txBody>
      </p:sp>
      <p:sp>
        <p:nvSpPr>
          <p:cNvPr id="9" name="8 CuadroTexto"/>
          <p:cNvSpPr txBox="1"/>
          <p:nvPr/>
        </p:nvSpPr>
        <p:spPr>
          <a:xfrm>
            <a:off x="714348" y="2214554"/>
            <a:ext cx="7715304" cy="3046988"/>
          </a:xfrm>
          <a:prstGeom prst="rect">
            <a:avLst/>
          </a:prstGeom>
          <a:noFill/>
          <a:ln>
            <a:solidFill>
              <a:srgbClr val="F99A0F"/>
            </a:solidFill>
          </a:ln>
        </p:spPr>
        <p:txBody>
          <a:bodyPr wrap="square" rtlCol="0">
            <a:spAutoFit/>
          </a:bodyPr>
          <a:lstStyle/>
          <a:p>
            <a:pPr algn="ctr"/>
            <a:r>
              <a:rPr lang="es-ES" sz="3200" i="1" dirty="0" smtClean="0">
                <a:solidFill>
                  <a:schemeClr val="bg1"/>
                </a:solidFill>
                <a:latin typeface="Georgia" pitchFamily="18" charset="0"/>
              </a:rPr>
              <a:t>“No implican aceptación de la herencia: (…) f) la venta de bienes cuya conservación es dispendiosa o son susceptibles de desvalorizarse rápidamente, si se da al precio el destino dispuesto en el inc. d)”</a:t>
            </a:r>
            <a:endParaRPr lang="es-ES" sz="3200" i="1" dirty="0">
              <a:solidFill>
                <a:schemeClr val="bg1"/>
              </a:solidFill>
              <a:latin typeface="Georgia" pitchFamily="18"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4" name="3 Rectángulo redondeado"/>
          <p:cNvSpPr/>
          <p:nvPr/>
        </p:nvSpPr>
        <p:spPr>
          <a:xfrm>
            <a:off x="714375" y="285750"/>
            <a:ext cx="7786688" cy="1285875"/>
          </a:xfrm>
          <a:prstGeom prst="roundRect">
            <a:avLst/>
          </a:prstGeom>
          <a:noFill/>
          <a:ln>
            <a:solidFill>
              <a:srgbClr val="F99A0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15363" name="4 CuadroTexto"/>
          <p:cNvSpPr txBox="1">
            <a:spLocks noChangeArrowheads="1"/>
          </p:cNvSpPr>
          <p:nvPr/>
        </p:nvSpPr>
        <p:spPr bwMode="auto">
          <a:xfrm>
            <a:off x="928688" y="571500"/>
            <a:ext cx="7199312" cy="430887"/>
          </a:xfrm>
          <a:prstGeom prst="rect">
            <a:avLst/>
          </a:prstGeom>
          <a:noFill/>
          <a:ln w="9525">
            <a:noFill/>
            <a:miter lim="800000"/>
            <a:headEnd/>
            <a:tailEnd/>
          </a:ln>
        </p:spPr>
        <p:txBody>
          <a:bodyPr>
            <a:spAutoFit/>
          </a:bodyPr>
          <a:lstStyle/>
          <a:p>
            <a:pPr algn="ctr"/>
            <a:r>
              <a:rPr lang="es-ES" sz="2200" i="1" dirty="0" smtClean="0">
                <a:solidFill>
                  <a:schemeClr val="bg1"/>
                </a:solidFill>
                <a:latin typeface="Georgia" pitchFamily="18" charset="0"/>
              </a:rPr>
              <a:t>Citación al proceso sucesorio</a:t>
            </a:r>
            <a:endParaRPr lang="es-ES" sz="2200" i="1" dirty="0">
              <a:solidFill>
                <a:schemeClr val="bg1"/>
              </a:solidFill>
              <a:latin typeface="Georgia" pitchFamily="18" charset="0"/>
            </a:endParaRPr>
          </a:p>
        </p:txBody>
      </p:sp>
      <p:sp>
        <p:nvSpPr>
          <p:cNvPr id="7" name="6 Rectángulo redondeado"/>
          <p:cNvSpPr/>
          <p:nvPr/>
        </p:nvSpPr>
        <p:spPr>
          <a:xfrm>
            <a:off x="357158" y="1928813"/>
            <a:ext cx="8501122" cy="4572000"/>
          </a:xfrm>
          <a:prstGeom prst="roundRect">
            <a:avLst/>
          </a:prstGeom>
          <a:noFill/>
          <a:ln>
            <a:solidFill>
              <a:srgbClr val="F99A0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15365" name="5 CuadroTexto"/>
          <p:cNvSpPr txBox="1">
            <a:spLocks noChangeArrowheads="1"/>
          </p:cNvSpPr>
          <p:nvPr/>
        </p:nvSpPr>
        <p:spPr bwMode="auto">
          <a:xfrm>
            <a:off x="571472" y="3000372"/>
            <a:ext cx="8072494" cy="2569934"/>
          </a:xfrm>
          <a:prstGeom prst="rect">
            <a:avLst/>
          </a:prstGeom>
          <a:noFill/>
          <a:ln w="9525">
            <a:noFill/>
            <a:miter lim="800000"/>
            <a:headEnd/>
            <a:tailEnd/>
          </a:ln>
        </p:spPr>
        <p:txBody>
          <a:bodyPr wrap="square">
            <a:spAutoFit/>
          </a:bodyPr>
          <a:lstStyle/>
          <a:p>
            <a:pPr algn="ctr">
              <a:buFont typeface="Arial" pitchFamily="34" charset="0"/>
              <a:buChar char="•"/>
            </a:pPr>
            <a:r>
              <a:rPr lang="es-ES" sz="2300" i="1" dirty="0" smtClean="0">
                <a:solidFill>
                  <a:schemeClr val="bg1"/>
                </a:solidFill>
                <a:latin typeface="Georgia" pitchFamily="18" charset="0"/>
              </a:rPr>
              <a:t>Herederos denunciados en el expediente: por cédula</a:t>
            </a:r>
          </a:p>
          <a:p>
            <a:pPr algn="ctr">
              <a:buFont typeface="Arial" pitchFamily="34" charset="0"/>
              <a:buChar char="•"/>
            </a:pPr>
            <a:endParaRPr lang="es-ES" sz="2300" i="1" dirty="0">
              <a:solidFill>
                <a:schemeClr val="bg1"/>
              </a:solidFill>
              <a:latin typeface="Georgia" pitchFamily="18" charset="0"/>
            </a:endParaRPr>
          </a:p>
          <a:p>
            <a:pPr algn="ctr">
              <a:buFont typeface="Arial" pitchFamily="34" charset="0"/>
              <a:buChar char="•"/>
            </a:pPr>
            <a:r>
              <a:rPr lang="es-ES" sz="2300" i="1" dirty="0" smtClean="0">
                <a:solidFill>
                  <a:schemeClr val="bg1"/>
                </a:solidFill>
                <a:latin typeface="Georgia" pitchFamily="18" charset="0"/>
              </a:rPr>
              <a:t>Publicación de edicto por un día en el diario de publicación oficial </a:t>
            </a:r>
          </a:p>
          <a:p>
            <a:pPr algn="ctr">
              <a:buFont typeface="Arial" pitchFamily="34" charset="0"/>
              <a:buChar char="•"/>
            </a:pPr>
            <a:endParaRPr lang="es-ES" sz="2300" i="1" dirty="0">
              <a:solidFill>
                <a:schemeClr val="bg1"/>
              </a:solidFill>
              <a:latin typeface="Georgia" pitchFamily="18" charset="0"/>
            </a:endParaRPr>
          </a:p>
          <a:p>
            <a:pPr algn="ctr"/>
            <a:r>
              <a:rPr lang="es-ES" sz="2300" i="1" dirty="0" smtClean="0">
                <a:solidFill>
                  <a:srgbClr val="F99A0F"/>
                </a:solidFill>
                <a:latin typeface="Georgia" pitchFamily="18" charset="0"/>
              </a:rPr>
              <a:t>ATENCIÓN!! NO CONFUNDIR ESTA CITACIÓN CON LA INTIMACIÓN AL HEREDERO PARA QUE OPTE!!</a:t>
            </a:r>
          </a:p>
        </p:txBody>
      </p:sp>
    </p:spTree>
  </p:cSld>
  <p:clrMapOvr>
    <a:overrideClrMapping bg1="lt1" tx1="dk1" bg2="lt2" tx2="dk2" accent1="accent1" accent2="accent2" accent3="accent3" accent4="accent4" accent5="accent5" accent6="accent6" hlink="hlink" folHlink="folHlink"/>
  </p:clrMapOvr>
</p:sld>
</file>

<file path=ppt/slides/slide50.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u="sng" dirty="0" smtClean="0">
                <a:solidFill>
                  <a:schemeClr val="bg1"/>
                </a:solidFill>
                <a:effectLst>
                  <a:outerShdw blurRad="38100" dist="38100" dir="2700000" algn="tl">
                    <a:srgbClr val="000000">
                      <a:alpha val="43137"/>
                    </a:srgbClr>
                  </a:outerShdw>
                </a:effectLst>
              </a:rPr>
              <a:t>RENUNCIA A LA HERENCIA</a:t>
            </a:r>
            <a:endParaRPr lang="es-AR" u="sng" dirty="0">
              <a:solidFill>
                <a:schemeClr val="bg1"/>
              </a:solidFill>
              <a:effectLst>
                <a:outerShdw blurRad="38100" dist="38100" dir="2700000" algn="tl">
                  <a:srgbClr val="000000">
                    <a:alpha val="43137"/>
                  </a:srgbClr>
                </a:outerShdw>
              </a:effectLst>
            </a:endParaRPr>
          </a:p>
        </p:txBody>
      </p:sp>
      <p:sp>
        <p:nvSpPr>
          <p:cNvPr id="4" name="3 Rectángulo redondeado"/>
          <p:cNvSpPr/>
          <p:nvPr/>
        </p:nvSpPr>
        <p:spPr>
          <a:xfrm>
            <a:off x="428596" y="1571612"/>
            <a:ext cx="3714776" cy="857256"/>
          </a:xfrm>
          <a:prstGeom prst="roundRect">
            <a:avLst/>
          </a:prstGeom>
          <a:solidFill>
            <a:schemeClr val="tx1"/>
          </a:solidFill>
          <a:ln>
            <a:solidFill>
              <a:srgbClr val="F99A0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5" name="4 CuadroTexto"/>
          <p:cNvSpPr txBox="1"/>
          <p:nvPr/>
        </p:nvSpPr>
        <p:spPr>
          <a:xfrm>
            <a:off x="642910" y="1714488"/>
            <a:ext cx="3286148" cy="477054"/>
          </a:xfrm>
          <a:prstGeom prst="rect">
            <a:avLst/>
          </a:prstGeom>
          <a:noFill/>
        </p:spPr>
        <p:txBody>
          <a:bodyPr wrap="square" rtlCol="0">
            <a:spAutoFit/>
          </a:bodyPr>
          <a:lstStyle/>
          <a:p>
            <a:pPr algn="ctr"/>
            <a:r>
              <a:rPr lang="es-AR" sz="2500" b="1" dirty="0" smtClean="0">
                <a:solidFill>
                  <a:schemeClr val="bg1"/>
                </a:solidFill>
                <a:effectLst>
                  <a:outerShdw blurRad="38100" dist="38100" dir="2700000" algn="tl">
                    <a:srgbClr val="000000">
                      <a:alpha val="43137"/>
                    </a:srgbClr>
                  </a:outerShdw>
                </a:effectLst>
              </a:rPr>
              <a:t>UNILATERAL</a:t>
            </a:r>
            <a:endParaRPr lang="es-AR" sz="2500" b="1" dirty="0">
              <a:solidFill>
                <a:schemeClr val="bg1"/>
              </a:solidFill>
              <a:effectLst>
                <a:outerShdw blurRad="38100" dist="38100" dir="2700000" algn="tl">
                  <a:srgbClr val="000000">
                    <a:alpha val="43137"/>
                  </a:srgbClr>
                </a:outerShdw>
              </a:effectLst>
            </a:endParaRPr>
          </a:p>
        </p:txBody>
      </p:sp>
      <p:sp>
        <p:nvSpPr>
          <p:cNvPr id="6" name="5 Rectángulo redondeado"/>
          <p:cNvSpPr/>
          <p:nvPr/>
        </p:nvSpPr>
        <p:spPr>
          <a:xfrm>
            <a:off x="4857752" y="1571612"/>
            <a:ext cx="3714776" cy="857256"/>
          </a:xfrm>
          <a:prstGeom prst="roundRect">
            <a:avLst/>
          </a:prstGeom>
          <a:solidFill>
            <a:schemeClr val="tx1"/>
          </a:solidFill>
          <a:ln>
            <a:solidFill>
              <a:srgbClr val="F99A0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7" name="6 CuadroTexto"/>
          <p:cNvSpPr txBox="1"/>
          <p:nvPr/>
        </p:nvSpPr>
        <p:spPr>
          <a:xfrm>
            <a:off x="5072066" y="1714488"/>
            <a:ext cx="3286148" cy="477054"/>
          </a:xfrm>
          <a:prstGeom prst="rect">
            <a:avLst/>
          </a:prstGeom>
          <a:noFill/>
        </p:spPr>
        <p:txBody>
          <a:bodyPr wrap="square" rtlCol="0">
            <a:spAutoFit/>
          </a:bodyPr>
          <a:lstStyle/>
          <a:p>
            <a:pPr algn="ctr"/>
            <a:r>
              <a:rPr lang="es-AR" sz="2500" b="1" dirty="0" smtClean="0">
                <a:solidFill>
                  <a:schemeClr val="bg1"/>
                </a:solidFill>
                <a:effectLst>
                  <a:outerShdw blurRad="38100" dist="38100" dir="2700000" algn="tl">
                    <a:srgbClr val="000000">
                      <a:alpha val="43137"/>
                    </a:srgbClr>
                  </a:outerShdw>
                </a:effectLst>
              </a:rPr>
              <a:t>GRATUITA</a:t>
            </a:r>
            <a:endParaRPr lang="es-AR" sz="2500" b="1" dirty="0">
              <a:solidFill>
                <a:schemeClr val="bg1"/>
              </a:solidFill>
              <a:effectLst>
                <a:outerShdw blurRad="38100" dist="38100" dir="2700000" algn="tl">
                  <a:srgbClr val="000000">
                    <a:alpha val="43137"/>
                  </a:srgbClr>
                </a:outerShdw>
              </a:effectLst>
            </a:endParaRPr>
          </a:p>
        </p:txBody>
      </p:sp>
      <p:sp>
        <p:nvSpPr>
          <p:cNvPr id="8" name="7 Rectángulo redondeado"/>
          <p:cNvSpPr/>
          <p:nvPr/>
        </p:nvSpPr>
        <p:spPr>
          <a:xfrm>
            <a:off x="428596" y="2714620"/>
            <a:ext cx="3714776" cy="857256"/>
          </a:xfrm>
          <a:prstGeom prst="roundRect">
            <a:avLst/>
          </a:prstGeom>
          <a:solidFill>
            <a:schemeClr val="tx1"/>
          </a:solidFill>
          <a:ln>
            <a:solidFill>
              <a:srgbClr val="F99A0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9" name="8 CuadroTexto"/>
          <p:cNvSpPr txBox="1"/>
          <p:nvPr/>
        </p:nvSpPr>
        <p:spPr>
          <a:xfrm>
            <a:off x="642910" y="2857496"/>
            <a:ext cx="3286148" cy="477054"/>
          </a:xfrm>
          <a:prstGeom prst="rect">
            <a:avLst/>
          </a:prstGeom>
          <a:noFill/>
        </p:spPr>
        <p:txBody>
          <a:bodyPr wrap="square" rtlCol="0">
            <a:spAutoFit/>
          </a:bodyPr>
          <a:lstStyle/>
          <a:p>
            <a:pPr algn="ctr"/>
            <a:r>
              <a:rPr lang="es-AR" sz="2500" b="1" dirty="0" smtClean="0">
                <a:solidFill>
                  <a:schemeClr val="bg1"/>
                </a:solidFill>
                <a:effectLst>
                  <a:outerShdw blurRad="38100" dist="38100" dir="2700000" algn="tl">
                    <a:srgbClr val="000000">
                      <a:alpha val="43137"/>
                    </a:srgbClr>
                  </a:outerShdw>
                </a:effectLst>
              </a:rPr>
              <a:t>INDIVISIBLE</a:t>
            </a:r>
            <a:endParaRPr lang="es-AR" sz="2500" b="1" dirty="0">
              <a:solidFill>
                <a:schemeClr val="bg1"/>
              </a:solidFill>
              <a:effectLst>
                <a:outerShdw blurRad="38100" dist="38100" dir="2700000" algn="tl">
                  <a:srgbClr val="000000">
                    <a:alpha val="43137"/>
                  </a:srgbClr>
                </a:outerShdw>
              </a:effectLst>
            </a:endParaRPr>
          </a:p>
        </p:txBody>
      </p:sp>
      <p:sp>
        <p:nvSpPr>
          <p:cNvPr id="10" name="9 Rectángulo redondeado"/>
          <p:cNvSpPr/>
          <p:nvPr/>
        </p:nvSpPr>
        <p:spPr>
          <a:xfrm>
            <a:off x="4857752" y="2714620"/>
            <a:ext cx="3714776" cy="857256"/>
          </a:xfrm>
          <a:prstGeom prst="roundRect">
            <a:avLst/>
          </a:prstGeom>
          <a:solidFill>
            <a:schemeClr val="tx1"/>
          </a:solidFill>
          <a:ln>
            <a:solidFill>
              <a:srgbClr val="F99A0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1" name="10 CuadroTexto"/>
          <p:cNvSpPr txBox="1"/>
          <p:nvPr/>
        </p:nvSpPr>
        <p:spPr>
          <a:xfrm>
            <a:off x="5072066" y="2857496"/>
            <a:ext cx="3286148" cy="477054"/>
          </a:xfrm>
          <a:prstGeom prst="rect">
            <a:avLst/>
          </a:prstGeom>
          <a:noFill/>
        </p:spPr>
        <p:txBody>
          <a:bodyPr wrap="square" rtlCol="0">
            <a:spAutoFit/>
          </a:bodyPr>
          <a:lstStyle/>
          <a:p>
            <a:pPr algn="ctr"/>
            <a:r>
              <a:rPr lang="es-AR" sz="2500" b="1" dirty="0" smtClean="0">
                <a:solidFill>
                  <a:schemeClr val="bg1"/>
                </a:solidFill>
                <a:effectLst>
                  <a:outerShdw blurRad="38100" dist="38100" dir="2700000" algn="tl">
                    <a:srgbClr val="000000">
                      <a:alpha val="43137"/>
                    </a:srgbClr>
                  </a:outerShdw>
                </a:effectLst>
              </a:rPr>
              <a:t>LISA Y LLANA</a:t>
            </a:r>
            <a:endParaRPr lang="es-AR" sz="2500" b="1" dirty="0">
              <a:solidFill>
                <a:schemeClr val="bg1"/>
              </a:solidFill>
              <a:effectLst>
                <a:outerShdw blurRad="38100" dist="38100" dir="2700000" algn="tl">
                  <a:srgbClr val="000000">
                    <a:alpha val="43137"/>
                  </a:srgbClr>
                </a:outerShdw>
              </a:effectLst>
            </a:endParaRPr>
          </a:p>
        </p:txBody>
      </p:sp>
      <p:sp>
        <p:nvSpPr>
          <p:cNvPr id="12" name="11 Rectángulo redondeado"/>
          <p:cNvSpPr/>
          <p:nvPr/>
        </p:nvSpPr>
        <p:spPr>
          <a:xfrm>
            <a:off x="428596" y="3929066"/>
            <a:ext cx="3714776" cy="857256"/>
          </a:xfrm>
          <a:prstGeom prst="roundRect">
            <a:avLst/>
          </a:prstGeom>
          <a:solidFill>
            <a:schemeClr val="tx1"/>
          </a:solidFill>
          <a:ln>
            <a:solidFill>
              <a:srgbClr val="F99A0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3" name="12 CuadroTexto"/>
          <p:cNvSpPr txBox="1"/>
          <p:nvPr/>
        </p:nvSpPr>
        <p:spPr>
          <a:xfrm>
            <a:off x="642910" y="4071942"/>
            <a:ext cx="3286148" cy="477054"/>
          </a:xfrm>
          <a:prstGeom prst="rect">
            <a:avLst/>
          </a:prstGeom>
          <a:noFill/>
        </p:spPr>
        <p:txBody>
          <a:bodyPr wrap="square" rtlCol="0">
            <a:spAutoFit/>
          </a:bodyPr>
          <a:lstStyle/>
          <a:p>
            <a:pPr algn="ctr"/>
            <a:r>
              <a:rPr lang="es-AR" sz="2500" b="1" dirty="0" smtClean="0">
                <a:solidFill>
                  <a:schemeClr val="bg1"/>
                </a:solidFill>
                <a:effectLst>
                  <a:outerShdw blurRad="38100" dist="38100" dir="2700000" algn="tl">
                    <a:srgbClr val="000000">
                      <a:alpha val="43137"/>
                    </a:srgbClr>
                  </a:outerShdw>
                </a:effectLst>
              </a:rPr>
              <a:t>RETROACTIVA</a:t>
            </a:r>
            <a:endParaRPr lang="es-AR" sz="2500" b="1" dirty="0">
              <a:solidFill>
                <a:schemeClr val="bg1"/>
              </a:solidFill>
              <a:effectLst>
                <a:outerShdw blurRad="38100" dist="38100" dir="2700000" algn="tl">
                  <a:srgbClr val="000000">
                    <a:alpha val="43137"/>
                  </a:srgbClr>
                </a:outerShdw>
              </a:effectLst>
            </a:endParaRPr>
          </a:p>
        </p:txBody>
      </p:sp>
      <p:sp>
        <p:nvSpPr>
          <p:cNvPr id="14" name="13 Rectángulo redondeado"/>
          <p:cNvSpPr/>
          <p:nvPr/>
        </p:nvSpPr>
        <p:spPr>
          <a:xfrm>
            <a:off x="4857752" y="3929066"/>
            <a:ext cx="3714776" cy="857256"/>
          </a:xfrm>
          <a:prstGeom prst="roundRect">
            <a:avLst/>
          </a:prstGeom>
          <a:solidFill>
            <a:schemeClr val="tx1"/>
          </a:solidFill>
          <a:ln>
            <a:solidFill>
              <a:srgbClr val="F99A0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5" name="14 CuadroTexto"/>
          <p:cNvSpPr txBox="1"/>
          <p:nvPr/>
        </p:nvSpPr>
        <p:spPr>
          <a:xfrm>
            <a:off x="5072066" y="4071942"/>
            <a:ext cx="3286148" cy="477054"/>
          </a:xfrm>
          <a:prstGeom prst="rect">
            <a:avLst/>
          </a:prstGeom>
          <a:noFill/>
        </p:spPr>
        <p:txBody>
          <a:bodyPr wrap="square" rtlCol="0">
            <a:spAutoFit/>
          </a:bodyPr>
          <a:lstStyle/>
          <a:p>
            <a:pPr algn="ctr"/>
            <a:r>
              <a:rPr lang="es-AR" sz="2500" b="1" dirty="0" smtClean="0">
                <a:solidFill>
                  <a:schemeClr val="bg1"/>
                </a:solidFill>
                <a:effectLst>
                  <a:outerShdw blurRad="38100" dist="38100" dir="2700000" algn="tl">
                    <a:srgbClr val="000000">
                      <a:alpha val="43137"/>
                    </a:srgbClr>
                  </a:outerShdw>
                </a:effectLst>
              </a:rPr>
              <a:t>EXPRESA</a:t>
            </a:r>
            <a:endParaRPr lang="es-AR" sz="2500" b="1" dirty="0">
              <a:solidFill>
                <a:schemeClr val="bg1"/>
              </a:solidFill>
              <a:effectLst>
                <a:outerShdw blurRad="38100" dist="38100" dir="2700000" algn="tl">
                  <a:srgbClr val="000000">
                    <a:alpha val="43137"/>
                  </a:srgbClr>
                </a:outerShdw>
              </a:effectLst>
            </a:endParaRPr>
          </a:p>
        </p:txBody>
      </p:sp>
      <p:sp>
        <p:nvSpPr>
          <p:cNvPr id="16" name="15 Rectángulo redondeado"/>
          <p:cNvSpPr/>
          <p:nvPr/>
        </p:nvSpPr>
        <p:spPr>
          <a:xfrm>
            <a:off x="2786050" y="5214950"/>
            <a:ext cx="3714776" cy="857256"/>
          </a:xfrm>
          <a:prstGeom prst="roundRect">
            <a:avLst/>
          </a:prstGeom>
          <a:solidFill>
            <a:schemeClr val="tx1"/>
          </a:solidFill>
          <a:ln>
            <a:solidFill>
              <a:srgbClr val="F99A0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7" name="16 CuadroTexto"/>
          <p:cNvSpPr txBox="1"/>
          <p:nvPr/>
        </p:nvSpPr>
        <p:spPr>
          <a:xfrm>
            <a:off x="3000364" y="5357826"/>
            <a:ext cx="3286148" cy="477054"/>
          </a:xfrm>
          <a:prstGeom prst="rect">
            <a:avLst/>
          </a:prstGeom>
          <a:noFill/>
        </p:spPr>
        <p:txBody>
          <a:bodyPr wrap="square" rtlCol="0">
            <a:spAutoFit/>
          </a:bodyPr>
          <a:lstStyle/>
          <a:p>
            <a:pPr algn="ctr"/>
            <a:r>
              <a:rPr lang="es-AR" sz="2500" b="1" dirty="0" smtClean="0">
                <a:solidFill>
                  <a:schemeClr val="bg1"/>
                </a:solidFill>
                <a:effectLst>
                  <a:outerShdw blurRad="38100" dist="38100" dir="2700000" algn="tl">
                    <a:srgbClr val="000000">
                      <a:alpha val="43137"/>
                    </a:srgbClr>
                  </a:outerShdw>
                </a:effectLst>
              </a:rPr>
              <a:t>FORMAL</a:t>
            </a:r>
            <a:endParaRPr lang="es-AR" sz="2500" b="1" dirty="0">
              <a:solidFill>
                <a:schemeClr val="bg1"/>
              </a:solidFill>
              <a:effectLst>
                <a:outerShdw blurRad="38100" dist="38100" dir="2700000" algn="tl">
                  <a:srgbClr val="000000">
                    <a:alpha val="43137"/>
                  </a:srgbClr>
                </a:outerShdw>
              </a:effectLst>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8" presetClass="entr" presetSubtype="0" accel="10000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strVal val="#ppt_w*2.5"/>
                                          </p:val>
                                        </p:tav>
                                        <p:tav tm="100000">
                                          <p:val>
                                            <p:strVal val="#ppt_w"/>
                                          </p:val>
                                        </p:tav>
                                      </p:tavLst>
                                    </p:anim>
                                    <p:anim calcmode="lin" valueType="num">
                                      <p:cBhvr>
                                        <p:cTn id="8" dur="500" fill="hold"/>
                                        <p:tgtEl>
                                          <p:spTgt spid="4"/>
                                        </p:tgtEl>
                                        <p:attrNameLst>
                                          <p:attrName>ppt_h</p:attrName>
                                        </p:attrNameLst>
                                      </p:cBhvr>
                                      <p:tavLst>
                                        <p:tav tm="0">
                                          <p:val>
                                            <p:strVal val="#ppt_h*0.01"/>
                                          </p:val>
                                        </p:tav>
                                        <p:tav tm="100000">
                                          <p:val>
                                            <p:strVal val="#ppt_h"/>
                                          </p:val>
                                        </p:tav>
                                      </p:tavLst>
                                    </p:anim>
                                    <p:anim calcmode="lin" valueType="num">
                                      <p:cBhvr>
                                        <p:cTn id="9" dur="500" fill="hold"/>
                                        <p:tgtEl>
                                          <p:spTgt spid="4"/>
                                        </p:tgtEl>
                                        <p:attrNameLst>
                                          <p:attrName>ppt_x</p:attrName>
                                        </p:attrNameLst>
                                      </p:cBhvr>
                                      <p:tavLst>
                                        <p:tav tm="0">
                                          <p:val>
                                            <p:strVal val="#ppt_x"/>
                                          </p:val>
                                        </p:tav>
                                        <p:tav tm="100000">
                                          <p:val>
                                            <p:strVal val="#ppt_x"/>
                                          </p:val>
                                        </p:tav>
                                      </p:tavLst>
                                    </p:anim>
                                    <p:anim calcmode="lin" valueType="num">
                                      <p:cBhvr>
                                        <p:cTn id="10" dur="500" fill="hold"/>
                                        <p:tgtEl>
                                          <p:spTgt spid="4"/>
                                        </p:tgtEl>
                                        <p:attrNameLst>
                                          <p:attrName>ppt_y</p:attrName>
                                        </p:attrNameLst>
                                      </p:cBhvr>
                                      <p:tavLst>
                                        <p:tav tm="0">
                                          <p:val>
                                            <p:strVal val="#ppt_h+1"/>
                                          </p:val>
                                        </p:tav>
                                        <p:tav tm="100000">
                                          <p:val>
                                            <p:strVal val="#ppt_y"/>
                                          </p:val>
                                        </p:tav>
                                      </p:tavLst>
                                    </p:anim>
                                    <p:animEffect transition="in" filter="fade">
                                      <p:cBhvr>
                                        <p:cTn id="11" dur="500"/>
                                        <p:tgtEl>
                                          <p:spTgt spid="4"/>
                                        </p:tgtEl>
                                      </p:cBhvr>
                                    </p:animEffect>
                                  </p:childTnLst>
                                </p:cTn>
                              </p:par>
                              <p:par>
                                <p:cTn id="12" presetID="58" presetClass="entr" presetSubtype="0" accel="100000" fill="hold" grpId="0" nodeType="with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500" fill="hold"/>
                                        <p:tgtEl>
                                          <p:spTgt spid="5"/>
                                        </p:tgtEl>
                                        <p:attrNameLst>
                                          <p:attrName>ppt_w</p:attrName>
                                        </p:attrNameLst>
                                      </p:cBhvr>
                                      <p:tavLst>
                                        <p:tav tm="0">
                                          <p:val>
                                            <p:strVal val="#ppt_w*2.5"/>
                                          </p:val>
                                        </p:tav>
                                        <p:tav tm="100000">
                                          <p:val>
                                            <p:strVal val="#ppt_w"/>
                                          </p:val>
                                        </p:tav>
                                      </p:tavLst>
                                    </p:anim>
                                    <p:anim calcmode="lin" valueType="num">
                                      <p:cBhvr>
                                        <p:cTn id="15" dur="500" fill="hold"/>
                                        <p:tgtEl>
                                          <p:spTgt spid="5"/>
                                        </p:tgtEl>
                                        <p:attrNameLst>
                                          <p:attrName>ppt_h</p:attrName>
                                        </p:attrNameLst>
                                      </p:cBhvr>
                                      <p:tavLst>
                                        <p:tav tm="0">
                                          <p:val>
                                            <p:strVal val="#ppt_h*0.01"/>
                                          </p:val>
                                        </p:tav>
                                        <p:tav tm="100000">
                                          <p:val>
                                            <p:strVal val="#ppt_h"/>
                                          </p:val>
                                        </p:tav>
                                      </p:tavLst>
                                    </p:anim>
                                    <p:anim calcmode="lin" valueType="num">
                                      <p:cBhvr>
                                        <p:cTn id="16" dur="500" fill="hold"/>
                                        <p:tgtEl>
                                          <p:spTgt spid="5"/>
                                        </p:tgtEl>
                                        <p:attrNameLst>
                                          <p:attrName>ppt_x</p:attrName>
                                        </p:attrNameLst>
                                      </p:cBhvr>
                                      <p:tavLst>
                                        <p:tav tm="0">
                                          <p:val>
                                            <p:strVal val="#ppt_x"/>
                                          </p:val>
                                        </p:tav>
                                        <p:tav tm="100000">
                                          <p:val>
                                            <p:strVal val="#ppt_x"/>
                                          </p:val>
                                        </p:tav>
                                      </p:tavLst>
                                    </p:anim>
                                    <p:anim calcmode="lin" valueType="num">
                                      <p:cBhvr>
                                        <p:cTn id="17" dur="500" fill="hold"/>
                                        <p:tgtEl>
                                          <p:spTgt spid="5"/>
                                        </p:tgtEl>
                                        <p:attrNameLst>
                                          <p:attrName>ppt_y</p:attrName>
                                        </p:attrNameLst>
                                      </p:cBhvr>
                                      <p:tavLst>
                                        <p:tav tm="0">
                                          <p:val>
                                            <p:strVal val="#ppt_h+1"/>
                                          </p:val>
                                        </p:tav>
                                        <p:tav tm="100000">
                                          <p:val>
                                            <p:strVal val="#ppt_y"/>
                                          </p:val>
                                        </p:tav>
                                      </p:tavLst>
                                    </p:anim>
                                    <p:animEffect transition="in" filter="fade">
                                      <p:cBhvr>
                                        <p:cTn id="18" dur="5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58" presetClass="entr" presetSubtype="0" accel="10000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 calcmode="lin" valueType="num">
                                      <p:cBhvr>
                                        <p:cTn id="23" dur="500" fill="hold"/>
                                        <p:tgtEl>
                                          <p:spTgt spid="6"/>
                                        </p:tgtEl>
                                        <p:attrNameLst>
                                          <p:attrName>ppt_w</p:attrName>
                                        </p:attrNameLst>
                                      </p:cBhvr>
                                      <p:tavLst>
                                        <p:tav tm="0">
                                          <p:val>
                                            <p:strVal val="#ppt_w*2.5"/>
                                          </p:val>
                                        </p:tav>
                                        <p:tav tm="100000">
                                          <p:val>
                                            <p:strVal val="#ppt_w"/>
                                          </p:val>
                                        </p:tav>
                                      </p:tavLst>
                                    </p:anim>
                                    <p:anim calcmode="lin" valueType="num">
                                      <p:cBhvr>
                                        <p:cTn id="24" dur="500" fill="hold"/>
                                        <p:tgtEl>
                                          <p:spTgt spid="6"/>
                                        </p:tgtEl>
                                        <p:attrNameLst>
                                          <p:attrName>ppt_h</p:attrName>
                                        </p:attrNameLst>
                                      </p:cBhvr>
                                      <p:tavLst>
                                        <p:tav tm="0">
                                          <p:val>
                                            <p:strVal val="#ppt_h*0.01"/>
                                          </p:val>
                                        </p:tav>
                                        <p:tav tm="100000">
                                          <p:val>
                                            <p:strVal val="#ppt_h"/>
                                          </p:val>
                                        </p:tav>
                                      </p:tavLst>
                                    </p:anim>
                                    <p:anim calcmode="lin" valueType="num">
                                      <p:cBhvr>
                                        <p:cTn id="25" dur="500" fill="hold"/>
                                        <p:tgtEl>
                                          <p:spTgt spid="6"/>
                                        </p:tgtEl>
                                        <p:attrNameLst>
                                          <p:attrName>ppt_x</p:attrName>
                                        </p:attrNameLst>
                                      </p:cBhvr>
                                      <p:tavLst>
                                        <p:tav tm="0">
                                          <p:val>
                                            <p:strVal val="#ppt_x"/>
                                          </p:val>
                                        </p:tav>
                                        <p:tav tm="100000">
                                          <p:val>
                                            <p:strVal val="#ppt_x"/>
                                          </p:val>
                                        </p:tav>
                                      </p:tavLst>
                                    </p:anim>
                                    <p:anim calcmode="lin" valueType="num">
                                      <p:cBhvr>
                                        <p:cTn id="26" dur="500" fill="hold"/>
                                        <p:tgtEl>
                                          <p:spTgt spid="6"/>
                                        </p:tgtEl>
                                        <p:attrNameLst>
                                          <p:attrName>ppt_y</p:attrName>
                                        </p:attrNameLst>
                                      </p:cBhvr>
                                      <p:tavLst>
                                        <p:tav tm="0">
                                          <p:val>
                                            <p:strVal val="#ppt_h+1"/>
                                          </p:val>
                                        </p:tav>
                                        <p:tav tm="100000">
                                          <p:val>
                                            <p:strVal val="#ppt_y"/>
                                          </p:val>
                                        </p:tav>
                                      </p:tavLst>
                                    </p:anim>
                                    <p:animEffect transition="in" filter="fade">
                                      <p:cBhvr>
                                        <p:cTn id="27" dur="500"/>
                                        <p:tgtEl>
                                          <p:spTgt spid="6"/>
                                        </p:tgtEl>
                                      </p:cBhvr>
                                    </p:animEffect>
                                  </p:childTnLst>
                                </p:cTn>
                              </p:par>
                              <p:par>
                                <p:cTn id="28" presetID="58" presetClass="entr" presetSubtype="0" accel="100000" fill="hold" grpId="0" nodeType="withEffect">
                                  <p:stCondLst>
                                    <p:cond delay="0"/>
                                  </p:stCondLst>
                                  <p:childTnLst>
                                    <p:set>
                                      <p:cBhvr>
                                        <p:cTn id="29" dur="1" fill="hold">
                                          <p:stCondLst>
                                            <p:cond delay="0"/>
                                          </p:stCondLst>
                                        </p:cTn>
                                        <p:tgtEl>
                                          <p:spTgt spid="7"/>
                                        </p:tgtEl>
                                        <p:attrNameLst>
                                          <p:attrName>style.visibility</p:attrName>
                                        </p:attrNameLst>
                                      </p:cBhvr>
                                      <p:to>
                                        <p:strVal val="visible"/>
                                      </p:to>
                                    </p:set>
                                    <p:anim calcmode="lin" valueType="num">
                                      <p:cBhvr>
                                        <p:cTn id="30" dur="500" fill="hold"/>
                                        <p:tgtEl>
                                          <p:spTgt spid="7"/>
                                        </p:tgtEl>
                                        <p:attrNameLst>
                                          <p:attrName>ppt_w</p:attrName>
                                        </p:attrNameLst>
                                      </p:cBhvr>
                                      <p:tavLst>
                                        <p:tav tm="0">
                                          <p:val>
                                            <p:strVal val="#ppt_w*2.5"/>
                                          </p:val>
                                        </p:tav>
                                        <p:tav tm="100000">
                                          <p:val>
                                            <p:strVal val="#ppt_w"/>
                                          </p:val>
                                        </p:tav>
                                      </p:tavLst>
                                    </p:anim>
                                    <p:anim calcmode="lin" valueType="num">
                                      <p:cBhvr>
                                        <p:cTn id="31" dur="500" fill="hold"/>
                                        <p:tgtEl>
                                          <p:spTgt spid="7"/>
                                        </p:tgtEl>
                                        <p:attrNameLst>
                                          <p:attrName>ppt_h</p:attrName>
                                        </p:attrNameLst>
                                      </p:cBhvr>
                                      <p:tavLst>
                                        <p:tav tm="0">
                                          <p:val>
                                            <p:strVal val="#ppt_h*0.01"/>
                                          </p:val>
                                        </p:tav>
                                        <p:tav tm="100000">
                                          <p:val>
                                            <p:strVal val="#ppt_h"/>
                                          </p:val>
                                        </p:tav>
                                      </p:tavLst>
                                    </p:anim>
                                    <p:anim calcmode="lin" valueType="num">
                                      <p:cBhvr>
                                        <p:cTn id="32" dur="500" fill="hold"/>
                                        <p:tgtEl>
                                          <p:spTgt spid="7"/>
                                        </p:tgtEl>
                                        <p:attrNameLst>
                                          <p:attrName>ppt_x</p:attrName>
                                        </p:attrNameLst>
                                      </p:cBhvr>
                                      <p:tavLst>
                                        <p:tav tm="0">
                                          <p:val>
                                            <p:strVal val="#ppt_x"/>
                                          </p:val>
                                        </p:tav>
                                        <p:tav tm="100000">
                                          <p:val>
                                            <p:strVal val="#ppt_x"/>
                                          </p:val>
                                        </p:tav>
                                      </p:tavLst>
                                    </p:anim>
                                    <p:anim calcmode="lin" valueType="num">
                                      <p:cBhvr>
                                        <p:cTn id="33" dur="500" fill="hold"/>
                                        <p:tgtEl>
                                          <p:spTgt spid="7"/>
                                        </p:tgtEl>
                                        <p:attrNameLst>
                                          <p:attrName>ppt_y</p:attrName>
                                        </p:attrNameLst>
                                      </p:cBhvr>
                                      <p:tavLst>
                                        <p:tav tm="0">
                                          <p:val>
                                            <p:strVal val="#ppt_h+1"/>
                                          </p:val>
                                        </p:tav>
                                        <p:tav tm="100000">
                                          <p:val>
                                            <p:strVal val="#ppt_y"/>
                                          </p:val>
                                        </p:tav>
                                      </p:tavLst>
                                    </p:anim>
                                    <p:animEffect transition="in" filter="fade">
                                      <p:cBhvr>
                                        <p:cTn id="34" dur="500"/>
                                        <p:tgtEl>
                                          <p:spTgt spid="7"/>
                                        </p:tgtEl>
                                      </p:cBhvr>
                                    </p:animEffect>
                                  </p:childTnLst>
                                </p:cTn>
                              </p:par>
                            </p:childTnLst>
                          </p:cTn>
                        </p:par>
                      </p:childTnLst>
                    </p:cTn>
                  </p:par>
                  <p:par>
                    <p:cTn id="35" fill="hold">
                      <p:stCondLst>
                        <p:cond delay="indefinite"/>
                      </p:stCondLst>
                      <p:childTnLst>
                        <p:par>
                          <p:cTn id="36" fill="hold">
                            <p:stCondLst>
                              <p:cond delay="0"/>
                            </p:stCondLst>
                            <p:childTnLst>
                              <p:par>
                                <p:cTn id="37" presetID="58" presetClass="entr" presetSubtype="0" accel="100000"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anim calcmode="lin" valueType="num">
                                      <p:cBhvr>
                                        <p:cTn id="39" dur="500" fill="hold"/>
                                        <p:tgtEl>
                                          <p:spTgt spid="8"/>
                                        </p:tgtEl>
                                        <p:attrNameLst>
                                          <p:attrName>ppt_w</p:attrName>
                                        </p:attrNameLst>
                                      </p:cBhvr>
                                      <p:tavLst>
                                        <p:tav tm="0">
                                          <p:val>
                                            <p:strVal val="#ppt_w*2.5"/>
                                          </p:val>
                                        </p:tav>
                                        <p:tav tm="100000">
                                          <p:val>
                                            <p:strVal val="#ppt_w"/>
                                          </p:val>
                                        </p:tav>
                                      </p:tavLst>
                                    </p:anim>
                                    <p:anim calcmode="lin" valueType="num">
                                      <p:cBhvr>
                                        <p:cTn id="40" dur="500" fill="hold"/>
                                        <p:tgtEl>
                                          <p:spTgt spid="8"/>
                                        </p:tgtEl>
                                        <p:attrNameLst>
                                          <p:attrName>ppt_h</p:attrName>
                                        </p:attrNameLst>
                                      </p:cBhvr>
                                      <p:tavLst>
                                        <p:tav tm="0">
                                          <p:val>
                                            <p:strVal val="#ppt_h*0.01"/>
                                          </p:val>
                                        </p:tav>
                                        <p:tav tm="100000">
                                          <p:val>
                                            <p:strVal val="#ppt_h"/>
                                          </p:val>
                                        </p:tav>
                                      </p:tavLst>
                                    </p:anim>
                                    <p:anim calcmode="lin" valueType="num">
                                      <p:cBhvr>
                                        <p:cTn id="41" dur="500" fill="hold"/>
                                        <p:tgtEl>
                                          <p:spTgt spid="8"/>
                                        </p:tgtEl>
                                        <p:attrNameLst>
                                          <p:attrName>ppt_x</p:attrName>
                                        </p:attrNameLst>
                                      </p:cBhvr>
                                      <p:tavLst>
                                        <p:tav tm="0">
                                          <p:val>
                                            <p:strVal val="#ppt_x"/>
                                          </p:val>
                                        </p:tav>
                                        <p:tav tm="100000">
                                          <p:val>
                                            <p:strVal val="#ppt_x"/>
                                          </p:val>
                                        </p:tav>
                                      </p:tavLst>
                                    </p:anim>
                                    <p:anim calcmode="lin" valueType="num">
                                      <p:cBhvr>
                                        <p:cTn id="42" dur="500" fill="hold"/>
                                        <p:tgtEl>
                                          <p:spTgt spid="8"/>
                                        </p:tgtEl>
                                        <p:attrNameLst>
                                          <p:attrName>ppt_y</p:attrName>
                                        </p:attrNameLst>
                                      </p:cBhvr>
                                      <p:tavLst>
                                        <p:tav tm="0">
                                          <p:val>
                                            <p:strVal val="#ppt_h+1"/>
                                          </p:val>
                                        </p:tav>
                                        <p:tav tm="100000">
                                          <p:val>
                                            <p:strVal val="#ppt_y"/>
                                          </p:val>
                                        </p:tav>
                                      </p:tavLst>
                                    </p:anim>
                                    <p:animEffect transition="in" filter="fade">
                                      <p:cBhvr>
                                        <p:cTn id="43" dur="500"/>
                                        <p:tgtEl>
                                          <p:spTgt spid="8"/>
                                        </p:tgtEl>
                                      </p:cBhvr>
                                    </p:animEffect>
                                  </p:childTnLst>
                                </p:cTn>
                              </p:par>
                              <p:par>
                                <p:cTn id="44" presetID="58" presetClass="entr" presetSubtype="0" accel="100000" fill="hold" grpId="0" nodeType="withEffect">
                                  <p:stCondLst>
                                    <p:cond delay="0"/>
                                  </p:stCondLst>
                                  <p:childTnLst>
                                    <p:set>
                                      <p:cBhvr>
                                        <p:cTn id="45" dur="1" fill="hold">
                                          <p:stCondLst>
                                            <p:cond delay="0"/>
                                          </p:stCondLst>
                                        </p:cTn>
                                        <p:tgtEl>
                                          <p:spTgt spid="9"/>
                                        </p:tgtEl>
                                        <p:attrNameLst>
                                          <p:attrName>style.visibility</p:attrName>
                                        </p:attrNameLst>
                                      </p:cBhvr>
                                      <p:to>
                                        <p:strVal val="visible"/>
                                      </p:to>
                                    </p:set>
                                    <p:anim calcmode="lin" valueType="num">
                                      <p:cBhvr>
                                        <p:cTn id="46" dur="500" fill="hold"/>
                                        <p:tgtEl>
                                          <p:spTgt spid="9"/>
                                        </p:tgtEl>
                                        <p:attrNameLst>
                                          <p:attrName>ppt_w</p:attrName>
                                        </p:attrNameLst>
                                      </p:cBhvr>
                                      <p:tavLst>
                                        <p:tav tm="0">
                                          <p:val>
                                            <p:strVal val="#ppt_w*2.5"/>
                                          </p:val>
                                        </p:tav>
                                        <p:tav tm="100000">
                                          <p:val>
                                            <p:strVal val="#ppt_w"/>
                                          </p:val>
                                        </p:tav>
                                      </p:tavLst>
                                    </p:anim>
                                    <p:anim calcmode="lin" valueType="num">
                                      <p:cBhvr>
                                        <p:cTn id="47" dur="500" fill="hold"/>
                                        <p:tgtEl>
                                          <p:spTgt spid="9"/>
                                        </p:tgtEl>
                                        <p:attrNameLst>
                                          <p:attrName>ppt_h</p:attrName>
                                        </p:attrNameLst>
                                      </p:cBhvr>
                                      <p:tavLst>
                                        <p:tav tm="0">
                                          <p:val>
                                            <p:strVal val="#ppt_h*0.01"/>
                                          </p:val>
                                        </p:tav>
                                        <p:tav tm="100000">
                                          <p:val>
                                            <p:strVal val="#ppt_h"/>
                                          </p:val>
                                        </p:tav>
                                      </p:tavLst>
                                    </p:anim>
                                    <p:anim calcmode="lin" valueType="num">
                                      <p:cBhvr>
                                        <p:cTn id="48" dur="500" fill="hold"/>
                                        <p:tgtEl>
                                          <p:spTgt spid="9"/>
                                        </p:tgtEl>
                                        <p:attrNameLst>
                                          <p:attrName>ppt_x</p:attrName>
                                        </p:attrNameLst>
                                      </p:cBhvr>
                                      <p:tavLst>
                                        <p:tav tm="0">
                                          <p:val>
                                            <p:strVal val="#ppt_x"/>
                                          </p:val>
                                        </p:tav>
                                        <p:tav tm="100000">
                                          <p:val>
                                            <p:strVal val="#ppt_x"/>
                                          </p:val>
                                        </p:tav>
                                      </p:tavLst>
                                    </p:anim>
                                    <p:anim calcmode="lin" valueType="num">
                                      <p:cBhvr>
                                        <p:cTn id="49" dur="500" fill="hold"/>
                                        <p:tgtEl>
                                          <p:spTgt spid="9"/>
                                        </p:tgtEl>
                                        <p:attrNameLst>
                                          <p:attrName>ppt_y</p:attrName>
                                        </p:attrNameLst>
                                      </p:cBhvr>
                                      <p:tavLst>
                                        <p:tav tm="0">
                                          <p:val>
                                            <p:strVal val="#ppt_h+1"/>
                                          </p:val>
                                        </p:tav>
                                        <p:tav tm="100000">
                                          <p:val>
                                            <p:strVal val="#ppt_y"/>
                                          </p:val>
                                        </p:tav>
                                      </p:tavLst>
                                    </p:anim>
                                    <p:animEffect transition="in" filter="fade">
                                      <p:cBhvr>
                                        <p:cTn id="50" dur="500"/>
                                        <p:tgtEl>
                                          <p:spTgt spid="9"/>
                                        </p:tgtEl>
                                      </p:cBhvr>
                                    </p:animEffect>
                                  </p:childTnLst>
                                </p:cTn>
                              </p:par>
                            </p:childTnLst>
                          </p:cTn>
                        </p:par>
                      </p:childTnLst>
                    </p:cTn>
                  </p:par>
                  <p:par>
                    <p:cTn id="51" fill="hold">
                      <p:stCondLst>
                        <p:cond delay="indefinite"/>
                      </p:stCondLst>
                      <p:childTnLst>
                        <p:par>
                          <p:cTn id="52" fill="hold">
                            <p:stCondLst>
                              <p:cond delay="0"/>
                            </p:stCondLst>
                            <p:childTnLst>
                              <p:par>
                                <p:cTn id="53" presetID="58" presetClass="entr" presetSubtype="0" accel="100000" fill="hold" grpId="0" nodeType="clickEffect">
                                  <p:stCondLst>
                                    <p:cond delay="0"/>
                                  </p:stCondLst>
                                  <p:childTnLst>
                                    <p:set>
                                      <p:cBhvr>
                                        <p:cTn id="54" dur="1" fill="hold">
                                          <p:stCondLst>
                                            <p:cond delay="0"/>
                                          </p:stCondLst>
                                        </p:cTn>
                                        <p:tgtEl>
                                          <p:spTgt spid="10"/>
                                        </p:tgtEl>
                                        <p:attrNameLst>
                                          <p:attrName>style.visibility</p:attrName>
                                        </p:attrNameLst>
                                      </p:cBhvr>
                                      <p:to>
                                        <p:strVal val="visible"/>
                                      </p:to>
                                    </p:set>
                                    <p:anim calcmode="lin" valueType="num">
                                      <p:cBhvr>
                                        <p:cTn id="55" dur="500" fill="hold"/>
                                        <p:tgtEl>
                                          <p:spTgt spid="10"/>
                                        </p:tgtEl>
                                        <p:attrNameLst>
                                          <p:attrName>ppt_w</p:attrName>
                                        </p:attrNameLst>
                                      </p:cBhvr>
                                      <p:tavLst>
                                        <p:tav tm="0">
                                          <p:val>
                                            <p:strVal val="#ppt_w*2.5"/>
                                          </p:val>
                                        </p:tav>
                                        <p:tav tm="100000">
                                          <p:val>
                                            <p:strVal val="#ppt_w"/>
                                          </p:val>
                                        </p:tav>
                                      </p:tavLst>
                                    </p:anim>
                                    <p:anim calcmode="lin" valueType="num">
                                      <p:cBhvr>
                                        <p:cTn id="56" dur="500" fill="hold"/>
                                        <p:tgtEl>
                                          <p:spTgt spid="10"/>
                                        </p:tgtEl>
                                        <p:attrNameLst>
                                          <p:attrName>ppt_h</p:attrName>
                                        </p:attrNameLst>
                                      </p:cBhvr>
                                      <p:tavLst>
                                        <p:tav tm="0">
                                          <p:val>
                                            <p:strVal val="#ppt_h*0.01"/>
                                          </p:val>
                                        </p:tav>
                                        <p:tav tm="100000">
                                          <p:val>
                                            <p:strVal val="#ppt_h"/>
                                          </p:val>
                                        </p:tav>
                                      </p:tavLst>
                                    </p:anim>
                                    <p:anim calcmode="lin" valueType="num">
                                      <p:cBhvr>
                                        <p:cTn id="57" dur="500" fill="hold"/>
                                        <p:tgtEl>
                                          <p:spTgt spid="10"/>
                                        </p:tgtEl>
                                        <p:attrNameLst>
                                          <p:attrName>ppt_x</p:attrName>
                                        </p:attrNameLst>
                                      </p:cBhvr>
                                      <p:tavLst>
                                        <p:tav tm="0">
                                          <p:val>
                                            <p:strVal val="#ppt_x"/>
                                          </p:val>
                                        </p:tav>
                                        <p:tav tm="100000">
                                          <p:val>
                                            <p:strVal val="#ppt_x"/>
                                          </p:val>
                                        </p:tav>
                                      </p:tavLst>
                                    </p:anim>
                                    <p:anim calcmode="lin" valueType="num">
                                      <p:cBhvr>
                                        <p:cTn id="58" dur="500" fill="hold"/>
                                        <p:tgtEl>
                                          <p:spTgt spid="10"/>
                                        </p:tgtEl>
                                        <p:attrNameLst>
                                          <p:attrName>ppt_y</p:attrName>
                                        </p:attrNameLst>
                                      </p:cBhvr>
                                      <p:tavLst>
                                        <p:tav tm="0">
                                          <p:val>
                                            <p:strVal val="#ppt_h+1"/>
                                          </p:val>
                                        </p:tav>
                                        <p:tav tm="100000">
                                          <p:val>
                                            <p:strVal val="#ppt_y"/>
                                          </p:val>
                                        </p:tav>
                                      </p:tavLst>
                                    </p:anim>
                                    <p:animEffect transition="in" filter="fade">
                                      <p:cBhvr>
                                        <p:cTn id="59" dur="500"/>
                                        <p:tgtEl>
                                          <p:spTgt spid="10"/>
                                        </p:tgtEl>
                                      </p:cBhvr>
                                    </p:animEffect>
                                  </p:childTnLst>
                                </p:cTn>
                              </p:par>
                              <p:par>
                                <p:cTn id="60" presetID="58" presetClass="entr" presetSubtype="0" accel="100000" fill="hold" grpId="0" nodeType="withEffect">
                                  <p:stCondLst>
                                    <p:cond delay="0"/>
                                  </p:stCondLst>
                                  <p:childTnLst>
                                    <p:set>
                                      <p:cBhvr>
                                        <p:cTn id="61" dur="1" fill="hold">
                                          <p:stCondLst>
                                            <p:cond delay="0"/>
                                          </p:stCondLst>
                                        </p:cTn>
                                        <p:tgtEl>
                                          <p:spTgt spid="11"/>
                                        </p:tgtEl>
                                        <p:attrNameLst>
                                          <p:attrName>style.visibility</p:attrName>
                                        </p:attrNameLst>
                                      </p:cBhvr>
                                      <p:to>
                                        <p:strVal val="visible"/>
                                      </p:to>
                                    </p:set>
                                    <p:anim calcmode="lin" valueType="num">
                                      <p:cBhvr>
                                        <p:cTn id="62" dur="500" fill="hold"/>
                                        <p:tgtEl>
                                          <p:spTgt spid="11"/>
                                        </p:tgtEl>
                                        <p:attrNameLst>
                                          <p:attrName>ppt_w</p:attrName>
                                        </p:attrNameLst>
                                      </p:cBhvr>
                                      <p:tavLst>
                                        <p:tav tm="0">
                                          <p:val>
                                            <p:strVal val="#ppt_w*2.5"/>
                                          </p:val>
                                        </p:tav>
                                        <p:tav tm="100000">
                                          <p:val>
                                            <p:strVal val="#ppt_w"/>
                                          </p:val>
                                        </p:tav>
                                      </p:tavLst>
                                    </p:anim>
                                    <p:anim calcmode="lin" valueType="num">
                                      <p:cBhvr>
                                        <p:cTn id="63" dur="500" fill="hold"/>
                                        <p:tgtEl>
                                          <p:spTgt spid="11"/>
                                        </p:tgtEl>
                                        <p:attrNameLst>
                                          <p:attrName>ppt_h</p:attrName>
                                        </p:attrNameLst>
                                      </p:cBhvr>
                                      <p:tavLst>
                                        <p:tav tm="0">
                                          <p:val>
                                            <p:strVal val="#ppt_h*0.01"/>
                                          </p:val>
                                        </p:tav>
                                        <p:tav tm="100000">
                                          <p:val>
                                            <p:strVal val="#ppt_h"/>
                                          </p:val>
                                        </p:tav>
                                      </p:tavLst>
                                    </p:anim>
                                    <p:anim calcmode="lin" valueType="num">
                                      <p:cBhvr>
                                        <p:cTn id="64" dur="500" fill="hold"/>
                                        <p:tgtEl>
                                          <p:spTgt spid="11"/>
                                        </p:tgtEl>
                                        <p:attrNameLst>
                                          <p:attrName>ppt_x</p:attrName>
                                        </p:attrNameLst>
                                      </p:cBhvr>
                                      <p:tavLst>
                                        <p:tav tm="0">
                                          <p:val>
                                            <p:strVal val="#ppt_x"/>
                                          </p:val>
                                        </p:tav>
                                        <p:tav tm="100000">
                                          <p:val>
                                            <p:strVal val="#ppt_x"/>
                                          </p:val>
                                        </p:tav>
                                      </p:tavLst>
                                    </p:anim>
                                    <p:anim calcmode="lin" valueType="num">
                                      <p:cBhvr>
                                        <p:cTn id="65" dur="500" fill="hold"/>
                                        <p:tgtEl>
                                          <p:spTgt spid="11"/>
                                        </p:tgtEl>
                                        <p:attrNameLst>
                                          <p:attrName>ppt_y</p:attrName>
                                        </p:attrNameLst>
                                      </p:cBhvr>
                                      <p:tavLst>
                                        <p:tav tm="0">
                                          <p:val>
                                            <p:strVal val="#ppt_h+1"/>
                                          </p:val>
                                        </p:tav>
                                        <p:tav tm="100000">
                                          <p:val>
                                            <p:strVal val="#ppt_y"/>
                                          </p:val>
                                        </p:tav>
                                      </p:tavLst>
                                    </p:anim>
                                    <p:animEffect transition="in" filter="fade">
                                      <p:cBhvr>
                                        <p:cTn id="66" dur="500"/>
                                        <p:tgtEl>
                                          <p:spTgt spid="11"/>
                                        </p:tgtEl>
                                      </p:cBhvr>
                                    </p:animEffect>
                                  </p:childTnLst>
                                </p:cTn>
                              </p:par>
                            </p:childTnLst>
                          </p:cTn>
                        </p:par>
                      </p:childTnLst>
                    </p:cTn>
                  </p:par>
                  <p:par>
                    <p:cTn id="67" fill="hold">
                      <p:stCondLst>
                        <p:cond delay="indefinite"/>
                      </p:stCondLst>
                      <p:childTnLst>
                        <p:par>
                          <p:cTn id="68" fill="hold">
                            <p:stCondLst>
                              <p:cond delay="0"/>
                            </p:stCondLst>
                            <p:childTnLst>
                              <p:par>
                                <p:cTn id="69" presetID="58" presetClass="entr" presetSubtype="0" accel="100000" fill="hold" grpId="0" nodeType="clickEffect">
                                  <p:stCondLst>
                                    <p:cond delay="0"/>
                                  </p:stCondLst>
                                  <p:childTnLst>
                                    <p:set>
                                      <p:cBhvr>
                                        <p:cTn id="70" dur="1" fill="hold">
                                          <p:stCondLst>
                                            <p:cond delay="0"/>
                                          </p:stCondLst>
                                        </p:cTn>
                                        <p:tgtEl>
                                          <p:spTgt spid="12"/>
                                        </p:tgtEl>
                                        <p:attrNameLst>
                                          <p:attrName>style.visibility</p:attrName>
                                        </p:attrNameLst>
                                      </p:cBhvr>
                                      <p:to>
                                        <p:strVal val="visible"/>
                                      </p:to>
                                    </p:set>
                                    <p:anim calcmode="lin" valueType="num">
                                      <p:cBhvr>
                                        <p:cTn id="71" dur="500" fill="hold"/>
                                        <p:tgtEl>
                                          <p:spTgt spid="12"/>
                                        </p:tgtEl>
                                        <p:attrNameLst>
                                          <p:attrName>ppt_w</p:attrName>
                                        </p:attrNameLst>
                                      </p:cBhvr>
                                      <p:tavLst>
                                        <p:tav tm="0">
                                          <p:val>
                                            <p:strVal val="#ppt_w*2.5"/>
                                          </p:val>
                                        </p:tav>
                                        <p:tav tm="100000">
                                          <p:val>
                                            <p:strVal val="#ppt_w"/>
                                          </p:val>
                                        </p:tav>
                                      </p:tavLst>
                                    </p:anim>
                                    <p:anim calcmode="lin" valueType="num">
                                      <p:cBhvr>
                                        <p:cTn id="72" dur="500" fill="hold"/>
                                        <p:tgtEl>
                                          <p:spTgt spid="12"/>
                                        </p:tgtEl>
                                        <p:attrNameLst>
                                          <p:attrName>ppt_h</p:attrName>
                                        </p:attrNameLst>
                                      </p:cBhvr>
                                      <p:tavLst>
                                        <p:tav tm="0">
                                          <p:val>
                                            <p:strVal val="#ppt_h*0.01"/>
                                          </p:val>
                                        </p:tav>
                                        <p:tav tm="100000">
                                          <p:val>
                                            <p:strVal val="#ppt_h"/>
                                          </p:val>
                                        </p:tav>
                                      </p:tavLst>
                                    </p:anim>
                                    <p:anim calcmode="lin" valueType="num">
                                      <p:cBhvr>
                                        <p:cTn id="73" dur="500" fill="hold"/>
                                        <p:tgtEl>
                                          <p:spTgt spid="12"/>
                                        </p:tgtEl>
                                        <p:attrNameLst>
                                          <p:attrName>ppt_x</p:attrName>
                                        </p:attrNameLst>
                                      </p:cBhvr>
                                      <p:tavLst>
                                        <p:tav tm="0">
                                          <p:val>
                                            <p:strVal val="#ppt_x"/>
                                          </p:val>
                                        </p:tav>
                                        <p:tav tm="100000">
                                          <p:val>
                                            <p:strVal val="#ppt_x"/>
                                          </p:val>
                                        </p:tav>
                                      </p:tavLst>
                                    </p:anim>
                                    <p:anim calcmode="lin" valueType="num">
                                      <p:cBhvr>
                                        <p:cTn id="74" dur="500" fill="hold"/>
                                        <p:tgtEl>
                                          <p:spTgt spid="12"/>
                                        </p:tgtEl>
                                        <p:attrNameLst>
                                          <p:attrName>ppt_y</p:attrName>
                                        </p:attrNameLst>
                                      </p:cBhvr>
                                      <p:tavLst>
                                        <p:tav tm="0">
                                          <p:val>
                                            <p:strVal val="#ppt_h+1"/>
                                          </p:val>
                                        </p:tav>
                                        <p:tav tm="100000">
                                          <p:val>
                                            <p:strVal val="#ppt_y"/>
                                          </p:val>
                                        </p:tav>
                                      </p:tavLst>
                                    </p:anim>
                                    <p:animEffect transition="in" filter="fade">
                                      <p:cBhvr>
                                        <p:cTn id="75" dur="500"/>
                                        <p:tgtEl>
                                          <p:spTgt spid="12"/>
                                        </p:tgtEl>
                                      </p:cBhvr>
                                    </p:animEffect>
                                  </p:childTnLst>
                                </p:cTn>
                              </p:par>
                              <p:par>
                                <p:cTn id="76" presetID="58" presetClass="entr" presetSubtype="0" accel="100000" fill="hold" grpId="0" nodeType="withEffect">
                                  <p:stCondLst>
                                    <p:cond delay="0"/>
                                  </p:stCondLst>
                                  <p:childTnLst>
                                    <p:set>
                                      <p:cBhvr>
                                        <p:cTn id="77" dur="1" fill="hold">
                                          <p:stCondLst>
                                            <p:cond delay="0"/>
                                          </p:stCondLst>
                                        </p:cTn>
                                        <p:tgtEl>
                                          <p:spTgt spid="13"/>
                                        </p:tgtEl>
                                        <p:attrNameLst>
                                          <p:attrName>style.visibility</p:attrName>
                                        </p:attrNameLst>
                                      </p:cBhvr>
                                      <p:to>
                                        <p:strVal val="visible"/>
                                      </p:to>
                                    </p:set>
                                    <p:anim calcmode="lin" valueType="num">
                                      <p:cBhvr>
                                        <p:cTn id="78" dur="500" fill="hold"/>
                                        <p:tgtEl>
                                          <p:spTgt spid="13"/>
                                        </p:tgtEl>
                                        <p:attrNameLst>
                                          <p:attrName>ppt_w</p:attrName>
                                        </p:attrNameLst>
                                      </p:cBhvr>
                                      <p:tavLst>
                                        <p:tav tm="0">
                                          <p:val>
                                            <p:strVal val="#ppt_w*2.5"/>
                                          </p:val>
                                        </p:tav>
                                        <p:tav tm="100000">
                                          <p:val>
                                            <p:strVal val="#ppt_w"/>
                                          </p:val>
                                        </p:tav>
                                      </p:tavLst>
                                    </p:anim>
                                    <p:anim calcmode="lin" valueType="num">
                                      <p:cBhvr>
                                        <p:cTn id="79" dur="500" fill="hold"/>
                                        <p:tgtEl>
                                          <p:spTgt spid="13"/>
                                        </p:tgtEl>
                                        <p:attrNameLst>
                                          <p:attrName>ppt_h</p:attrName>
                                        </p:attrNameLst>
                                      </p:cBhvr>
                                      <p:tavLst>
                                        <p:tav tm="0">
                                          <p:val>
                                            <p:strVal val="#ppt_h*0.01"/>
                                          </p:val>
                                        </p:tav>
                                        <p:tav tm="100000">
                                          <p:val>
                                            <p:strVal val="#ppt_h"/>
                                          </p:val>
                                        </p:tav>
                                      </p:tavLst>
                                    </p:anim>
                                    <p:anim calcmode="lin" valueType="num">
                                      <p:cBhvr>
                                        <p:cTn id="80" dur="500" fill="hold"/>
                                        <p:tgtEl>
                                          <p:spTgt spid="13"/>
                                        </p:tgtEl>
                                        <p:attrNameLst>
                                          <p:attrName>ppt_x</p:attrName>
                                        </p:attrNameLst>
                                      </p:cBhvr>
                                      <p:tavLst>
                                        <p:tav tm="0">
                                          <p:val>
                                            <p:strVal val="#ppt_x"/>
                                          </p:val>
                                        </p:tav>
                                        <p:tav tm="100000">
                                          <p:val>
                                            <p:strVal val="#ppt_x"/>
                                          </p:val>
                                        </p:tav>
                                      </p:tavLst>
                                    </p:anim>
                                    <p:anim calcmode="lin" valueType="num">
                                      <p:cBhvr>
                                        <p:cTn id="81" dur="500" fill="hold"/>
                                        <p:tgtEl>
                                          <p:spTgt spid="13"/>
                                        </p:tgtEl>
                                        <p:attrNameLst>
                                          <p:attrName>ppt_y</p:attrName>
                                        </p:attrNameLst>
                                      </p:cBhvr>
                                      <p:tavLst>
                                        <p:tav tm="0">
                                          <p:val>
                                            <p:strVal val="#ppt_h+1"/>
                                          </p:val>
                                        </p:tav>
                                        <p:tav tm="100000">
                                          <p:val>
                                            <p:strVal val="#ppt_y"/>
                                          </p:val>
                                        </p:tav>
                                      </p:tavLst>
                                    </p:anim>
                                    <p:animEffect transition="in" filter="fade">
                                      <p:cBhvr>
                                        <p:cTn id="82" dur="500"/>
                                        <p:tgtEl>
                                          <p:spTgt spid="13"/>
                                        </p:tgtEl>
                                      </p:cBhvr>
                                    </p:animEffect>
                                  </p:childTnLst>
                                </p:cTn>
                              </p:par>
                            </p:childTnLst>
                          </p:cTn>
                        </p:par>
                      </p:childTnLst>
                    </p:cTn>
                  </p:par>
                  <p:par>
                    <p:cTn id="83" fill="hold">
                      <p:stCondLst>
                        <p:cond delay="indefinite"/>
                      </p:stCondLst>
                      <p:childTnLst>
                        <p:par>
                          <p:cTn id="84" fill="hold">
                            <p:stCondLst>
                              <p:cond delay="0"/>
                            </p:stCondLst>
                            <p:childTnLst>
                              <p:par>
                                <p:cTn id="85" presetID="58" presetClass="entr" presetSubtype="0" accel="100000" fill="hold" grpId="0" nodeType="clickEffect">
                                  <p:stCondLst>
                                    <p:cond delay="0"/>
                                  </p:stCondLst>
                                  <p:childTnLst>
                                    <p:set>
                                      <p:cBhvr>
                                        <p:cTn id="86" dur="1" fill="hold">
                                          <p:stCondLst>
                                            <p:cond delay="0"/>
                                          </p:stCondLst>
                                        </p:cTn>
                                        <p:tgtEl>
                                          <p:spTgt spid="14"/>
                                        </p:tgtEl>
                                        <p:attrNameLst>
                                          <p:attrName>style.visibility</p:attrName>
                                        </p:attrNameLst>
                                      </p:cBhvr>
                                      <p:to>
                                        <p:strVal val="visible"/>
                                      </p:to>
                                    </p:set>
                                    <p:anim calcmode="lin" valueType="num">
                                      <p:cBhvr>
                                        <p:cTn id="87" dur="500" fill="hold"/>
                                        <p:tgtEl>
                                          <p:spTgt spid="14"/>
                                        </p:tgtEl>
                                        <p:attrNameLst>
                                          <p:attrName>ppt_w</p:attrName>
                                        </p:attrNameLst>
                                      </p:cBhvr>
                                      <p:tavLst>
                                        <p:tav tm="0">
                                          <p:val>
                                            <p:strVal val="#ppt_w*2.5"/>
                                          </p:val>
                                        </p:tav>
                                        <p:tav tm="100000">
                                          <p:val>
                                            <p:strVal val="#ppt_w"/>
                                          </p:val>
                                        </p:tav>
                                      </p:tavLst>
                                    </p:anim>
                                    <p:anim calcmode="lin" valueType="num">
                                      <p:cBhvr>
                                        <p:cTn id="88" dur="500" fill="hold"/>
                                        <p:tgtEl>
                                          <p:spTgt spid="14"/>
                                        </p:tgtEl>
                                        <p:attrNameLst>
                                          <p:attrName>ppt_h</p:attrName>
                                        </p:attrNameLst>
                                      </p:cBhvr>
                                      <p:tavLst>
                                        <p:tav tm="0">
                                          <p:val>
                                            <p:strVal val="#ppt_h*0.01"/>
                                          </p:val>
                                        </p:tav>
                                        <p:tav tm="100000">
                                          <p:val>
                                            <p:strVal val="#ppt_h"/>
                                          </p:val>
                                        </p:tav>
                                      </p:tavLst>
                                    </p:anim>
                                    <p:anim calcmode="lin" valueType="num">
                                      <p:cBhvr>
                                        <p:cTn id="89" dur="500" fill="hold"/>
                                        <p:tgtEl>
                                          <p:spTgt spid="14"/>
                                        </p:tgtEl>
                                        <p:attrNameLst>
                                          <p:attrName>ppt_x</p:attrName>
                                        </p:attrNameLst>
                                      </p:cBhvr>
                                      <p:tavLst>
                                        <p:tav tm="0">
                                          <p:val>
                                            <p:strVal val="#ppt_x"/>
                                          </p:val>
                                        </p:tav>
                                        <p:tav tm="100000">
                                          <p:val>
                                            <p:strVal val="#ppt_x"/>
                                          </p:val>
                                        </p:tav>
                                      </p:tavLst>
                                    </p:anim>
                                    <p:anim calcmode="lin" valueType="num">
                                      <p:cBhvr>
                                        <p:cTn id="90" dur="500" fill="hold"/>
                                        <p:tgtEl>
                                          <p:spTgt spid="14"/>
                                        </p:tgtEl>
                                        <p:attrNameLst>
                                          <p:attrName>ppt_y</p:attrName>
                                        </p:attrNameLst>
                                      </p:cBhvr>
                                      <p:tavLst>
                                        <p:tav tm="0">
                                          <p:val>
                                            <p:strVal val="#ppt_h+1"/>
                                          </p:val>
                                        </p:tav>
                                        <p:tav tm="100000">
                                          <p:val>
                                            <p:strVal val="#ppt_y"/>
                                          </p:val>
                                        </p:tav>
                                      </p:tavLst>
                                    </p:anim>
                                    <p:animEffect transition="in" filter="fade">
                                      <p:cBhvr>
                                        <p:cTn id="91" dur="500"/>
                                        <p:tgtEl>
                                          <p:spTgt spid="14"/>
                                        </p:tgtEl>
                                      </p:cBhvr>
                                    </p:animEffect>
                                  </p:childTnLst>
                                </p:cTn>
                              </p:par>
                              <p:par>
                                <p:cTn id="92" presetID="58" presetClass="entr" presetSubtype="0" accel="100000" fill="hold" grpId="0" nodeType="withEffect">
                                  <p:stCondLst>
                                    <p:cond delay="0"/>
                                  </p:stCondLst>
                                  <p:childTnLst>
                                    <p:set>
                                      <p:cBhvr>
                                        <p:cTn id="93" dur="1" fill="hold">
                                          <p:stCondLst>
                                            <p:cond delay="0"/>
                                          </p:stCondLst>
                                        </p:cTn>
                                        <p:tgtEl>
                                          <p:spTgt spid="15"/>
                                        </p:tgtEl>
                                        <p:attrNameLst>
                                          <p:attrName>style.visibility</p:attrName>
                                        </p:attrNameLst>
                                      </p:cBhvr>
                                      <p:to>
                                        <p:strVal val="visible"/>
                                      </p:to>
                                    </p:set>
                                    <p:anim calcmode="lin" valueType="num">
                                      <p:cBhvr>
                                        <p:cTn id="94" dur="500" fill="hold"/>
                                        <p:tgtEl>
                                          <p:spTgt spid="15"/>
                                        </p:tgtEl>
                                        <p:attrNameLst>
                                          <p:attrName>ppt_w</p:attrName>
                                        </p:attrNameLst>
                                      </p:cBhvr>
                                      <p:tavLst>
                                        <p:tav tm="0">
                                          <p:val>
                                            <p:strVal val="#ppt_w*2.5"/>
                                          </p:val>
                                        </p:tav>
                                        <p:tav tm="100000">
                                          <p:val>
                                            <p:strVal val="#ppt_w"/>
                                          </p:val>
                                        </p:tav>
                                      </p:tavLst>
                                    </p:anim>
                                    <p:anim calcmode="lin" valueType="num">
                                      <p:cBhvr>
                                        <p:cTn id="95" dur="500" fill="hold"/>
                                        <p:tgtEl>
                                          <p:spTgt spid="15"/>
                                        </p:tgtEl>
                                        <p:attrNameLst>
                                          <p:attrName>ppt_h</p:attrName>
                                        </p:attrNameLst>
                                      </p:cBhvr>
                                      <p:tavLst>
                                        <p:tav tm="0">
                                          <p:val>
                                            <p:strVal val="#ppt_h*0.01"/>
                                          </p:val>
                                        </p:tav>
                                        <p:tav tm="100000">
                                          <p:val>
                                            <p:strVal val="#ppt_h"/>
                                          </p:val>
                                        </p:tav>
                                      </p:tavLst>
                                    </p:anim>
                                    <p:anim calcmode="lin" valueType="num">
                                      <p:cBhvr>
                                        <p:cTn id="96" dur="500" fill="hold"/>
                                        <p:tgtEl>
                                          <p:spTgt spid="15"/>
                                        </p:tgtEl>
                                        <p:attrNameLst>
                                          <p:attrName>ppt_x</p:attrName>
                                        </p:attrNameLst>
                                      </p:cBhvr>
                                      <p:tavLst>
                                        <p:tav tm="0">
                                          <p:val>
                                            <p:strVal val="#ppt_x"/>
                                          </p:val>
                                        </p:tav>
                                        <p:tav tm="100000">
                                          <p:val>
                                            <p:strVal val="#ppt_x"/>
                                          </p:val>
                                        </p:tav>
                                      </p:tavLst>
                                    </p:anim>
                                    <p:anim calcmode="lin" valueType="num">
                                      <p:cBhvr>
                                        <p:cTn id="97" dur="500" fill="hold"/>
                                        <p:tgtEl>
                                          <p:spTgt spid="15"/>
                                        </p:tgtEl>
                                        <p:attrNameLst>
                                          <p:attrName>ppt_y</p:attrName>
                                        </p:attrNameLst>
                                      </p:cBhvr>
                                      <p:tavLst>
                                        <p:tav tm="0">
                                          <p:val>
                                            <p:strVal val="#ppt_h+1"/>
                                          </p:val>
                                        </p:tav>
                                        <p:tav tm="100000">
                                          <p:val>
                                            <p:strVal val="#ppt_y"/>
                                          </p:val>
                                        </p:tav>
                                      </p:tavLst>
                                    </p:anim>
                                    <p:animEffect transition="in" filter="fade">
                                      <p:cBhvr>
                                        <p:cTn id="98" dur="500"/>
                                        <p:tgtEl>
                                          <p:spTgt spid="15"/>
                                        </p:tgtEl>
                                      </p:cBhvr>
                                    </p:animEffect>
                                  </p:childTnLst>
                                </p:cTn>
                              </p:par>
                            </p:childTnLst>
                          </p:cTn>
                        </p:par>
                      </p:childTnLst>
                    </p:cTn>
                  </p:par>
                  <p:par>
                    <p:cTn id="99" fill="hold">
                      <p:stCondLst>
                        <p:cond delay="indefinite"/>
                      </p:stCondLst>
                      <p:childTnLst>
                        <p:par>
                          <p:cTn id="100" fill="hold">
                            <p:stCondLst>
                              <p:cond delay="0"/>
                            </p:stCondLst>
                            <p:childTnLst>
                              <p:par>
                                <p:cTn id="101" presetID="58" presetClass="entr" presetSubtype="0" accel="100000" fill="hold" grpId="0" nodeType="clickEffect">
                                  <p:stCondLst>
                                    <p:cond delay="0"/>
                                  </p:stCondLst>
                                  <p:childTnLst>
                                    <p:set>
                                      <p:cBhvr>
                                        <p:cTn id="102" dur="1" fill="hold">
                                          <p:stCondLst>
                                            <p:cond delay="0"/>
                                          </p:stCondLst>
                                        </p:cTn>
                                        <p:tgtEl>
                                          <p:spTgt spid="16"/>
                                        </p:tgtEl>
                                        <p:attrNameLst>
                                          <p:attrName>style.visibility</p:attrName>
                                        </p:attrNameLst>
                                      </p:cBhvr>
                                      <p:to>
                                        <p:strVal val="visible"/>
                                      </p:to>
                                    </p:set>
                                    <p:anim calcmode="lin" valueType="num">
                                      <p:cBhvr>
                                        <p:cTn id="103" dur="500" fill="hold"/>
                                        <p:tgtEl>
                                          <p:spTgt spid="16"/>
                                        </p:tgtEl>
                                        <p:attrNameLst>
                                          <p:attrName>ppt_w</p:attrName>
                                        </p:attrNameLst>
                                      </p:cBhvr>
                                      <p:tavLst>
                                        <p:tav tm="0">
                                          <p:val>
                                            <p:strVal val="#ppt_w*2.5"/>
                                          </p:val>
                                        </p:tav>
                                        <p:tav tm="100000">
                                          <p:val>
                                            <p:strVal val="#ppt_w"/>
                                          </p:val>
                                        </p:tav>
                                      </p:tavLst>
                                    </p:anim>
                                    <p:anim calcmode="lin" valueType="num">
                                      <p:cBhvr>
                                        <p:cTn id="104" dur="500" fill="hold"/>
                                        <p:tgtEl>
                                          <p:spTgt spid="16"/>
                                        </p:tgtEl>
                                        <p:attrNameLst>
                                          <p:attrName>ppt_h</p:attrName>
                                        </p:attrNameLst>
                                      </p:cBhvr>
                                      <p:tavLst>
                                        <p:tav tm="0">
                                          <p:val>
                                            <p:strVal val="#ppt_h*0.01"/>
                                          </p:val>
                                        </p:tav>
                                        <p:tav tm="100000">
                                          <p:val>
                                            <p:strVal val="#ppt_h"/>
                                          </p:val>
                                        </p:tav>
                                      </p:tavLst>
                                    </p:anim>
                                    <p:anim calcmode="lin" valueType="num">
                                      <p:cBhvr>
                                        <p:cTn id="105" dur="500" fill="hold"/>
                                        <p:tgtEl>
                                          <p:spTgt spid="16"/>
                                        </p:tgtEl>
                                        <p:attrNameLst>
                                          <p:attrName>ppt_x</p:attrName>
                                        </p:attrNameLst>
                                      </p:cBhvr>
                                      <p:tavLst>
                                        <p:tav tm="0">
                                          <p:val>
                                            <p:strVal val="#ppt_x"/>
                                          </p:val>
                                        </p:tav>
                                        <p:tav tm="100000">
                                          <p:val>
                                            <p:strVal val="#ppt_x"/>
                                          </p:val>
                                        </p:tav>
                                      </p:tavLst>
                                    </p:anim>
                                    <p:anim calcmode="lin" valueType="num">
                                      <p:cBhvr>
                                        <p:cTn id="106" dur="500" fill="hold"/>
                                        <p:tgtEl>
                                          <p:spTgt spid="16"/>
                                        </p:tgtEl>
                                        <p:attrNameLst>
                                          <p:attrName>ppt_y</p:attrName>
                                        </p:attrNameLst>
                                      </p:cBhvr>
                                      <p:tavLst>
                                        <p:tav tm="0">
                                          <p:val>
                                            <p:strVal val="#ppt_h+1"/>
                                          </p:val>
                                        </p:tav>
                                        <p:tav tm="100000">
                                          <p:val>
                                            <p:strVal val="#ppt_y"/>
                                          </p:val>
                                        </p:tav>
                                      </p:tavLst>
                                    </p:anim>
                                    <p:animEffect transition="in" filter="fade">
                                      <p:cBhvr>
                                        <p:cTn id="107" dur="500"/>
                                        <p:tgtEl>
                                          <p:spTgt spid="16"/>
                                        </p:tgtEl>
                                      </p:cBhvr>
                                    </p:animEffect>
                                  </p:childTnLst>
                                </p:cTn>
                              </p:par>
                              <p:par>
                                <p:cTn id="108" presetID="58" presetClass="entr" presetSubtype="0" accel="100000" fill="hold" grpId="0" nodeType="withEffect">
                                  <p:stCondLst>
                                    <p:cond delay="0"/>
                                  </p:stCondLst>
                                  <p:childTnLst>
                                    <p:set>
                                      <p:cBhvr>
                                        <p:cTn id="109" dur="1" fill="hold">
                                          <p:stCondLst>
                                            <p:cond delay="0"/>
                                          </p:stCondLst>
                                        </p:cTn>
                                        <p:tgtEl>
                                          <p:spTgt spid="17"/>
                                        </p:tgtEl>
                                        <p:attrNameLst>
                                          <p:attrName>style.visibility</p:attrName>
                                        </p:attrNameLst>
                                      </p:cBhvr>
                                      <p:to>
                                        <p:strVal val="visible"/>
                                      </p:to>
                                    </p:set>
                                    <p:anim calcmode="lin" valueType="num">
                                      <p:cBhvr>
                                        <p:cTn id="110" dur="500" fill="hold"/>
                                        <p:tgtEl>
                                          <p:spTgt spid="17"/>
                                        </p:tgtEl>
                                        <p:attrNameLst>
                                          <p:attrName>ppt_w</p:attrName>
                                        </p:attrNameLst>
                                      </p:cBhvr>
                                      <p:tavLst>
                                        <p:tav tm="0">
                                          <p:val>
                                            <p:strVal val="#ppt_w*2.5"/>
                                          </p:val>
                                        </p:tav>
                                        <p:tav tm="100000">
                                          <p:val>
                                            <p:strVal val="#ppt_w"/>
                                          </p:val>
                                        </p:tav>
                                      </p:tavLst>
                                    </p:anim>
                                    <p:anim calcmode="lin" valueType="num">
                                      <p:cBhvr>
                                        <p:cTn id="111" dur="500" fill="hold"/>
                                        <p:tgtEl>
                                          <p:spTgt spid="17"/>
                                        </p:tgtEl>
                                        <p:attrNameLst>
                                          <p:attrName>ppt_h</p:attrName>
                                        </p:attrNameLst>
                                      </p:cBhvr>
                                      <p:tavLst>
                                        <p:tav tm="0">
                                          <p:val>
                                            <p:strVal val="#ppt_h*0.01"/>
                                          </p:val>
                                        </p:tav>
                                        <p:tav tm="100000">
                                          <p:val>
                                            <p:strVal val="#ppt_h"/>
                                          </p:val>
                                        </p:tav>
                                      </p:tavLst>
                                    </p:anim>
                                    <p:anim calcmode="lin" valueType="num">
                                      <p:cBhvr>
                                        <p:cTn id="112" dur="500" fill="hold"/>
                                        <p:tgtEl>
                                          <p:spTgt spid="17"/>
                                        </p:tgtEl>
                                        <p:attrNameLst>
                                          <p:attrName>ppt_x</p:attrName>
                                        </p:attrNameLst>
                                      </p:cBhvr>
                                      <p:tavLst>
                                        <p:tav tm="0">
                                          <p:val>
                                            <p:strVal val="#ppt_x"/>
                                          </p:val>
                                        </p:tav>
                                        <p:tav tm="100000">
                                          <p:val>
                                            <p:strVal val="#ppt_x"/>
                                          </p:val>
                                        </p:tav>
                                      </p:tavLst>
                                    </p:anim>
                                    <p:anim calcmode="lin" valueType="num">
                                      <p:cBhvr>
                                        <p:cTn id="113" dur="500" fill="hold"/>
                                        <p:tgtEl>
                                          <p:spTgt spid="17"/>
                                        </p:tgtEl>
                                        <p:attrNameLst>
                                          <p:attrName>ppt_y</p:attrName>
                                        </p:attrNameLst>
                                      </p:cBhvr>
                                      <p:tavLst>
                                        <p:tav tm="0">
                                          <p:val>
                                            <p:strVal val="#ppt_h+1"/>
                                          </p:val>
                                        </p:tav>
                                        <p:tav tm="100000">
                                          <p:val>
                                            <p:strVal val="#ppt_y"/>
                                          </p:val>
                                        </p:tav>
                                      </p:tavLst>
                                    </p:anim>
                                    <p:animEffect transition="in" filter="fade">
                                      <p:cBhvr>
                                        <p:cTn id="114"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animBg="1"/>
      <p:bldP spid="7" grpId="0"/>
      <p:bldP spid="8" grpId="0" animBg="1"/>
      <p:bldP spid="9" grpId="0"/>
      <p:bldP spid="10" grpId="0" animBg="1"/>
      <p:bldP spid="11" grpId="0"/>
      <p:bldP spid="12" grpId="0" animBg="1"/>
      <p:bldP spid="13" grpId="0"/>
      <p:bldP spid="14" grpId="0" animBg="1"/>
      <p:bldP spid="15" grpId="0"/>
      <p:bldP spid="16" grpId="0" animBg="1"/>
      <p:bldP spid="17" grpId="0"/>
    </p:bldLst>
  </p:timing>
</p:sld>
</file>

<file path=ppt/slides/slide5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AR" sz="3800" u="sng" dirty="0" smtClean="0">
                <a:solidFill>
                  <a:schemeClr val="bg1"/>
                </a:solidFill>
                <a:effectLst>
                  <a:outerShdw blurRad="38100" dist="38100" dir="2700000" algn="tl">
                    <a:srgbClr val="000000">
                      <a:alpha val="43137"/>
                    </a:srgbClr>
                  </a:outerShdw>
                </a:effectLst>
              </a:rPr>
              <a:t>DOS DISTINCIONES COMPARATIVAS</a:t>
            </a:r>
            <a:endParaRPr lang="es-AR" sz="3800" u="sng" dirty="0">
              <a:solidFill>
                <a:schemeClr val="bg1"/>
              </a:solidFill>
              <a:effectLst>
                <a:outerShdw blurRad="38100" dist="38100" dir="2700000" algn="tl">
                  <a:srgbClr val="000000">
                    <a:alpha val="43137"/>
                  </a:srgbClr>
                </a:outerShdw>
              </a:effectLst>
            </a:endParaRPr>
          </a:p>
        </p:txBody>
      </p:sp>
      <p:sp>
        <p:nvSpPr>
          <p:cNvPr id="4" name="3 Marco"/>
          <p:cNvSpPr/>
          <p:nvPr/>
        </p:nvSpPr>
        <p:spPr>
          <a:xfrm>
            <a:off x="428596" y="1785926"/>
            <a:ext cx="3786214" cy="4500594"/>
          </a:xfrm>
          <a:prstGeom prst="frame">
            <a:avLst/>
          </a:prstGeom>
          <a:solidFill>
            <a:schemeClr val="tx1"/>
          </a:solidFill>
          <a:ln>
            <a:solidFill>
              <a:srgbClr val="F99A0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solidFill>
                <a:schemeClr val="tx1"/>
              </a:solidFill>
            </a:endParaRPr>
          </a:p>
        </p:txBody>
      </p:sp>
      <p:sp>
        <p:nvSpPr>
          <p:cNvPr id="5" name="4 CuadroTexto"/>
          <p:cNvSpPr txBox="1"/>
          <p:nvPr/>
        </p:nvSpPr>
        <p:spPr>
          <a:xfrm>
            <a:off x="1071538" y="2357430"/>
            <a:ext cx="2500330" cy="3647152"/>
          </a:xfrm>
          <a:prstGeom prst="rect">
            <a:avLst/>
          </a:prstGeom>
          <a:noFill/>
        </p:spPr>
        <p:txBody>
          <a:bodyPr wrap="square" rtlCol="0">
            <a:spAutoFit/>
          </a:bodyPr>
          <a:lstStyle/>
          <a:p>
            <a:pPr algn="ctr"/>
            <a:r>
              <a:rPr lang="es-AR" sz="2100" b="1" dirty="0" smtClean="0">
                <a:solidFill>
                  <a:schemeClr val="bg1"/>
                </a:solidFill>
              </a:rPr>
              <a:t>RENUNCIA A LA HERENCIA</a:t>
            </a:r>
          </a:p>
          <a:p>
            <a:pPr algn="ctr"/>
            <a:endParaRPr lang="es-AR" sz="2100" b="1" dirty="0" smtClean="0">
              <a:solidFill>
                <a:schemeClr val="bg1"/>
              </a:solidFill>
            </a:endParaRPr>
          </a:p>
          <a:p>
            <a:pPr algn="ctr"/>
            <a:r>
              <a:rPr lang="es-AR" sz="2100" b="1" dirty="0" smtClean="0">
                <a:solidFill>
                  <a:schemeClr val="bg1"/>
                </a:solidFill>
              </a:rPr>
              <a:t>Y</a:t>
            </a:r>
          </a:p>
          <a:p>
            <a:pPr algn="ctr"/>
            <a:endParaRPr lang="es-AR" sz="2100" b="1" dirty="0" smtClean="0">
              <a:solidFill>
                <a:schemeClr val="bg1"/>
              </a:solidFill>
            </a:endParaRPr>
          </a:p>
          <a:p>
            <a:pPr algn="ctr"/>
            <a:r>
              <a:rPr lang="es-AR" sz="2100" b="1" dirty="0" smtClean="0">
                <a:solidFill>
                  <a:schemeClr val="bg1"/>
                </a:solidFill>
              </a:rPr>
              <a:t>RENUNCIA A LOS DERECHOS QUE SE HAN RECIBIDO EN CALIDAD DE HEREDERO</a:t>
            </a:r>
            <a:endParaRPr lang="es-AR" sz="2100" b="1" dirty="0">
              <a:solidFill>
                <a:schemeClr val="bg1"/>
              </a:solidFill>
            </a:endParaRPr>
          </a:p>
        </p:txBody>
      </p:sp>
      <p:sp>
        <p:nvSpPr>
          <p:cNvPr id="6" name="5 Marco"/>
          <p:cNvSpPr/>
          <p:nvPr/>
        </p:nvSpPr>
        <p:spPr>
          <a:xfrm>
            <a:off x="4857752" y="1785926"/>
            <a:ext cx="3786214" cy="4500594"/>
          </a:xfrm>
          <a:prstGeom prst="frame">
            <a:avLst/>
          </a:prstGeom>
          <a:solidFill>
            <a:schemeClr val="tx1"/>
          </a:solidFill>
          <a:ln>
            <a:solidFill>
              <a:srgbClr val="F99A0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solidFill>
                <a:schemeClr val="tx1"/>
              </a:solidFill>
            </a:endParaRPr>
          </a:p>
        </p:txBody>
      </p:sp>
      <p:sp>
        <p:nvSpPr>
          <p:cNvPr id="7" name="6 CuadroTexto"/>
          <p:cNvSpPr txBox="1"/>
          <p:nvPr/>
        </p:nvSpPr>
        <p:spPr>
          <a:xfrm>
            <a:off x="5500694" y="2357430"/>
            <a:ext cx="2500330" cy="3600986"/>
          </a:xfrm>
          <a:prstGeom prst="rect">
            <a:avLst/>
          </a:prstGeom>
          <a:noFill/>
        </p:spPr>
        <p:txBody>
          <a:bodyPr wrap="square" rtlCol="0">
            <a:spAutoFit/>
          </a:bodyPr>
          <a:lstStyle/>
          <a:p>
            <a:pPr algn="ctr"/>
            <a:r>
              <a:rPr lang="es-AR" sz="1900" b="1" dirty="0" smtClean="0">
                <a:solidFill>
                  <a:schemeClr val="bg1"/>
                </a:solidFill>
              </a:rPr>
              <a:t>RENUNCIA A LOS DERECHOS QUE SE HAN RECIBIDO EN CALIDAD DE HEREDERO</a:t>
            </a:r>
          </a:p>
          <a:p>
            <a:pPr algn="ctr"/>
            <a:endParaRPr lang="es-AR" sz="1900" b="1" dirty="0" smtClean="0">
              <a:solidFill>
                <a:schemeClr val="bg1"/>
              </a:solidFill>
            </a:endParaRPr>
          </a:p>
          <a:p>
            <a:pPr algn="ctr"/>
            <a:r>
              <a:rPr lang="es-AR" sz="1900" b="1" dirty="0" smtClean="0">
                <a:solidFill>
                  <a:schemeClr val="bg1"/>
                </a:solidFill>
              </a:rPr>
              <a:t>Y</a:t>
            </a:r>
          </a:p>
          <a:p>
            <a:pPr algn="ctr"/>
            <a:endParaRPr lang="es-AR" sz="1900" b="1" dirty="0" smtClean="0">
              <a:solidFill>
                <a:schemeClr val="bg1"/>
              </a:solidFill>
            </a:endParaRPr>
          </a:p>
          <a:p>
            <a:pPr algn="ctr"/>
            <a:r>
              <a:rPr lang="es-AR" sz="1900" b="1" dirty="0" smtClean="0">
                <a:solidFill>
                  <a:schemeClr val="bg1"/>
                </a:solidFill>
              </a:rPr>
              <a:t>CESIÓN DE ACCIONES Y DERECHOS HEREDITARIOS</a:t>
            </a:r>
            <a:endParaRPr lang="es-AR" sz="1900" b="1" dirty="0">
              <a:solidFill>
                <a:schemeClr val="bg1"/>
              </a:solidFill>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4" name="3 CuadroTexto"/>
          <p:cNvSpPr txBox="1"/>
          <p:nvPr/>
        </p:nvSpPr>
        <p:spPr>
          <a:xfrm>
            <a:off x="285720" y="2857496"/>
            <a:ext cx="2643206" cy="3323987"/>
          </a:xfrm>
          <a:prstGeom prst="rect">
            <a:avLst/>
          </a:prstGeom>
          <a:noFill/>
          <a:ln>
            <a:solidFill>
              <a:srgbClr val="F99A0F"/>
            </a:solidFill>
          </a:ln>
        </p:spPr>
        <p:txBody>
          <a:bodyPr wrap="square" rtlCol="0">
            <a:spAutoFit/>
          </a:bodyPr>
          <a:lstStyle/>
          <a:p>
            <a:pPr algn="ctr"/>
            <a:r>
              <a:rPr lang="es-AR" sz="3000" b="1" dirty="0" smtClean="0">
                <a:solidFill>
                  <a:schemeClr val="bg1"/>
                </a:solidFill>
              </a:rPr>
              <a:t>LA RENUNCIA </a:t>
            </a:r>
            <a:r>
              <a:rPr lang="es-AR" sz="3000" b="1" i="1" dirty="0" smtClean="0">
                <a:solidFill>
                  <a:schemeClr val="bg1"/>
                </a:solidFill>
              </a:rPr>
              <a:t>“A FAVOR DE…”</a:t>
            </a:r>
          </a:p>
          <a:p>
            <a:pPr algn="ctr"/>
            <a:r>
              <a:rPr lang="es-AR" sz="3000" b="1" i="1" dirty="0" smtClean="0">
                <a:solidFill>
                  <a:schemeClr val="bg1"/>
                </a:solidFill>
              </a:rPr>
              <a:t>En el Código de Vélez </a:t>
            </a:r>
            <a:r>
              <a:rPr lang="es-AR" sz="3000" b="1" i="1" dirty="0" err="1" smtClean="0">
                <a:solidFill>
                  <a:schemeClr val="bg1"/>
                </a:solidFill>
              </a:rPr>
              <a:t>Sársfield</a:t>
            </a:r>
            <a:endParaRPr lang="es-AR" sz="3000" b="1" i="1" dirty="0">
              <a:solidFill>
                <a:schemeClr val="bg1"/>
              </a:solidFill>
            </a:endParaRPr>
          </a:p>
        </p:txBody>
      </p:sp>
      <p:sp>
        <p:nvSpPr>
          <p:cNvPr id="5" name="4 CuadroTexto"/>
          <p:cNvSpPr txBox="1"/>
          <p:nvPr/>
        </p:nvSpPr>
        <p:spPr>
          <a:xfrm>
            <a:off x="3286116" y="1357298"/>
            <a:ext cx="5572164" cy="1200329"/>
          </a:xfrm>
          <a:prstGeom prst="rect">
            <a:avLst/>
          </a:prstGeom>
          <a:noFill/>
          <a:ln>
            <a:solidFill>
              <a:srgbClr val="F99A0F"/>
            </a:solidFill>
          </a:ln>
        </p:spPr>
        <p:txBody>
          <a:bodyPr wrap="square" rtlCol="0">
            <a:spAutoFit/>
          </a:bodyPr>
          <a:lstStyle/>
          <a:p>
            <a:pPr algn="ctr"/>
            <a:r>
              <a:rPr lang="es-AR" b="1" dirty="0" smtClean="0">
                <a:solidFill>
                  <a:schemeClr val="bg1"/>
                </a:solidFill>
              </a:rPr>
              <a:t>Art. 3322, 2ª parte, CC: </a:t>
            </a:r>
            <a:r>
              <a:rPr lang="es-AR" b="1" i="1" dirty="0" smtClean="0">
                <a:solidFill>
                  <a:schemeClr val="bg1"/>
                </a:solidFill>
              </a:rPr>
              <a:t>“Importa también aceptación de la herencia, la renuncia, </a:t>
            </a:r>
            <a:r>
              <a:rPr lang="es-AR" b="1" i="1" u="sng" dirty="0" smtClean="0">
                <a:solidFill>
                  <a:schemeClr val="bg1"/>
                </a:solidFill>
              </a:rPr>
              <a:t>aunque sea gratuita</a:t>
            </a:r>
            <a:r>
              <a:rPr lang="es-AR" b="1" i="1" dirty="0" smtClean="0">
                <a:solidFill>
                  <a:schemeClr val="bg1"/>
                </a:solidFill>
              </a:rPr>
              <a:t>, o por un precio </a:t>
            </a:r>
            <a:r>
              <a:rPr lang="es-AR" b="1" i="1" u="sng" dirty="0" smtClean="0">
                <a:solidFill>
                  <a:schemeClr val="bg1"/>
                </a:solidFill>
              </a:rPr>
              <a:t>a beneficio de los coherederos</a:t>
            </a:r>
            <a:r>
              <a:rPr lang="es-AR" b="1" i="1" dirty="0" smtClean="0">
                <a:solidFill>
                  <a:schemeClr val="bg1"/>
                </a:solidFill>
              </a:rPr>
              <a:t>”</a:t>
            </a:r>
            <a:r>
              <a:rPr lang="es-AR" b="1" dirty="0" smtClean="0">
                <a:solidFill>
                  <a:schemeClr val="bg1"/>
                </a:solidFill>
              </a:rPr>
              <a:t>.</a:t>
            </a:r>
            <a:endParaRPr lang="es-AR" b="1" dirty="0">
              <a:solidFill>
                <a:schemeClr val="bg1"/>
              </a:solidFill>
            </a:endParaRPr>
          </a:p>
        </p:txBody>
      </p:sp>
      <p:sp>
        <p:nvSpPr>
          <p:cNvPr id="6" name="5 CuadroTexto"/>
          <p:cNvSpPr txBox="1"/>
          <p:nvPr/>
        </p:nvSpPr>
        <p:spPr>
          <a:xfrm>
            <a:off x="3286116" y="4286256"/>
            <a:ext cx="5572164" cy="1477328"/>
          </a:xfrm>
          <a:prstGeom prst="rect">
            <a:avLst/>
          </a:prstGeom>
          <a:noFill/>
          <a:ln>
            <a:solidFill>
              <a:srgbClr val="F99A0F"/>
            </a:solidFill>
          </a:ln>
        </p:spPr>
        <p:txBody>
          <a:bodyPr wrap="square" rtlCol="0">
            <a:spAutoFit/>
          </a:bodyPr>
          <a:lstStyle/>
          <a:p>
            <a:pPr algn="ctr"/>
            <a:r>
              <a:rPr lang="es-AR" b="1" dirty="0" smtClean="0">
                <a:solidFill>
                  <a:schemeClr val="bg1"/>
                </a:solidFill>
              </a:rPr>
              <a:t>Art. 3347, CC: </a:t>
            </a:r>
            <a:r>
              <a:rPr lang="es-AR" b="1" i="1" dirty="0" smtClean="0">
                <a:solidFill>
                  <a:schemeClr val="bg1"/>
                </a:solidFill>
              </a:rPr>
              <a:t>“La renuncia hecha en instrumento público es irrevocable. La que se hace en instrumento privado no puede serle opuesta al renunciante por los coherederos, sino cuando hubiese sido </a:t>
            </a:r>
            <a:r>
              <a:rPr lang="es-AR" b="1" i="1" u="sng" dirty="0" smtClean="0">
                <a:solidFill>
                  <a:schemeClr val="bg1"/>
                </a:solidFill>
              </a:rPr>
              <a:t>aceptada por éstos</a:t>
            </a:r>
            <a:r>
              <a:rPr lang="es-AR" b="1" i="1" dirty="0" smtClean="0">
                <a:solidFill>
                  <a:schemeClr val="bg1"/>
                </a:solidFill>
              </a:rPr>
              <a:t>”.</a:t>
            </a:r>
            <a:endParaRPr lang="es-AR" b="1" dirty="0">
              <a:solidFill>
                <a:schemeClr val="bg1"/>
              </a:solidFill>
            </a:endParaRPr>
          </a:p>
        </p:txBody>
      </p:sp>
      <p:sp>
        <p:nvSpPr>
          <p:cNvPr id="7" name="6 Abrir llave"/>
          <p:cNvSpPr/>
          <p:nvPr/>
        </p:nvSpPr>
        <p:spPr>
          <a:xfrm>
            <a:off x="3000364" y="1214422"/>
            <a:ext cx="428628" cy="4786346"/>
          </a:xfrm>
          <a:prstGeom prst="leftBrace">
            <a:avLst/>
          </a:prstGeom>
          <a:ln>
            <a:solidFill>
              <a:srgbClr val="F99A0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ssolv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53.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4" name="3 CuadroTexto"/>
          <p:cNvSpPr txBox="1"/>
          <p:nvPr/>
        </p:nvSpPr>
        <p:spPr>
          <a:xfrm>
            <a:off x="285720" y="2857496"/>
            <a:ext cx="2643206" cy="2862322"/>
          </a:xfrm>
          <a:prstGeom prst="rect">
            <a:avLst/>
          </a:prstGeom>
          <a:noFill/>
          <a:ln>
            <a:solidFill>
              <a:srgbClr val="F99A0F"/>
            </a:solidFill>
          </a:ln>
        </p:spPr>
        <p:txBody>
          <a:bodyPr wrap="square" rtlCol="0">
            <a:spAutoFit/>
          </a:bodyPr>
          <a:lstStyle/>
          <a:p>
            <a:pPr algn="ctr"/>
            <a:r>
              <a:rPr lang="es-AR" sz="3000" b="1" dirty="0" smtClean="0">
                <a:solidFill>
                  <a:schemeClr val="bg1"/>
                </a:solidFill>
              </a:rPr>
              <a:t>LA RENUNCIA </a:t>
            </a:r>
            <a:r>
              <a:rPr lang="es-AR" sz="3000" b="1" i="1" dirty="0" smtClean="0">
                <a:solidFill>
                  <a:schemeClr val="bg1"/>
                </a:solidFill>
              </a:rPr>
              <a:t>“A FAVOR DE…”</a:t>
            </a:r>
          </a:p>
          <a:p>
            <a:pPr algn="ctr"/>
            <a:r>
              <a:rPr lang="es-AR" sz="3000" b="1" i="1" dirty="0" smtClean="0">
                <a:solidFill>
                  <a:schemeClr val="bg1"/>
                </a:solidFill>
              </a:rPr>
              <a:t>En el nuevo CCCN</a:t>
            </a:r>
            <a:endParaRPr lang="es-AR" sz="3000" b="1" i="1" dirty="0">
              <a:solidFill>
                <a:schemeClr val="bg1"/>
              </a:solidFill>
            </a:endParaRPr>
          </a:p>
        </p:txBody>
      </p:sp>
      <p:sp>
        <p:nvSpPr>
          <p:cNvPr id="6" name="5 CuadroTexto"/>
          <p:cNvSpPr txBox="1"/>
          <p:nvPr/>
        </p:nvSpPr>
        <p:spPr>
          <a:xfrm>
            <a:off x="3357554" y="2786058"/>
            <a:ext cx="5572164" cy="1169551"/>
          </a:xfrm>
          <a:prstGeom prst="rect">
            <a:avLst/>
          </a:prstGeom>
          <a:noFill/>
          <a:ln>
            <a:solidFill>
              <a:srgbClr val="F99A0F"/>
            </a:solidFill>
          </a:ln>
        </p:spPr>
        <p:txBody>
          <a:bodyPr wrap="square" rtlCol="0">
            <a:spAutoFit/>
          </a:bodyPr>
          <a:lstStyle/>
          <a:p>
            <a:pPr algn="ctr"/>
            <a:r>
              <a:rPr lang="es-AR" sz="3500" b="1" dirty="0" smtClean="0">
                <a:solidFill>
                  <a:schemeClr val="bg1"/>
                </a:solidFill>
              </a:rPr>
              <a:t>Art. 2294, inc. “f” y “g”, CCCN</a:t>
            </a:r>
            <a:endParaRPr lang="es-AR" sz="3500" b="1" dirty="0">
              <a:solidFill>
                <a:schemeClr val="bg1"/>
              </a:solidFill>
            </a:endParaRPr>
          </a:p>
        </p:txBody>
      </p:sp>
      <p:sp>
        <p:nvSpPr>
          <p:cNvPr id="7" name="6 Abrir llave"/>
          <p:cNvSpPr/>
          <p:nvPr/>
        </p:nvSpPr>
        <p:spPr>
          <a:xfrm>
            <a:off x="3000364" y="1214422"/>
            <a:ext cx="428628" cy="4786346"/>
          </a:xfrm>
          <a:prstGeom prst="leftBrace">
            <a:avLst/>
          </a:prstGeom>
          <a:ln>
            <a:solidFill>
              <a:srgbClr val="F99A0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54.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cxnSp>
        <p:nvCxnSpPr>
          <p:cNvPr id="5" name="4 Conector recto"/>
          <p:cNvCxnSpPr/>
          <p:nvPr/>
        </p:nvCxnSpPr>
        <p:spPr>
          <a:xfrm rot="16200000" flipH="1">
            <a:off x="1035831" y="3464707"/>
            <a:ext cx="6715148" cy="71438"/>
          </a:xfrm>
          <a:prstGeom prst="line">
            <a:avLst/>
          </a:prstGeom>
          <a:ln w="38100">
            <a:solidFill>
              <a:srgbClr val="F99A0F"/>
            </a:solidFill>
          </a:ln>
        </p:spPr>
        <p:style>
          <a:lnRef idx="1">
            <a:schemeClr val="accent1"/>
          </a:lnRef>
          <a:fillRef idx="0">
            <a:schemeClr val="accent1"/>
          </a:fillRef>
          <a:effectRef idx="0">
            <a:schemeClr val="accent1"/>
          </a:effectRef>
          <a:fontRef idx="minor">
            <a:schemeClr val="tx1"/>
          </a:fontRef>
        </p:style>
      </p:cxnSp>
      <p:sp>
        <p:nvSpPr>
          <p:cNvPr id="6" name="5 CuadroTexto"/>
          <p:cNvSpPr txBox="1"/>
          <p:nvPr/>
        </p:nvSpPr>
        <p:spPr>
          <a:xfrm>
            <a:off x="642910" y="214290"/>
            <a:ext cx="3000396" cy="400110"/>
          </a:xfrm>
          <a:prstGeom prst="rect">
            <a:avLst/>
          </a:prstGeom>
          <a:noFill/>
          <a:ln w="12700">
            <a:solidFill>
              <a:schemeClr val="bg1"/>
            </a:solidFill>
          </a:ln>
        </p:spPr>
        <p:txBody>
          <a:bodyPr wrap="square" rtlCol="0">
            <a:spAutoFit/>
          </a:bodyPr>
          <a:lstStyle/>
          <a:p>
            <a:pPr algn="ctr"/>
            <a:r>
              <a:rPr lang="es-AR" sz="2000" b="1" u="sng" dirty="0" smtClean="0">
                <a:solidFill>
                  <a:schemeClr val="bg1"/>
                </a:solidFill>
                <a:effectLst>
                  <a:outerShdw blurRad="38100" dist="38100" dir="2700000" algn="tl">
                    <a:srgbClr val="000000">
                      <a:alpha val="43137"/>
                    </a:srgbClr>
                  </a:outerShdw>
                </a:effectLst>
              </a:rPr>
              <a:t>RENUNCIA A LA HERENCIA</a:t>
            </a:r>
            <a:endParaRPr lang="es-AR" sz="2000" b="1" u="sng" dirty="0">
              <a:solidFill>
                <a:schemeClr val="bg1"/>
              </a:solidFill>
              <a:effectLst>
                <a:outerShdw blurRad="38100" dist="38100" dir="2700000" algn="tl">
                  <a:srgbClr val="000000">
                    <a:alpha val="43137"/>
                  </a:srgbClr>
                </a:outerShdw>
              </a:effectLst>
            </a:endParaRPr>
          </a:p>
        </p:txBody>
      </p:sp>
      <p:sp>
        <p:nvSpPr>
          <p:cNvPr id="7" name="6 CuadroTexto"/>
          <p:cNvSpPr txBox="1"/>
          <p:nvPr/>
        </p:nvSpPr>
        <p:spPr>
          <a:xfrm>
            <a:off x="5286380" y="214290"/>
            <a:ext cx="3000396" cy="1323439"/>
          </a:xfrm>
          <a:prstGeom prst="rect">
            <a:avLst/>
          </a:prstGeom>
          <a:noFill/>
          <a:ln w="12700">
            <a:solidFill>
              <a:schemeClr val="bg1"/>
            </a:solidFill>
          </a:ln>
        </p:spPr>
        <p:txBody>
          <a:bodyPr wrap="square" rtlCol="0">
            <a:spAutoFit/>
          </a:bodyPr>
          <a:lstStyle/>
          <a:p>
            <a:pPr algn="ctr"/>
            <a:r>
              <a:rPr lang="es-AR" sz="2000" b="1" u="sng" dirty="0" smtClean="0">
                <a:solidFill>
                  <a:schemeClr val="bg1"/>
                </a:solidFill>
                <a:effectLst>
                  <a:outerShdw blurRad="38100" dist="38100" dir="2700000" algn="tl">
                    <a:srgbClr val="000000">
                      <a:alpha val="43137"/>
                    </a:srgbClr>
                  </a:outerShdw>
                </a:effectLst>
              </a:rPr>
              <a:t>RENUNCIA A LOS DERECHOS QUE SE RECIBEN EN CALIDAD DE HEREDERO</a:t>
            </a:r>
            <a:endParaRPr lang="es-AR" sz="2000" b="1" u="sng" dirty="0">
              <a:solidFill>
                <a:schemeClr val="bg1"/>
              </a:solidFill>
              <a:effectLst>
                <a:outerShdw blurRad="38100" dist="38100" dir="2700000" algn="tl">
                  <a:srgbClr val="000000">
                    <a:alpha val="43137"/>
                  </a:srgbClr>
                </a:outerShdw>
              </a:effectLst>
            </a:endParaRPr>
          </a:p>
        </p:txBody>
      </p:sp>
      <p:sp>
        <p:nvSpPr>
          <p:cNvPr id="8" name="7 CuadroTexto"/>
          <p:cNvSpPr txBox="1"/>
          <p:nvPr/>
        </p:nvSpPr>
        <p:spPr>
          <a:xfrm>
            <a:off x="285720" y="2000240"/>
            <a:ext cx="3714776" cy="553998"/>
          </a:xfrm>
          <a:prstGeom prst="rect">
            <a:avLst/>
          </a:prstGeom>
          <a:noFill/>
        </p:spPr>
        <p:txBody>
          <a:bodyPr wrap="square" rtlCol="0">
            <a:spAutoFit/>
          </a:bodyPr>
          <a:lstStyle/>
          <a:p>
            <a:r>
              <a:rPr lang="es-AR" sz="1500" i="1" dirty="0" smtClean="0">
                <a:solidFill>
                  <a:schemeClr val="bg1"/>
                </a:solidFill>
              </a:rPr>
              <a:t>1.- IMPORTA LA REPUDIACIÓN DE LA HERENCIA</a:t>
            </a:r>
            <a:endParaRPr lang="es-AR" sz="1500" i="1" dirty="0">
              <a:solidFill>
                <a:schemeClr val="bg1"/>
              </a:solidFill>
            </a:endParaRPr>
          </a:p>
        </p:txBody>
      </p:sp>
      <p:sp>
        <p:nvSpPr>
          <p:cNvPr id="9" name="8 CuadroTexto"/>
          <p:cNvSpPr txBox="1"/>
          <p:nvPr/>
        </p:nvSpPr>
        <p:spPr>
          <a:xfrm>
            <a:off x="4857752" y="2000240"/>
            <a:ext cx="3714776" cy="784830"/>
          </a:xfrm>
          <a:prstGeom prst="rect">
            <a:avLst/>
          </a:prstGeom>
          <a:noFill/>
        </p:spPr>
        <p:txBody>
          <a:bodyPr wrap="square" rtlCol="0">
            <a:spAutoFit/>
          </a:bodyPr>
          <a:lstStyle/>
          <a:p>
            <a:r>
              <a:rPr lang="es-AR" sz="1500" i="1" dirty="0" smtClean="0">
                <a:solidFill>
                  <a:schemeClr val="bg1"/>
                </a:solidFill>
              </a:rPr>
              <a:t>1.- IMPORTA LA ACEPTACIÓN TÁCITA DE LA HERENCIA (art. 2294, inc. “f” y “g”)</a:t>
            </a:r>
            <a:endParaRPr lang="es-AR" sz="1500" i="1" dirty="0">
              <a:solidFill>
                <a:schemeClr val="bg1"/>
              </a:solidFill>
            </a:endParaRPr>
          </a:p>
        </p:txBody>
      </p:sp>
      <p:sp>
        <p:nvSpPr>
          <p:cNvPr id="10" name="9 CuadroTexto"/>
          <p:cNvSpPr txBox="1"/>
          <p:nvPr/>
        </p:nvSpPr>
        <p:spPr>
          <a:xfrm>
            <a:off x="285720" y="2928934"/>
            <a:ext cx="3714776" cy="323165"/>
          </a:xfrm>
          <a:prstGeom prst="rect">
            <a:avLst/>
          </a:prstGeom>
          <a:noFill/>
        </p:spPr>
        <p:txBody>
          <a:bodyPr wrap="square" rtlCol="0">
            <a:spAutoFit/>
          </a:bodyPr>
          <a:lstStyle/>
          <a:p>
            <a:r>
              <a:rPr lang="es-AR" sz="1500" i="1" dirty="0" smtClean="0">
                <a:solidFill>
                  <a:schemeClr val="bg1"/>
                </a:solidFill>
              </a:rPr>
              <a:t>2.- ACTO UNILATERAL</a:t>
            </a:r>
            <a:endParaRPr lang="es-AR" sz="1500" i="1" dirty="0">
              <a:solidFill>
                <a:schemeClr val="bg1"/>
              </a:solidFill>
            </a:endParaRPr>
          </a:p>
        </p:txBody>
      </p:sp>
      <p:sp>
        <p:nvSpPr>
          <p:cNvPr id="11" name="10 CuadroTexto"/>
          <p:cNvSpPr txBox="1"/>
          <p:nvPr/>
        </p:nvSpPr>
        <p:spPr>
          <a:xfrm>
            <a:off x="4857752" y="2928934"/>
            <a:ext cx="3714776" cy="323165"/>
          </a:xfrm>
          <a:prstGeom prst="rect">
            <a:avLst/>
          </a:prstGeom>
          <a:noFill/>
        </p:spPr>
        <p:txBody>
          <a:bodyPr wrap="square" rtlCol="0">
            <a:spAutoFit/>
          </a:bodyPr>
          <a:lstStyle/>
          <a:p>
            <a:r>
              <a:rPr lang="es-AR" sz="1500" i="1" dirty="0" smtClean="0">
                <a:solidFill>
                  <a:schemeClr val="bg1"/>
                </a:solidFill>
              </a:rPr>
              <a:t>2.- ACTO BILATERAL (art. 946)</a:t>
            </a:r>
            <a:endParaRPr lang="es-AR" sz="1500" i="1" dirty="0">
              <a:solidFill>
                <a:schemeClr val="bg1"/>
              </a:solidFill>
            </a:endParaRPr>
          </a:p>
        </p:txBody>
      </p:sp>
      <p:sp>
        <p:nvSpPr>
          <p:cNvPr id="12" name="11 CuadroTexto"/>
          <p:cNvSpPr txBox="1"/>
          <p:nvPr/>
        </p:nvSpPr>
        <p:spPr>
          <a:xfrm>
            <a:off x="285720" y="3571876"/>
            <a:ext cx="3714776" cy="323165"/>
          </a:xfrm>
          <a:prstGeom prst="rect">
            <a:avLst/>
          </a:prstGeom>
          <a:noFill/>
        </p:spPr>
        <p:txBody>
          <a:bodyPr wrap="square" rtlCol="0">
            <a:spAutoFit/>
          </a:bodyPr>
          <a:lstStyle/>
          <a:p>
            <a:r>
              <a:rPr lang="es-AR" sz="1500" i="1" dirty="0" smtClean="0">
                <a:solidFill>
                  <a:schemeClr val="bg1"/>
                </a:solidFill>
              </a:rPr>
              <a:t>3.- ACTO GRATUITO</a:t>
            </a:r>
            <a:endParaRPr lang="es-AR" sz="1500" i="1" dirty="0">
              <a:solidFill>
                <a:schemeClr val="bg1"/>
              </a:solidFill>
            </a:endParaRPr>
          </a:p>
        </p:txBody>
      </p:sp>
      <p:sp>
        <p:nvSpPr>
          <p:cNvPr id="13" name="12 CuadroTexto"/>
          <p:cNvSpPr txBox="1"/>
          <p:nvPr/>
        </p:nvSpPr>
        <p:spPr>
          <a:xfrm>
            <a:off x="4857752" y="3643314"/>
            <a:ext cx="3714776" cy="553998"/>
          </a:xfrm>
          <a:prstGeom prst="rect">
            <a:avLst/>
          </a:prstGeom>
          <a:noFill/>
        </p:spPr>
        <p:txBody>
          <a:bodyPr wrap="square" rtlCol="0">
            <a:spAutoFit/>
          </a:bodyPr>
          <a:lstStyle/>
          <a:p>
            <a:r>
              <a:rPr lang="es-AR" sz="1500" i="1" dirty="0" smtClean="0">
                <a:solidFill>
                  <a:schemeClr val="bg1"/>
                </a:solidFill>
              </a:rPr>
              <a:t>3.- PUEDE SER GRATUITA U ONEROSA (art. 945)</a:t>
            </a:r>
            <a:endParaRPr lang="es-AR" sz="1500" i="1" dirty="0">
              <a:solidFill>
                <a:schemeClr val="bg1"/>
              </a:solidFill>
            </a:endParaRPr>
          </a:p>
        </p:txBody>
      </p:sp>
      <p:sp>
        <p:nvSpPr>
          <p:cNvPr id="14" name="13 CuadroTexto"/>
          <p:cNvSpPr txBox="1"/>
          <p:nvPr/>
        </p:nvSpPr>
        <p:spPr>
          <a:xfrm>
            <a:off x="285720" y="4286256"/>
            <a:ext cx="3714776" cy="784830"/>
          </a:xfrm>
          <a:prstGeom prst="rect">
            <a:avLst/>
          </a:prstGeom>
          <a:noFill/>
        </p:spPr>
        <p:txBody>
          <a:bodyPr wrap="square" rtlCol="0">
            <a:spAutoFit/>
          </a:bodyPr>
          <a:lstStyle/>
          <a:p>
            <a:r>
              <a:rPr lang="es-AR" sz="1500" i="1" dirty="0" smtClean="0">
                <a:solidFill>
                  <a:schemeClr val="bg1"/>
                </a:solidFill>
              </a:rPr>
              <a:t>4.- LOS BENEFICIARIOS DE LA RENUNCIA APARECEN SEÑALADOS POR LA LEY</a:t>
            </a:r>
            <a:endParaRPr lang="es-AR" sz="1500" i="1" dirty="0">
              <a:solidFill>
                <a:schemeClr val="bg1"/>
              </a:solidFill>
            </a:endParaRPr>
          </a:p>
        </p:txBody>
      </p:sp>
      <p:sp>
        <p:nvSpPr>
          <p:cNvPr id="15" name="14 CuadroTexto"/>
          <p:cNvSpPr txBox="1"/>
          <p:nvPr/>
        </p:nvSpPr>
        <p:spPr>
          <a:xfrm>
            <a:off x="4786314" y="4572008"/>
            <a:ext cx="3714776" cy="784830"/>
          </a:xfrm>
          <a:prstGeom prst="rect">
            <a:avLst/>
          </a:prstGeom>
          <a:noFill/>
        </p:spPr>
        <p:txBody>
          <a:bodyPr wrap="square" rtlCol="0">
            <a:spAutoFit/>
          </a:bodyPr>
          <a:lstStyle/>
          <a:p>
            <a:r>
              <a:rPr lang="es-AR" sz="1500" i="1" dirty="0" smtClean="0">
                <a:solidFill>
                  <a:schemeClr val="bg1"/>
                </a:solidFill>
              </a:rPr>
              <a:t>4.- LOS BENEFICIARIOS DE LA RENUNCIA SON DESIGNADOS POR EL RENUNCIANTE</a:t>
            </a:r>
            <a:endParaRPr lang="es-AR" sz="1500" i="1" dirty="0">
              <a:solidFill>
                <a:schemeClr val="bg1"/>
              </a:solidFill>
            </a:endParaRPr>
          </a:p>
        </p:txBody>
      </p:sp>
      <p:sp>
        <p:nvSpPr>
          <p:cNvPr id="16" name="15 CuadroTexto"/>
          <p:cNvSpPr txBox="1"/>
          <p:nvPr/>
        </p:nvSpPr>
        <p:spPr>
          <a:xfrm>
            <a:off x="214282" y="5572140"/>
            <a:ext cx="3714776" cy="323165"/>
          </a:xfrm>
          <a:prstGeom prst="rect">
            <a:avLst/>
          </a:prstGeom>
          <a:noFill/>
        </p:spPr>
        <p:txBody>
          <a:bodyPr wrap="square" rtlCol="0">
            <a:spAutoFit/>
          </a:bodyPr>
          <a:lstStyle/>
          <a:p>
            <a:r>
              <a:rPr lang="es-AR" sz="1500" i="1" dirty="0" smtClean="0">
                <a:solidFill>
                  <a:schemeClr val="bg1"/>
                </a:solidFill>
              </a:rPr>
              <a:t>5.- FORMA: ESCRITURA PÚBLICA</a:t>
            </a:r>
            <a:endParaRPr lang="es-AR" sz="1500" i="1" dirty="0">
              <a:solidFill>
                <a:schemeClr val="bg1"/>
              </a:solidFill>
            </a:endParaRPr>
          </a:p>
        </p:txBody>
      </p:sp>
      <p:sp>
        <p:nvSpPr>
          <p:cNvPr id="17" name="16 CuadroTexto"/>
          <p:cNvSpPr txBox="1"/>
          <p:nvPr/>
        </p:nvSpPr>
        <p:spPr>
          <a:xfrm>
            <a:off x="4786314" y="5857892"/>
            <a:ext cx="3714776" cy="553998"/>
          </a:xfrm>
          <a:prstGeom prst="rect">
            <a:avLst/>
          </a:prstGeom>
          <a:noFill/>
        </p:spPr>
        <p:txBody>
          <a:bodyPr wrap="square" rtlCol="0">
            <a:spAutoFit/>
          </a:bodyPr>
          <a:lstStyle/>
          <a:p>
            <a:r>
              <a:rPr lang="es-AR" sz="1500" i="1" dirty="0" smtClean="0">
                <a:solidFill>
                  <a:schemeClr val="bg1"/>
                </a:solidFill>
              </a:rPr>
              <a:t>5.- FORMA: LIBERTAD DE FORMAS (art. 949)</a:t>
            </a:r>
            <a:endParaRPr lang="es-AR" sz="1500" i="1" dirty="0">
              <a:solidFill>
                <a:schemeClr val="bg1"/>
              </a:solidFill>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ssolve">
                                      <p:cBhvr>
                                        <p:cTn id="7" dur="500"/>
                                        <p:tgtEl>
                                          <p:spTgt spid="8"/>
                                        </p:tgtEl>
                                      </p:cBhvr>
                                    </p:animEffect>
                                  </p:childTnLst>
                                </p:cTn>
                              </p:par>
                              <p:par>
                                <p:cTn id="8" presetID="9"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dissolve">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dissolve">
                                      <p:cBhvr>
                                        <p:cTn id="15" dur="500"/>
                                        <p:tgtEl>
                                          <p:spTgt spid="10"/>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dissolve">
                                      <p:cBhvr>
                                        <p:cTn id="18" dur="500"/>
                                        <p:tgtEl>
                                          <p:spTgt spid="11"/>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dissolve">
                                      <p:cBhvr>
                                        <p:cTn id="23" dur="500"/>
                                        <p:tgtEl>
                                          <p:spTgt spid="12"/>
                                        </p:tgtEl>
                                      </p:cBhvr>
                                    </p:animEffect>
                                  </p:childTnLst>
                                </p:cTn>
                              </p:par>
                              <p:par>
                                <p:cTn id="24" presetID="9" presetClass="entr" presetSubtype="0" fill="hold" grpId="0" nodeType="with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dissolve">
                                      <p:cBhvr>
                                        <p:cTn id="26" dur="500"/>
                                        <p:tgtEl>
                                          <p:spTgt spid="13"/>
                                        </p:tgtEl>
                                      </p:cBhvr>
                                    </p:animEffect>
                                  </p:childTnLst>
                                </p:cTn>
                              </p:par>
                            </p:childTnLst>
                          </p:cTn>
                        </p:par>
                      </p:childTnLst>
                    </p:cTn>
                  </p:par>
                  <p:par>
                    <p:cTn id="27" fill="hold">
                      <p:stCondLst>
                        <p:cond delay="indefinite"/>
                      </p:stCondLst>
                      <p:childTnLst>
                        <p:par>
                          <p:cTn id="28" fill="hold">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dissolve">
                                      <p:cBhvr>
                                        <p:cTn id="31" dur="500"/>
                                        <p:tgtEl>
                                          <p:spTgt spid="14"/>
                                        </p:tgtEl>
                                      </p:cBhvr>
                                    </p:animEffect>
                                  </p:childTnLst>
                                </p:cTn>
                              </p:par>
                              <p:par>
                                <p:cTn id="32" presetID="9" presetClass="entr" presetSubtype="0" fill="hold" grpId="0" nodeType="withEffect">
                                  <p:stCondLst>
                                    <p:cond delay="0"/>
                                  </p:stCondLst>
                                  <p:childTnLst>
                                    <p:set>
                                      <p:cBhvr>
                                        <p:cTn id="33" dur="1" fill="hold">
                                          <p:stCondLst>
                                            <p:cond delay="0"/>
                                          </p:stCondLst>
                                        </p:cTn>
                                        <p:tgtEl>
                                          <p:spTgt spid="15"/>
                                        </p:tgtEl>
                                        <p:attrNameLst>
                                          <p:attrName>style.visibility</p:attrName>
                                        </p:attrNameLst>
                                      </p:cBhvr>
                                      <p:to>
                                        <p:strVal val="visible"/>
                                      </p:to>
                                    </p:set>
                                    <p:animEffect transition="in" filter="dissolve">
                                      <p:cBhvr>
                                        <p:cTn id="34" dur="500"/>
                                        <p:tgtEl>
                                          <p:spTgt spid="15"/>
                                        </p:tgtEl>
                                      </p:cBhvr>
                                    </p:animEffect>
                                  </p:childTnLst>
                                </p:cTn>
                              </p:par>
                            </p:childTnLst>
                          </p:cTn>
                        </p:par>
                      </p:childTnLst>
                    </p:cTn>
                  </p:par>
                  <p:par>
                    <p:cTn id="35" fill="hold">
                      <p:stCondLst>
                        <p:cond delay="indefinite"/>
                      </p:stCondLst>
                      <p:childTnLst>
                        <p:par>
                          <p:cTn id="36" fill="hold">
                            <p:stCondLst>
                              <p:cond delay="0"/>
                            </p:stCondLst>
                            <p:childTnLst>
                              <p:par>
                                <p:cTn id="37" presetID="9" presetClass="entr" presetSubtype="0" fill="hold" grpId="0" nodeType="clickEffect">
                                  <p:stCondLst>
                                    <p:cond delay="0"/>
                                  </p:stCondLst>
                                  <p:childTnLst>
                                    <p:set>
                                      <p:cBhvr>
                                        <p:cTn id="38" dur="1" fill="hold">
                                          <p:stCondLst>
                                            <p:cond delay="0"/>
                                          </p:stCondLst>
                                        </p:cTn>
                                        <p:tgtEl>
                                          <p:spTgt spid="16"/>
                                        </p:tgtEl>
                                        <p:attrNameLst>
                                          <p:attrName>style.visibility</p:attrName>
                                        </p:attrNameLst>
                                      </p:cBhvr>
                                      <p:to>
                                        <p:strVal val="visible"/>
                                      </p:to>
                                    </p:set>
                                    <p:animEffect transition="in" filter="dissolve">
                                      <p:cBhvr>
                                        <p:cTn id="39" dur="500"/>
                                        <p:tgtEl>
                                          <p:spTgt spid="16"/>
                                        </p:tgtEl>
                                      </p:cBhvr>
                                    </p:animEffect>
                                  </p:childTnLst>
                                </p:cTn>
                              </p:par>
                              <p:par>
                                <p:cTn id="40" presetID="9" presetClass="entr" presetSubtype="0" fill="hold" grpId="0" nodeType="with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dissolve">
                                      <p:cBhvr>
                                        <p:cTn id="4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P spid="12" grpId="0"/>
      <p:bldP spid="13" grpId="0"/>
      <p:bldP spid="14" grpId="0"/>
      <p:bldP spid="15" grpId="0"/>
      <p:bldP spid="16" grpId="0"/>
      <p:bldP spid="17" grpId="0"/>
    </p:bldLst>
  </p:timing>
</p:sld>
</file>

<file path=ppt/slides/slide55.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274638"/>
            <a:ext cx="8229600" cy="777875"/>
          </a:xfrm>
        </p:spPr>
        <p:txBody>
          <a:bodyPr/>
          <a:lstStyle/>
          <a:p>
            <a:pPr eaLnBrk="1" hangingPunct="1"/>
            <a:r>
              <a:rPr lang="es-AR" sz="3500" u="sng" dirty="0" smtClean="0">
                <a:solidFill>
                  <a:schemeClr val="bg1"/>
                </a:solidFill>
                <a:latin typeface="Script MT Bold" pitchFamily="66" charset="0"/>
              </a:rPr>
              <a:t>Forma de la renuncia a la herencia</a:t>
            </a:r>
            <a:endParaRPr lang="es-ES" sz="3500" u="sng" dirty="0" smtClean="0">
              <a:solidFill>
                <a:schemeClr val="bg1"/>
              </a:solidFill>
              <a:latin typeface="Script MT Bold" pitchFamily="66" charset="0"/>
            </a:endParaRPr>
          </a:p>
        </p:txBody>
      </p:sp>
      <p:sp>
        <p:nvSpPr>
          <p:cNvPr id="17411" name="Line 11"/>
          <p:cNvSpPr>
            <a:spLocks noChangeShapeType="1"/>
          </p:cNvSpPr>
          <p:nvPr/>
        </p:nvSpPr>
        <p:spPr bwMode="auto">
          <a:xfrm>
            <a:off x="4284663" y="981075"/>
            <a:ext cx="0" cy="5472113"/>
          </a:xfrm>
          <a:prstGeom prst="line">
            <a:avLst/>
          </a:prstGeom>
          <a:noFill/>
          <a:ln w="9525">
            <a:solidFill>
              <a:schemeClr val="tx1"/>
            </a:solidFill>
            <a:round/>
            <a:headEnd/>
            <a:tailEnd/>
          </a:ln>
        </p:spPr>
        <p:txBody>
          <a:bodyPr/>
          <a:lstStyle/>
          <a:p>
            <a:endParaRPr lang="es-AR"/>
          </a:p>
        </p:txBody>
      </p:sp>
      <p:sp>
        <p:nvSpPr>
          <p:cNvPr id="17412" name="Text Box 12"/>
          <p:cNvSpPr txBox="1">
            <a:spLocks noChangeArrowheads="1"/>
          </p:cNvSpPr>
          <p:nvPr/>
        </p:nvSpPr>
        <p:spPr bwMode="auto">
          <a:xfrm>
            <a:off x="539750" y="1052513"/>
            <a:ext cx="3311525" cy="3325812"/>
          </a:xfrm>
          <a:prstGeom prst="rect">
            <a:avLst/>
          </a:prstGeom>
          <a:noFill/>
          <a:ln w="9525">
            <a:solidFill>
              <a:srgbClr val="F99A0F"/>
            </a:solidFill>
            <a:miter lim="800000"/>
            <a:headEnd/>
            <a:tailEnd/>
          </a:ln>
        </p:spPr>
        <p:txBody>
          <a:bodyPr>
            <a:spAutoFit/>
          </a:bodyPr>
          <a:lstStyle/>
          <a:p>
            <a:pPr algn="ctr">
              <a:spcBef>
                <a:spcPct val="50000"/>
              </a:spcBef>
            </a:pPr>
            <a:r>
              <a:rPr lang="es-AR" sz="1600" b="1" i="1" u="sng">
                <a:solidFill>
                  <a:schemeClr val="bg1"/>
                </a:solidFill>
                <a:latin typeface="MS Reference Sans Serif" pitchFamily="34" charset="0"/>
              </a:rPr>
              <a:t>FORMA ESCRITURARIA:</a:t>
            </a:r>
          </a:p>
          <a:p>
            <a:pPr algn="ctr">
              <a:spcBef>
                <a:spcPct val="50000"/>
              </a:spcBef>
            </a:pPr>
            <a:r>
              <a:rPr lang="es-AR" sz="1600" b="1" i="1">
                <a:solidFill>
                  <a:schemeClr val="bg1"/>
                </a:solidFill>
                <a:latin typeface="MS Reference Sans Serif" pitchFamily="34" charset="0"/>
              </a:rPr>
              <a:t> Art. 1184, inc. 6° CC</a:t>
            </a:r>
          </a:p>
          <a:p>
            <a:pPr algn="ctr">
              <a:spcBef>
                <a:spcPct val="50000"/>
              </a:spcBef>
            </a:pPr>
            <a:r>
              <a:rPr lang="es-AR" sz="1600" i="1">
                <a:solidFill>
                  <a:schemeClr val="bg1"/>
                </a:solidFill>
                <a:latin typeface="MS Reference Sans Serif" pitchFamily="34" charset="0"/>
              </a:rPr>
              <a:t>“Deben ser hechos en escritura pública, con excepción de los que fuesen celebrados en subasta pública: (…) 6°.- La cesión, repudiación o renuncia de derechos hereditarios”.</a:t>
            </a:r>
          </a:p>
          <a:p>
            <a:pPr algn="ctr">
              <a:spcBef>
                <a:spcPct val="50000"/>
              </a:spcBef>
            </a:pPr>
            <a:endParaRPr lang="es-AR" sz="1600">
              <a:solidFill>
                <a:schemeClr val="bg1"/>
              </a:solidFill>
              <a:latin typeface="MS Reference Sans Serif" pitchFamily="34" charset="0"/>
            </a:endParaRPr>
          </a:p>
          <a:p>
            <a:pPr algn="ctr">
              <a:spcBef>
                <a:spcPct val="50000"/>
              </a:spcBef>
            </a:pPr>
            <a:endParaRPr lang="es-ES" i="1">
              <a:solidFill>
                <a:schemeClr val="bg1"/>
              </a:solidFill>
              <a:latin typeface="MS Reference Sans Serif" pitchFamily="34" charset="0"/>
            </a:endParaRPr>
          </a:p>
        </p:txBody>
      </p:sp>
      <p:sp>
        <p:nvSpPr>
          <p:cNvPr id="17413" name="Text Box 13"/>
          <p:cNvSpPr txBox="1">
            <a:spLocks noChangeArrowheads="1"/>
          </p:cNvSpPr>
          <p:nvPr/>
        </p:nvSpPr>
        <p:spPr bwMode="auto">
          <a:xfrm>
            <a:off x="4716463" y="1052513"/>
            <a:ext cx="4103687" cy="5575300"/>
          </a:xfrm>
          <a:prstGeom prst="rect">
            <a:avLst/>
          </a:prstGeom>
          <a:noFill/>
          <a:ln w="9525">
            <a:solidFill>
              <a:srgbClr val="F99A0F"/>
            </a:solidFill>
            <a:miter lim="800000"/>
            <a:headEnd/>
            <a:tailEnd/>
          </a:ln>
        </p:spPr>
        <p:txBody>
          <a:bodyPr>
            <a:spAutoFit/>
          </a:bodyPr>
          <a:lstStyle/>
          <a:p>
            <a:pPr algn="ctr">
              <a:spcBef>
                <a:spcPct val="50000"/>
              </a:spcBef>
            </a:pPr>
            <a:r>
              <a:rPr lang="es-AR" sz="1600" b="1" i="1" u="sng" dirty="0" smtClean="0">
                <a:solidFill>
                  <a:schemeClr val="bg1"/>
                </a:solidFill>
                <a:latin typeface="MS Reference Sans Serif" pitchFamily="34" charset="0"/>
              </a:rPr>
              <a:t>INSTRUMENTO PÚBLICO O PRIVADO:</a:t>
            </a:r>
            <a:endParaRPr lang="es-AR" sz="1600" b="1" i="1" u="sng" dirty="0">
              <a:solidFill>
                <a:schemeClr val="bg1"/>
              </a:solidFill>
              <a:latin typeface="MS Reference Sans Serif" pitchFamily="34" charset="0"/>
            </a:endParaRPr>
          </a:p>
          <a:p>
            <a:pPr algn="ctr">
              <a:spcBef>
                <a:spcPct val="50000"/>
              </a:spcBef>
            </a:pPr>
            <a:r>
              <a:rPr lang="es-AR" b="1" i="1" dirty="0">
                <a:solidFill>
                  <a:schemeClr val="bg1"/>
                </a:solidFill>
                <a:latin typeface="MS Reference Sans Serif" pitchFamily="34" charset="0"/>
              </a:rPr>
              <a:t> </a:t>
            </a:r>
            <a:r>
              <a:rPr lang="es-AR" sz="1500" b="1" i="1" dirty="0">
                <a:solidFill>
                  <a:schemeClr val="bg1"/>
                </a:solidFill>
                <a:latin typeface="MS Reference Sans Serif" pitchFamily="34" charset="0"/>
              </a:rPr>
              <a:t>Art. 3345 CC</a:t>
            </a:r>
          </a:p>
          <a:p>
            <a:pPr algn="ctr">
              <a:spcBef>
                <a:spcPct val="50000"/>
              </a:spcBef>
            </a:pPr>
            <a:r>
              <a:rPr lang="es-AR" sz="1500" i="1" dirty="0">
                <a:solidFill>
                  <a:schemeClr val="bg1"/>
                </a:solidFill>
                <a:latin typeface="MS Reference Sans Serif" pitchFamily="34" charset="0"/>
              </a:rPr>
              <a:t>“La renuncia de una herencia no se presume. Para que sea eficaz respecto a los acreedores y legatarios, debe ser expresa y hecha en escritura pública en el domicilio del renunciante o del difunto, cuando la renuncia importa mil pesos”.</a:t>
            </a:r>
          </a:p>
          <a:p>
            <a:pPr algn="ctr">
              <a:spcBef>
                <a:spcPct val="50000"/>
              </a:spcBef>
            </a:pPr>
            <a:endParaRPr lang="es-AR" sz="1500" dirty="0">
              <a:solidFill>
                <a:schemeClr val="bg1"/>
              </a:solidFill>
              <a:latin typeface="MS Reference Sans Serif" pitchFamily="34" charset="0"/>
            </a:endParaRPr>
          </a:p>
          <a:p>
            <a:pPr algn="ctr"/>
            <a:r>
              <a:rPr lang="es-AR" sz="1500" b="1" i="1" dirty="0">
                <a:solidFill>
                  <a:schemeClr val="bg1"/>
                </a:solidFill>
                <a:latin typeface="MS Reference Sans Serif" pitchFamily="34" charset="0"/>
              </a:rPr>
              <a:t>Art. 3346 CC</a:t>
            </a:r>
          </a:p>
          <a:p>
            <a:pPr algn="ctr"/>
            <a:r>
              <a:rPr lang="es-AR" sz="1500" i="1" dirty="0">
                <a:solidFill>
                  <a:schemeClr val="bg1"/>
                </a:solidFill>
                <a:latin typeface="MS Reference Sans Serif" pitchFamily="34" charset="0"/>
              </a:rPr>
              <a:t>“La renuncia hecha en un instrumento privado es eficaz y tiene efecto entre los coherederos”.</a:t>
            </a:r>
          </a:p>
          <a:p>
            <a:pPr algn="ctr"/>
            <a:endParaRPr lang="es-AR" sz="1500" i="1" dirty="0">
              <a:solidFill>
                <a:schemeClr val="bg1"/>
              </a:solidFill>
              <a:latin typeface="MS Reference Sans Serif" pitchFamily="34" charset="0"/>
            </a:endParaRPr>
          </a:p>
          <a:p>
            <a:pPr algn="ctr"/>
            <a:r>
              <a:rPr lang="es-AR" sz="1500" b="1" i="1" dirty="0">
                <a:solidFill>
                  <a:schemeClr val="bg1"/>
                </a:solidFill>
                <a:latin typeface="MS Reference Sans Serif" pitchFamily="34" charset="0"/>
              </a:rPr>
              <a:t>Art. 3349 CC</a:t>
            </a:r>
          </a:p>
          <a:p>
            <a:pPr algn="ctr"/>
            <a:r>
              <a:rPr lang="es-AR" sz="1500" i="1" dirty="0">
                <a:solidFill>
                  <a:schemeClr val="bg1"/>
                </a:solidFill>
                <a:latin typeface="MS Reference Sans Serif" pitchFamily="34" charset="0"/>
              </a:rPr>
              <a:t>“Entre los que tengan derecho a la sucesión, la renuncia no está sometida a ninguna forma especial. Puede ser hecha y aceptada en toda especie de documento público o privado”.</a:t>
            </a:r>
            <a:endParaRPr lang="es-ES" sz="1500" i="1" dirty="0">
              <a:solidFill>
                <a:schemeClr val="bg1"/>
              </a:solidFill>
              <a:latin typeface="MS Reference Sans Serif" pitchFamily="34"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274638"/>
            <a:ext cx="8229600" cy="777875"/>
          </a:xfrm>
        </p:spPr>
        <p:txBody>
          <a:bodyPr/>
          <a:lstStyle/>
          <a:p>
            <a:pPr eaLnBrk="1" hangingPunct="1"/>
            <a:r>
              <a:rPr lang="es-AR" sz="3500" u="sng" dirty="0" smtClean="0">
                <a:solidFill>
                  <a:schemeClr val="bg1"/>
                </a:solidFill>
                <a:latin typeface="Script MT Bold" pitchFamily="66" charset="0"/>
              </a:rPr>
              <a:t>Forma de la renuncia a la herencia (CCCN)</a:t>
            </a:r>
            <a:endParaRPr lang="es-ES" sz="3500" u="sng" dirty="0" smtClean="0">
              <a:solidFill>
                <a:schemeClr val="bg1"/>
              </a:solidFill>
              <a:latin typeface="Script MT Bold" pitchFamily="66" charset="0"/>
            </a:endParaRPr>
          </a:p>
        </p:txBody>
      </p:sp>
      <p:sp>
        <p:nvSpPr>
          <p:cNvPr id="17412" name="Text Box 12"/>
          <p:cNvSpPr txBox="1">
            <a:spLocks noChangeArrowheads="1"/>
          </p:cNvSpPr>
          <p:nvPr/>
        </p:nvSpPr>
        <p:spPr bwMode="auto">
          <a:xfrm>
            <a:off x="571472" y="1428736"/>
            <a:ext cx="8072494" cy="4339650"/>
          </a:xfrm>
          <a:prstGeom prst="rect">
            <a:avLst/>
          </a:prstGeom>
          <a:noFill/>
          <a:ln w="9525">
            <a:solidFill>
              <a:srgbClr val="F99A0F"/>
            </a:solidFill>
            <a:miter lim="800000"/>
            <a:headEnd/>
            <a:tailEnd/>
          </a:ln>
        </p:spPr>
        <p:txBody>
          <a:bodyPr wrap="square">
            <a:spAutoFit/>
          </a:bodyPr>
          <a:lstStyle/>
          <a:p>
            <a:pPr algn="ctr">
              <a:spcBef>
                <a:spcPct val="50000"/>
              </a:spcBef>
            </a:pPr>
            <a:r>
              <a:rPr lang="es-AR" sz="3000" b="1" i="1" dirty="0" smtClean="0">
                <a:solidFill>
                  <a:schemeClr val="bg1"/>
                </a:solidFill>
                <a:latin typeface="Georgia" pitchFamily="18" charset="0"/>
              </a:rPr>
              <a:t>Art. 2299, CCCN</a:t>
            </a:r>
            <a:endParaRPr lang="es-AR" sz="3000" b="1" i="1" dirty="0">
              <a:solidFill>
                <a:schemeClr val="bg1"/>
              </a:solidFill>
              <a:latin typeface="Georgia" pitchFamily="18" charset="0"/>
            </a:endParaRPr>
          </a:p>
          <a:p>
            <a:pPr algn="ctr">
              <a:spcBef>
                <a:spcPct val="50000"/>
              </a:spcBef>
            </a:pPr>
            <a:r>
              <a:rPr lang="es-AR" sz="3000" i="1" dirty="0" smtClean="0">
                <a:solidFill>
                  <a:schemeClr val="bg1"/>
                </a:solidFill>
                <a:latin typeface="Georgia" pitchFamily="18" charset="0"/>
              </a:rPr>
              <a:t>“La renuncia de la herencia debe ser expresada en </a:t>
            </a:r>
            <a:r>
              <a:rPr lang="es-AR" sz="3000" b="1" i="1" u="sng" dirty="0" smtClean="0">
                <a:solidFill>
                  <a:schemeClr val="bg1"/>
                </a:solidFill>
                <a:latin typeface="Georgia" pitchFamily="18" charset="0"/>
              </a:rPr>
              <a:t>escritura pública</a:t>
            </a:r>
            <a:r>
              <a:rPr lang="es-AR" sz="3000" i="1" dirty="0" smtClean="0">
                <a:solidFill>
                  <a:schemeClr val="bg1"/>
                </a:solidFill>
                <a:latin typeface="Georgia" pitchFamily="18" charset="0"/>
              </a:rPr>
              <a:t>; también puede ser hecha en </a:t>
            </a:r>
            <a:r>
              <a:rPr lang="es-AR" sz="3000" b="1" i="1" u="sng" dirty="0" smtClean="0">
                <a:solidFill>
                  <a:schemeClr val="bg1"/>
                </a:solidFill>
                <a:latin typeface="Georgia" pitchFamily="18" charset="0"/>
              </a:rPr>
              <a:t>acta judicial incorporada al expediente judicial</a:t>
            </a:r>
            <a:r>
              <a:rPr lang="es-AR" sz="3000" i="1" dirty="0" smtClean="0">
                <a:solidFill>
                  <a:schemeClr val="bg1"/>
                </a:solidFill>
                <a:latin typeface="Georgia" pitchFamily="18" charset="0"/>
              </a:rPr>
              <a:t>, siempre que el sistema informático garantice la inalterabilidad del instrumento”.</a:t>
            </a:r>
            <a:endParaRPr lang="es-AR" sz="3000" i="1" dirty="0">
              <a:solidFill>
                <a:schemeClr val="bg1"/>
              </a:solidFill>
              <a:latin typeface="Georgia" pitchFamily="18" charset="0"/>
            </a:endParaRPr>
          </a:p>
          <a:p>
            <a:pPr algn="ctr">
              <a:spcBef>
                <a:spcPct val="50000"/>
              </a:spcBef>
            </a:pPr>
            <a:endParaRPr lang="es-AR" sz="1600" dirty="0">
              <a:solidFill>
                <a:schemeClr val="bg1"/>
              </a:solidFill>
              <a:latin typeface="MS Reference Sans Serif" pitchFamily="34" charset="0"/>
            </a:endParaRPr>
          </a:p>
          <a:p>
            <a:pPr algn="ctr">
              <a:spcBef>
                <a:spcPct val="50000"/>
              </a:spcBef>
            </a:pPr>
            <a:endParaRPr lang="es-ES" i="1" dirty="0">
              <a:solidFill>
                <a:schemeClr val="bg1"/>
              </a:solidFill>
              <a:latin typeface="MS Reference Sans Serif" pitchFamily="34"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4" name="3 Proceso alternativo"/>
          <p:cNvSpPr/>
          <p:nvPr/>
        </p:nvSpPr>
        <p:spPr>
          <a:xfrm>
            <a:off x="428596" y="1214422"/>
            <a:ext cx="3857652" cy="2500330"/>
          </a:xfrm>
          <a:prstGeom prst="flowChartAlternateProcess">
            <a:avLst/>
          </a:prstGeom>
          <a:solidFill>
            <a:schemeClr val="tx1"/>
          </a:solidFill>
          <a:ln>
            <a:solidFill>
              <a:srgbClr val="F99A0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5" name="4 Proceso alternativo"/>
          <p:cNvSpPr/>
          <p:nvPr/>
        </p:nvSpPr>
        <p:spPr>
          <a:xfrm>
            <a:off x="4714876" y="1214422"/>
            <a:ext cx="3857652" cy="2500330"/>
          </a:xfrm>
          <a:prstGeom prst="flowChartAlternateProcess">
            <a:avLst/>
          </a:prstGeom>
          <a:solidFill>
            <a:schemeClr val="tx1"/>
          </a:solidFill>
          <a:ln>
            <a:solidFill>
              <a:srgbClr val="F99A0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6" name="5 CuadroTexto"/>
          <p:cNvSpPr txBox="1"/>
          <p:nvPr/>
        </p:nvSpPr>
        <p:spPr>
          <a:xfrm>
            <a:off x="642910" y="1643050"/>
            <a:ext cx="3429024" cy="1569660"/>
          </a:xfrm>
          <a:prstGeom prst="rect">
            <a:avLst/>
          </a:prstGeom>
          <a:noFill/>
        </p:spPr>
        <p:txBody>
          <a:bodyPr wrap="square" rtlCol="0">
            <a:spAutoFit/>
          </a:bodyPr>
          <a:lstStyle/>
          <a:p>
            <a:pPr algn="ctr"/>
            <a:r>
              <a:rPr lang="es-AR" sz="2400" b="1" i="1" dirty="0" smtClean="0">
                <a:solidFill>
                  <a:schemeClr val="bg1"/>
                </a:solidFill>
                <a:effectLst>
                  <a:outerShdw blurRad="38100" dist="38100" dir="2700000" algn="tl">
                    <a:srgbClr val="000000">
                      <a:alpha val="43137"/>
                    </a:srgbClr>
                  </a:outerShdw>
                </a:effectLst>
              </a:rPr>
              <a:t>RENUNCIA A LOS DERECHOS QUE DE ADQUIEREN POR LA CALIDAD DE HEREDERO</a:t>
            </a:r>
            <a:endParaRPr lang="es-AR" sz="2400" b="1" i="1" dirty="0">
              <a:solidFill>
                <a:schemeClr val="bg1"/>
              </a:solidFill>
              <a:effectLst>
                <a:outerShdw blurRad="38100" dist="38100" dir="2700000" algn="tl">
                  <a:srgbClr val="000000">
                    <a:alpha val="43137"/>
                  </a:srgbClr>
                </a:outerShdw>
              </a:effectLst>
            </a:endParaRPr>
          </a:p>
        </p:txBody>
      </p:sp>
      <p:sp>
        <p:nvSpPr>
          <p:cNvPr id="7" name="6 CuadroTexto"/>
          <p:cNvSpPr txBox="1"/>
          <p:nvPr/>
        </p:nvSpPr>
        <p:spPr>
          <a:xfrm>
            <a:off x="4929190" y="1785926"/>
            <a:ext cx="3429024" cy="1200329"/>
          </a:xfrm>
          <a:prstGeom prst="rect">
            <a:avLst/>
          </a:prstGeom>
          <a:noFill/>
        </p:spPr>
        <p:txBody>
          <a:bodyPr wrap="square" rtlCol="0">
            <a:spAutoFit/>
          </a:bodyPr>
          <a:lstStyle/>
          <a:p>
            <a:pPr algn="ctr"/>
            <a:r>
              <a:rPr lang="es-AR" sz="2400" b="1" i="1" dirty="0" smtClean="0">
                <a:solidFill>
                  <a:schemeClr val="bg1"/>
                </a:solidFill>
                <a:effectLst>
                  <a:outerShdw blurRad="38100" dist="38100" dir="2700000" algn="tl">
                    <a:srgbClr val="000000">
                      <a:alpha val="43137"/>
                    </a:srgbClr>
                  </a:outerShdw>
                </a:effectLst>
              </a:rPr>
              <a:t>CESIÓN DE ACCIONES Y DERECHOS HEREDITARIOS</a:t>
            </a:r>
            <a:endParaRPr lang="es-AR" sz="2400" b="1" i="1" dirty="0">
              <a:solidFill>
                <a:schemeClr val="bg1"/>
              </a:solidFill>
              <a:effectLst>
                <a:outerShdw blurRad="38100" dist="38100" dir="2700000" algn="tl">
                  <a:srgbClr val="000000">
                    <a:alpha val="43137"/>
                  </a:srgbClr>
                </a:outerShdw>
              </a:effectLst>
            </a:endParaRPr>
          </a:p>
        </p:txBody>
      </p:sp>
      <p:sp>
        <p:nvSpPr>
          <p:cNvPr id="8" name="7 CuadroTexto"/>
          <p:cNvSpPr txBox="1"/>
          <p:nvPr/>
        </p:nvSpPr>
        <p:spPr>
          <a:xfrm>
            <a:off x="500034" y="4143380"/>
            <a:ext cx="3643338" cy="1200329"/>
          </a:xfrm>
          <a:prstGeom prst="rect">
            <a:avLst/>
          </a:prstGeom>
          <a:noFill/>
          <a:ln>
            <a:solidFill>
              <a:srgbClr val="F99A0F"/>
            </a:solidFill>
          </a:ln>
        </p:spPr>
        <p:txBody>
          <a:bodyPr wrap="square" rtlCol="0">
            <a:spAutoFit/>
          </a:bodyPr>
          <a:lstStyle/>
          <a:p>
            <a:pPr algn="ctr"/>
            <a:r>
              <a:rPr lang="es-AR" b="1" dirty="0" smtClean="0">
                <a:solidFill>
                  <a:schemeClr val="bg1"/>
                </a:solidFill>
              </a:rPr>
              <a:t>EL RENUNCIANTE CONTINÚA INTEGRANDO LA COMUNIDAD HEREDITARIA.</a:t>
            </a:r>
          </a:p>
          <a:p>
            <a:pPr algn="ctr"/>
            <a:endParaRPr lang="es-AR" b="1" dirty="0" smtClean="0">
              <a:solidFill>
                <a:schemeClr val="bg1"/>
              </a:solidFill>
            </a:endParaRPr>
          </a:p>
        </p:txBody>
      </p:sp>
      <p:sp>
        <p:nvSpPr>
          <p:cNvPr id="9" name="8 CuadroTexto"/>
          <p:cNvSpPr txBox="1"/>
          <p:nvPr/>
        </p:nvSpPr>
        <p:spPr>
          <a:xfrm>
            <a:off x="4857752" y="4143380"/>
            <a:ext cx="3643338" cy="1477328"/>
          </a:xfrm>
          <a:prstGeom prst="rect">
            <a:avLst/>
          </a:prstGeom>
          <a:noFill/>
          <a:ln>
            <a:solidFill>
              <a:srgbClr val="F99A0F"/>
            </a:solidFill>
          </a:ln>
        </p:spPr>
        <p:txBody>
          <a:bodyPr wrap="square" rtlCol="0">
            <a:spAutoFit/>
          </a:bodyPr>
          <a:lstStyle/>
          <a:p>
            <a:pPr algn="ctr"/>
            <a:r>
              <a:rPr lang="es-AR" b="1" dirty="0" smtClean="0">
                <a:solidFill>
                  <a:schemeClr val="bg1"/>
                </a:solidFill>
              </a:rPr>
              <a:t>EL CEDENTE NO INTEGRA MÁS LA COMUNIDAD HEREDITARIA, SIENDO SUSTITUIDO POR EL CESIONARIO</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par>
                                <p:cTn id="10" presetID="53" presetClass="entr" presetSubtype="0" fill="hold" grpId="0" nodeType="with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p:cTn id="12" dur="500" fill="hold"/>
                                        <p:tgtEl>
                                          <p:spTgt spid="9"/>
                                        </p:tgtEl>
                                        <p:attrNameLst>
                                          <p:attrName>ppt_w</p:attrName>
                                        </p:attrNameLst>
                                      </p:cBhvr>
                                      <p:tavLst>
                                        <p:tav tm="0">
                                          <p:val>
                                            <p:fltVal val="0"/>
                                          </p:val>
                                        </p:tav>
                                        <p:tav tm="100000">
                                          <p:val>
                                            <p:strVal val="#ppt_w"/>
                                          </p:val>
                                        </p:tav>
                                      </p:tavLst>
                                    </p:anim>
                                    <p:anim calcmode="lin" valueType="num">
                                      <p:cBhvr>
                                        <p:cTn id="13" dur="500" fill="hold"/>
                                        <p:tgtEl>
                                          <p:spTgt spid="9"/>
                                        </p:tgtEl>
                                        <p:attrNameLst>
                                          <p:attrName>ppt_h</p:attrName>
                                        </p:attrNameLst>
                                      </p:cBhvr>
                                      <p:tavLst>
                                        <p:tav tm="0">
                                          <p:val>
                                            <p:fltVal val="0"/>
                                          </p:val>
                                        </p:tav>
                                        <p:tav tm="100000">
                                          <p:val>
                                            <p:strVal val="#ppt_h"/>
                                          </p:val>
                                        </p:tav>
                                      </p:tavLst>
                                    </p:anim>
                                    <p:animEffect transition="in" filter="fade">
                                      <p:cBhvr>
                                        <p:cTn id="1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58.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pic>
        <p:nvPicPr>
          <p:cNvPr id="5" name="4 Imagen" descr="Logo 1 para ppt.jpg"/>
          <p:cNvPicPr>
            <a:picLocks noChangeAspect="1"/>
          </p:cNvPicPr>
          <p:nvPr/>
        </p:nvPicPr>
        <p:blipFill>
          <a:blip r:embed="rId3" cstate="print">
            <a:lum/>
          </a:blip>
          <a:stretch>
            <a:fillRect/>
          </a:stretch>
        </p:blipFill>
        <p:spPr>
          <a:xfrm>
            <a:off x="214282" y="285728"/>
            <a:ext cx="3714776" cy="4079520"/>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
        <p:nvSpPr>
          <p:cNvPr id="2051" name="5 CuadroTexto"/>
          <p:cNvSpPr txBox="1">
            <a:spLocks noChangeArrowheads="1"/>
          </p:cNvSpPr>
          <p:nvPr/>
        </p:nvSpPr>
        <p:spPr bwMode="auto">
          <a:xfrm>
            <a:off x="214313" y="6072188"/>
            <a:ext cx="4000500" cy="477837"/>
          </a:xfrm>
          <a:prstGeom prst="rect">
            <a:avLst/>
          </a:prstGeom>
          <a:noFill/>
          <a:ln w="9525">
            <a:noFill/>
            <a:miter lim="800000"/>
            <a:headEnd/>
            <a:tailEnd/>
          </a:ln>
        </p:spPr>
        <p:txBody>
          <a:bodyPr>
            <a:spAutoFit/>
          </a:bodyPr>
          <a:lstStyle/>
          <a:p>
            <a:pPr algn="ctr"/>
            <a:r>
              <a:rPr lang="es-ES" sz="2500" b="1">
                <a:solidFill>
                  <a:schemeClr val="bg1"/>
                </a:solidFill>
                <a:latin typeface="Arial Narrow" pitchFamily="34" charset="0"/>
              </a:rPr>
              <a:t>www.sebastiansabene.net</a:t>
            </a:r>
          </a:p>
        </p:txBody>
      </p:sp>
      <p:sp>
        <p:nvSpPr>
          <p:cNvPr id="2052" name="6 CuadroTexto"/>
          <p:cNvSpPr txBox="1">
            <a:spLocks noChangeArrowheads="1"/>
          </p:cNvSpPr>
          <p:nvPr/>
        </p:nvSpPr>
        <p:spPr bwMode="auto">
          <a:xfrm>
            <a:off x="4429124" y="3071810"/>
            <a:ext cx="4429125" cy="707886"/>
          </a:xfrm>
          <a:prstGeom prst="rect">
            <a:avLst/>
          </a:prstGeom>
          <a:noFill/>
          <a:ln w="9525">
            <a:noFill/>
            <a:miter lim="800000"/>
            <a:headEnd/>
            <a:tailEnd/>
          </a:ln>
        </p:spPr>
        <p:txBody>
          <a:bodyPr>
            <a:spAutoFit/>
          </a:bodyPr>
          <a:lstStyle/>
          <a:p>
            <a:pPr algn="r"/>
            <a:r>
              <a:rPr lang="es-ES" sz="4000" dirty="0" smtClean="0">
                <a:solidFill>
                  <a:srgbClr val="FFAF39"/>
                </a:solidFill>
                <a:latin typeface="Script MT Bold" pitchFamily="66" charset="0"/>
              </a:rPr>
              <a:t>Acciones sucesorias</a:t>
            </a:r>
            <a:endParaRPr lang="es-ES" sz="4000" dirty="0">
              <a:solidFill>
                <a:srgbClr val="FFAF39"/>
              </a:solidFill>
              <a:latin typeface="Script MT Bold" pitchFamily="66" charset="0"/>
            </a:endParaRPr>
          </a:p>
        </p:txBody>
      </p:sp>
      <p:sp>
        <p:nvSpPr>
          <p:cNvPr id="2053" name="7 CuadroTexto"/>
          <p:cNvSpPr txBox="1">
            <a:spLocks noChangeArrowheads="1"/>
          </p:cNvSpPr>
          <p:nvPr/>
        </p:nvSpPr>
        <p:spPr bwMode="auto">
          <a:xfrm>
            <a:off x="5000625" y="214313"/>
            <a:ext cx="3929063" cy="954087"/>
          </a:xfrm>
          <a:prstGeom prst="rect">
            <a:avLst/>
          </a:prstGeom>
          <a:noFill/>
          <a:ln w="9525">
            <a:noFill/>
            <a:miter lim="800000"/>
            <a:headEnd/>
            <a:tailEnd/>
          </a:ln>
        </p:spPr>
        <p:txBody>
          <a:bodyPr>
            <a:spAutoFit/>
          </a:bodyPr>
          <a:lstStyle/>
          <a:p>
            <a:pPr algn="r"/>
            <a:r>
              <a:rPr lang="es-ES" sz="1400" b="1" dirty="0">
                <a:solidFill>
                  <a:srgbClr val="F9C06B"/>
                </a:solidFill>
                <a:latin typeface="Arial Narrow" pitchFamily="34" charset="0"/>
              </a:rPr>
              <a:t>SUPREMA CORTE DE JUSTICIA DE LA PROVINCIA DE BUENOS AIRES</a:t>
            </a:r>
          </a:p>
          <a:p>
            <a:pPr algn="r"/>
            <a:r>
              <a:rPr lang="es-ES" sz="1400" b="1" dirty="0">
                <a:solidFill>
                  <a:srgbClr val="F9C06B"/>
                </a:solidFill>
                <a:latin typeface="Arial Narrow" pitchFamily="34" charset="0"/>
              </a:rPr>
              <a:t>INSTITUTO DE ESTUDIOS JUDICIALES</a:t>
            </a:r>
          </a:p>
          <a:p>
            <a:pPr algn="r"/>
            <a:r>
              <a:rPr lang="es-ES" sz="1400" b="1" dirty="0" smtClean="0">
                <a:solidFill>
                  <a:srgbClr val="F9C06B"/>
                </a:solidFill>
                <a:latin typeface="Arial Narrow" pitchFamily="34" charset="0"/>
              </a:rPr>
              <a:t>6 </a:t>
            </a:r>
            <a:r>
              <a:rPr lang="es-ES" sz="1400" b="1" dirty="0">
                <a:solidFill>
                  <a:srgbClr val="F9C06B"/>
                </a:solidFill>
                <a:latin typeface="Arial Narrow" pitchFamily="34" charset="0"/>
              </a:rPr>
              <a:t>de </a:t>
            </a:r>
            <a:r>
              <a:rPr lang="es-ES" sz="1400" b="1" dirty="0" smtClean="0">
                <a:solidFill>
                  <a:srgbClr val="F9C06B"/>
                </a:solidFill>
                <a:latin typeface="Arial Narrow" pitchFamily="34" charset="0"/>
              </a:rPr>
              <a:t>SEPTIEMBRE </a:t>
            </a:r>
            <a:r>
              <a:rPr lang="es-ES" sz="1400" b="1" dirty="0">
                <a:solidFill>
                  <a:srgbClr val="F9C06B"/>
                </a:solidFill>
                <a:latin typeface="Arial Narrow" pitchFamily="34" charset="0"/>
              </a:rPr>
              <a:t>de 2016</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4" name="3 Rectángulo redondeado"/>
          <p:cNvSpPr/>
          <p:nvPr/>
        </p:nvSpPr>
        <p:spPr>
          <a:xfrm>
            <a:off x="714375" y="285750"/>
            <a:ext cx="7786688" cy="1285875"/>
          </a:xfrm>
          <a:prstGeom prst="roundRect">
            <a:avLst/>
          </a:prstGeom>
          <a:noFill/>
          <a:ln>
            <a:solidFill>
              <a:srgbClr val="F99A0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15363" name="4 CuadroTexto"/>
          <p:cNvSpPr txBox="1">
            <a:spLocks noChangeArrowheads="1"/>
          </p:cNvSpPr>
          <p:nvPr/>
        </p:nvSpPr>
        <p:spPr bwMode="auto">
          <a:xfrm>
            <a:off x="928688" y="571500"/>
            <a:ext cx="7199312" cy="769441"/>
          </a:xfrm>
          <a:prstGeom prst="rect">
            <a:avLst/>
          </a:prstGeom>
          <a:noFill/>
          <a:ln w="9525">
            <a:noFill/>
            <a:miter lim="800000"/>
            <a:headEnd/>
            <a:tailEnd/>
          </a:ln>
        </p:spPr>
        <p:txBody>
          <a:bodyPr>
            <a:spAutoFit/>
          </a:bodyPr>
          <a:lstStyle/>
          <a:p>
            <a:pPr algn="ctr"/>
            <a:r>
              <a:rPr lang="es-ES" sz="2200" i="1" dirty="0" smtClean="0">
                <a:solidFill>
                  <a:schemeClr val="bg1"/>
                </a:solidFill>
                <a:latin typeface="Georgia" pitchFamily="18" charset="0"/>
              </a:rPr>
              <a:t>Algunas cuestiones procesales sobre la sucesión testamentaria – régimen del art. 2339 </a:t>
            </a:r>
            <a:r>
              <a:rPr lang="es-ES" sz="2200" i="1" dirty="0" err="1" smtClean="0">
                <a:solidFill>
                  <a:schemeClr val="bg1"/>
                </a:solidFill>
                <a:latin typeface="Georgia" pitchFamily="18" charset="0"/>
              </a:rPr>
              <a:t>CCyC</a:t>
            </a:r>
            <a:endParaRPr lang="es-ES" sz="2200" i="1" dirty="0">
              <a:solidFill>
                <a:schemeClr val="bg1"/>
              </a:solidFill>
              <a:latin typeface="Georgia" pitchFamily="18" charset="0"/>
            </a:endParaRPr>
          </a:p>
        </p:txBody>
      </p:sp>
      <p:sp>
        <p:nvSpPr>
          <p:cNvPr id="7" name="6 Rectángulo redondeado"/>
          <p:cNvSpPr/>
          <p:nvPr/>
        </p:nvSpPr>
        <p:spPr>
          <a:xfrm>
            <a:off x="357158" y="1928813"/>
            <a:ext cx="8501122" cy="4572000"/>
          </a:xfrm>
          <a:prstGeom prst="roundRect">
            <a:avLst/>
          </a:prstGeom>
          <a:noFill/>
          <a:ln>
            <a:solidFill>
              <a:srgbClr val="F99A0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15365" name="5 CuadroTexto"/>
          <p:cNvSpPr txBox="1">
            <a:spLocks noChangeArrowheads="1"/>
          </p:cNvSpPr>
          <p:nvPr/>
        </p:nvSpPr>
        <p:spPr bwMode="auto">
          <a:xfrm>
            <a:off x="571472" y="3357562"/>
            <a:ext cx="8072494" cy="800219"/>
          </a:xfrm>
          <a:prstGeom prst="rect">
            <a:avLst/>
          </a:prstGeom>
          <a:noFill/>
          <a:ln w="9525">
            <a:noFill/>
            <a:miter lim="800000"/>
            <a:headEnd/>
            <a:tailEnd/>
          </a:ln>
        </p:spPr>
        <p:txBody>
          <a:bodyPr wrap="square">
            <a:spAutoFit/>
          </a:bodyPr>
          <a:lstStyle/>
          <a:p>
            <a:pPr algn="ctr">
              <a:buFont typeface="Arial" pitchFamily="34" charset="0"/>
              <a:buChar char="•"/>
            </a:pPr>
            <a:r>
              <a:rPr lang="es-ES" sz="2300" i="1" dirty="0" smtClean="0">
                <a:solidFill>
                  <a:schemeClr val="bg1"/>
                </a:solidFill>
                <a:latin typeface="Georgia" pitchFamily="18" charset="0"/>
              </a:rPr>
              <a:t>“Si el causante ha dejado testamento por acto público, </a:t>
            </a:r>
            <a:r>
              <a:rPr lang="es-ES" sz="2300" i="1" dirty="0" smtClean="0">
                <a:solidFill>
                  <a:srgbClr val="F99A0F"/>
                </a:solidFill>
                <a:latin typeface="Georgia" pitchFamily="18" charset="0"/>
              </a:rPr>
              <a:t>debe presentárselo o indicarse </a:t>
            </a:r>
            <a:r>
              <a:rPr lang="es-ES" sz="2300" i="1" u="sng" dirty="0" smtClean="0">
                <a:solidFill>
                  <a:srgbClr val="F99A0F"/>
                </a:solidFill>
                <a:latin typeface="Georgia" pitchFamily="18" charset="0"/>
              </a:rPr>
              <a:t>el lugar donde se encuentre</a:t>
            </a:r>
            <a:r>
              <a:rPr lang="es-ES" sz="2300" i="1" dirty="0" smtClean="0">
                <a:solidFill>
                  <a:schemeClr val="bg1"/>
                </a:solidFill>
                <a:latin typeface="Georgia" pitchFamily="18" charset="0"/>
              </a:rPr>
              <a:t>”</a:t>
            </a:r>
            <a:endParaRPr lang="es-ES" sz="2300" i="1" dirty="0" smtClean="0">
              <a:solidFill>
                <a:srgbClr val="F99A0F"/>
              </a:solidFill>
              <a:latin typeface="Georgia" pitchFamily="18" charset="0"/>
            </a:endParaRPr>
          </a:p>
        </p:txBody>
      </p:sp>
    </p:spTree>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4" name="3 Rectángulo redondeado"/>
          <p:cNvSpPr/>
          <p:nvPr/>
        </p:nvSpPr>
        <p:spPr>
          <a:xfrm>
            <a:off x="714375" y="285750"/>
            <a:ext cx="7786688" cy="1285875"/>
          </a:xfrm>
          <a:prstGeom prst="roundRect">
            <a:avLst/>
          </a:prstGeom>
          <a:noFill/>
          <a:ln>
            <a:solidFill>
              <a:srgbClr val="F99A0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15363" name="4 CuadroTexto"/>
          <p:cNvSpPr txBox="1">
            <a:spLocks noChangeArrowheads="1"/>
          </p:cNvSpPr>
          <p:nvPr/>
        </p:nvSpPr>
        <p:spPr bwMode="auto">
          <a:xfrm>
            <a:off x="928688" y="571500"/>
            <a:ext cx="7199312" cy="769441"/>
          </a:xfrm>
          <a:prstGeom prst="rect">
            <a:avLst/>
          </a:prstGeom>
          <a:noFill/>
          <a:ln w="9525">
            <a:noFill/>
            <a:miter lim="800000"/>
            <a:headEnd/>
            <a:tailEnd/>
          </a:ln>
        </p:spPr>
        <p:txBody>
          <a:bodyPr>
            <a:spAutoFit/>
          </a:bodyPr>
          <a:lstStyle/>
          <a:p>
            <a:pPr algn="ctr"/>
            <a:r>
              <a:rPr lang="es-ES" sz="2200" i="1" dirty="0" smtClean="0">
                <a:solidFill>
                  <a:schemeClr val="bg1"/>
                </a:solidFill>
                <a:latin typeface="Georgia" pitchFamily="18" charset="0"/>
              </a:rPr>
              <a:t>Causante que otorgó testamento ológrafo – régimen del art. 2339 </a:t>
            </a:r>
            <a:r>
              <a:rPr lang="es-ES" sz="2200" i="1" dirty="0" err="1" smtClean="0">
                <a:solidFill>
                  <a:schemeClr val="bg1"/>
                </a:solidFill>
                <a:latin typeface="Georgia" pitchFamily="18" charset="0"/>
              </a:rPr>
              <a:t>CCyC</a:t>
            </a:r>
            <a:endParaRPr lang="es-ES" sz="2200" i="1" dirty="0">
              <a:solidFill>
                <a:schemeClr val="bg1"/>
              </a:solidFill>
              <a:latin typeface="Georgia" pitchFamily="18" charset="0"/>
            </a:endParaRPr>
          </a:p>
        </p:txBody>
      </p:sp>
      <p:sp>
        <p:nvSpPr>
          <p:cNvPr id="7" name="6 Rectángulo redondeado"/>
          <p:cNvSpPr/>
          <p:nvPr/>
        </p:nvSpPr>
        <p:spPr>
          <a:xfrm>
            <a:off x="357158" y="1928813"/>
            <a:ext cx="8501122" cy="4572000"/>
          </a:xfrm>
          <a:prstGeom prst="roundRect">
            <a:avLst/>
          </a:prstGeom>
          <a:noFill/>
          <a:ln>
            <a:solidFill>
              <a:srgbClr val="F99A0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15365" name="5 CuadroTexto"/>
          <p:cNvSpPr txBox="1">
            <a:spLocks noChangeArrowheads="1"/>
          </p:cNvSpPr>
          <p:nvPr/>
        </p:nvSpPr>
        <p:spPr bwMode="auto">
          <a:xfrm>
            <a:off x="571472" y="2786058"/>
            <a:ext cx="8072494" cy="2569934"/>
          </a:xfrm>
          <a:prstGeom prst="rect">
            <a:avLst/>
          </a:prstGeom>
          <a:noFill/>
          <a:ln w="9525">
            <a:noFill/>
            <a:miter lim="800000"/>
            <a:headEnd/>
            <a:tailEnd/>
          </a:ln>
        </p:spPr>
        <p:txBody>
          <a:bodyPr wrap="square">
            <a:spAutoFit/>
          </a:bodyPr>
          <a:lstStyle/>
          <a:p>
            <a:pPr algn="ctr">
              <a:buFont typeface="Arial" pitchFamily="34" charset="0"/>
              <a:buChar char="•"/>
            </a:pPr>
            <a:r>
              <a:rPr lang="es-ES" sz="2300" i="1" dirty="0" smtClean="0">
                <a:solidFill>
                  <a:schemeClr val="bg1"/>
                </a:solidFill>
                <a:latin typeface="Georgia" pitchFamily="18" charset="0"/>
              </a:rPr>
              <a:t>Presentación del testamento ológrafo al proceso sucesorio</a:t>
            </a:r>
          </a:p>
          <a:p>
            <a:pPr algn="ctr">
              <a:buFont typeface="Arial" pitchFamily="34" charset="0"/>
              <a:buChar char="•"/>
            </a:pPr>
            <a:r>
              <a:rPr lang="es-ES" sz="2300" i="1" dirty="0" smtClean="0">
                <a:solidFill>
                  <a:schemeClr val="bg1"/>
                </a:solidFill>
                <a:latin typeface="Georgia" pitchFamily="18" charset="0"/>
              </a:rPr>
              <a:t>Apertura del testamento (en caso de estar cerrado)</a:t>
            </a:r>
          </a:p>
          <a:p>
            <a:pPr algn="ctr">
              <a:buFont typeface="Arial" pitchFamily="34" charset="0"/>
              <a:buChar char="•"/>
            </a:pPr>
            <a:r>
              <a:rPr lang="es-ES" sz="2300" i="1" dirty="0" smtClean="0">
                <a:solidFill>
                  <a:schemeClr val="bg1"/>
                </a:solidFill>
                <a:latin typeface="Georgia" pitchFamily="18" charset="0"/>
              </a:rPr>
              <a:t>Constancia del estado documental</a:t>
            </a:r>
          </a:p>
          <a:p>
            <a:pPr algn="ctr">
              <a:buFont typeface="Arial" pitchFamily="34" charset="0"/>
              <a:buChar char="•"/>
            </a:pPr>
            <a:r>
              <a:rPr lang="es-ES" sz="2300" i="1" dirty="0" smtClean="0">
                <a:solidFill>
                  <a:schemeClr val="bg1"/>
                </a:solidFill>
                <a:latin typeface="Georgia" pitchFamily="18" charset="0"/>
              </a:rPr>
              <a:t>Comprobación de autenticidad de la firma mediante pericia caligráfica</a:t>
            </a:r>
          </a:p>
          <a:p>
            <a:pPr algn="ctr">
              <a:buFont typeface="Arial" pitchFamily="34" charset="0"/>
              <a:buChar char="•"/>
            </a:pPr>
            <a:r>
              <a:rPr lang="es-ES" sz="2300" i="1" dirty="0" smtClean="0">
                <a:solidFill>
                  <a:schemeClr val="bg1"/>
                </a:solidFill>
                <a:latin typeface="Georgia" pitchFamily="18" charset="0"/>
              </a:rPr>
              <a:t>Rúbrica de principio y fin de cada página</a:t>
            </a:r>
          </a:p>
          <a:p>
            <a:pPr algn="ctr">
              <a:buFont typeface="Arial" pitchFamily="34" charset="0"/>
              <a:buChar char="•"/>
            </a:pPr>
            <a:r>
              <a:rPr lang="es-ES" sz="2300" i="1" dirty="0" smtClean="0">
                <a:solidFill>
                  <a:schemeClr val="bg1"/>
                </a:solidFill>
                <a:latin typeface="Georgia" pitchFamily="18" charset="0"/>
              </a:rPr>
              <a:t>Orden de protocolización</a:t>
            </a:r>
            <a:endParaRPr lang="es-ES" sz="2300" i="1" dirty="0" smtClean="0">
              <a:solidFill>
                <a:srgbClr val="F99A0F"/>
              </a:solidFill>
              <a:latin typeface="Georgia" pitchFamily="18" charset="0"/>
            </a:endParaRPr>
          </a:p>
        </p:txBody>
      </p:sp>
    </p:spTree>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4" name="3 Rectángulo redondeado"/>
          <p:cNvSpPr/>
          <p:nvPr/>
        </p:nvSpPr>
        <p:spPr>
          <a:xfrm>
            <a:off x="714375" y="285750"/>
            <a:ext cx="7786688" cy="1285875"/>
          </a:xfrm>
          <a:prstGeom prst="roundRect">
            <a:avLst/>
          </a:prstGeom>
          <a:noFill/>
          <a:ln>
            <a:solidFill>
              <a:srgbClr val="F99A0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15363" name="4 CuadroTexto"/>
          <p:cNvSpPr txBox="1">
            <a:spLocks noChangeArrowheads="1"/>
          </p:cNvSpPr>
          <p:nvPr/>
        </p:nvSpPr>
        <p:spPr bwMode="auto">
          <a:xfrm>
            <a:off x="928688" y="571500"/>
            <a:ext cx="7199312" cy="769441"/>
          </a:xfrm>
          <a:prstGeom prst="rect">
            <a:avLst/>
          </a:prstGeom>
          <a:noFill/>
          <a:ln w="9525">
            <a:noFill/>
            <a:miter lim="800000"/>
            <a:headEnd/>
            <a:tailEnd/>
          </a:ln>
        </p:spPr>
        <p:txBody>
          <a:bodyPr>
            <a:spAutoFit/>
          </a:bodyPr>
          <a:lstStyle/>
          <a:p>
            <a:pPr algn="ctr"/>
            <a:r>
              <a:rPr lang="es-ES" sz="2200" i="1" dirty="0" smtClean="0">
                <a:solidFill>
                  <a:schemeClr val="bg1"/>
                </a:solidFill>
                <a:latin typeface="Georgia" pitchFamily="18" charset="0"/>
              </a:rPr>
              <a:t>Reflexión sobre la legitimación para iniciar el juicio sucesorio</a:t>
            </a:r>
            <a:endParaRPr lang="es-ES" sz="2200" i="1" dirty="0">
              <a:solidFill>
                <a:schemeClr val="bg1"/>
              </a:solidFill>
              <a:latin typeface="Georgia" pitchFamily="18" charset="0"/>
            </a:endParaRPr>
          </a:p>
        </p:txBody>
      </p:sp>
      <p:sp>
        <p:nvSpPr>
          <p:cNvPr id="7" name="6 Rectángulo redondeado"/>
          <p:cNvSpPr/>
          <p:nvPr/>
        </p:nvSpPr>
        <p:spPr>
          <a:xfrm>
            <a:off x="357158" y="1928813"/>
            <a:ext cx="8501122" cy="4572000"/>
          </a:xfrm>
          <a:prstGeom prst="roundRect">
            <a:avLst/>
          </a:prstGeom>
          <a:noFill/>
          <a:ln>
            <a:solidFill>
              <a:srgbClr val="F99A0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15365" name="5 CuadroTexto"/>
          <p:cNvSpPr txBox="1">
            <a:spLocks noChangeArrowheads="1"/>
          </p:cNvSpPr>
          <p:nvPr/>
        </p:nvSpPr>
        <p:spPr bwMode="auto">
          <a:xfrm>
            <a:off x="571472" y="3000372"/>
            <a:ext cx="8072494" cy="1862048"/>
          </a:xfrm>
          <a:prstGeom prst="rect">
            <a:avLst/>
          </a:prstGeom>
          <a:noFill/>
          <a:ln w="9525">
            <a:noFill/>
            <a:miter lim="800000"/>
            <a:headEnd/>
            <a:tailEnd/>
          </a:ln>
        </p:spPr>
        <p:txBody>
          <a:bodyPr wrap="square">
            <a:spAutoFit/>
          </a:bodyPr>
          <a:lstStyle/>
          <a:p>
            <a:pPr algn="ctr">
              <a:buFont typeface="Arial" pitchFamily="34" charset="0"/>
              <a:buChar char="•"/>
            </a:pPr>
            <a:r>
              <a:rPr lang="es-ES" sz="2300" i="1" dirty="0" smtClean="0">
                <a:solidFill>
                  <a:schemeClr val="bg1"/>
                </a:solidFill>
                <a:latin typeface="Georgia" pitchFamily="18" charset="0"/>
              </a:rPr>
              <a:t>La cuestión del cesionario de acciones y derechos hereditarios</a:t>
            </a:r>
          </a:p>
          <a:p>
            <a:pPr algn="ctr">
              <a:buFont typeface="Arial" pitchFamily="34" charset="0"/>
              <a:buChar char="•"/>
            </a:pPr>
            <a:endParaRPr lang="es-ES" sz="2300" i="1" dirty="0">
              <a:solidFill>
                <a:schemeClr val="bg1"/>
              </a:solidFill>
              <a:latin typeface="Georgia" pitchFamily="18" charset="0"/>
            </a:endParaRPr>
          </a:p>
          <a:p>
            <a:pPr algn="ctr">
              <a:buFont typeface="Arial" pitchFamily="34" charset="0"/>
              <a:buChar char="•"/>
            </a:pPr>
            <a:r>
              <a:rPr lang="es-ES" sz="2300" i="1" dirty="0" smtClean="0">
                <a:solidFill>
                  <a:schemeClr val="bg1"/>
                </a:solidFill>
                <a:latin typeface="Georgia" pitchFamily="18" charset="0"/>
              </a:rPr>
              <a:t>La cuestión del cesionario de acciones y derechos gananciales</a:t>
            </a:r>
            <a:endParaRPr lang="es-ES" sz="2300" i="1" dirty="0" smtClean="0">
              <a:solidFill>
                <a:srgbClr val="F99A0F"/>
              </a:solidFill>
              <a:latin typeface="Georgia" pitchFamily="18" charset="0"/>
            </a:endParaRPr>
          </a:p>
        </p:txBody>
      </p:sp>
    </p:spTree>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4" name="3 CuadroTexto"/>
          <p:cNvSpPr txBox="1"/>
          <p:nvPr/>
        </p:nvSpPr>
        <p:spPr>
          <a:xfrm>
            <a:off x="714348" y="1571612"/>
            <a:ext cx="7572428" cy="861774"/>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s-AR" sz="5000" b="1" dirty="0" smtClean="0">
                <a:solidFill>
                  <a:srgbClr val="F99A0F"/>
                </a:solidFill>
                <a:latin typeface="Segoe UI Light" pitchFamily="34" charset="0"/>
              </a:rPr>
              <a:t>DERECHO DE OPCIÓN</a:t>
            </a:r>
            <a:endParaRPr lang="es-AR" sz="5000" b="1" dirty="0">
              <a:solidFill>
                <a:srgbClr val="F99A0F"/>
              </a:solidFill>
              <a:latin typeface="Segoe UI Light" pitchFamily="34" charset="0"/>
            </a:endParaRPr>
          </a:p>
        </p:txBody>
      </p:sp>
      <p:sp>
        <p:nvSpPr>
          <p:cNvPr id="3" name="2 CuadroTexto"/>
          <p:cNvSpPr txBox="1"/>
          <p:nvPr/>
        </p:nvSpPr>
        <p:spPr>
          <a:xfrm>
            <a:off x="714348" y="3214686"/>
            <a:ext cx="3214710" cy="1708160"/>
          </a:xfrm>
          <a:prstGeom prst="rect">
            <a:avLst/>
          </a:prstGeom>
          <a:noFill/>
          <a:ln>
            <a:solidFill>
              <a:srgbClr val="F99A0F"/>
            </a:solidFill>
          </a:ln>
        </p:spPr>
        <p:txBody>
          <a:bodyPr wrap="square" rtlCol="0">
            <a:spAutoFit/>
          </a:bodyPr>
          <a:lstStyle/>
          <a:p>
            <a:pPr algn="ctr"/>
            <a:r>
              <a:rPr lang="es-ES" sz="3500" dirty="0" smtClean="0">
                <a:solidFill>
                  <a:schemeClr val="bg1"/>
                </a:solidFill>
                <a:latin typeface="Arial Rounded MT Bold" pitchFamily="34" charset="0"/>
              </a:rPr>
              <a:t>ACEPTACIÓN DE HERENCIA</a:t>
            </a:r>
            <a:endParaRPr lang="es-ES" sz="3500" dirty="0">
              <a:solidFill>
                <a:schemeClr val="bg1"/>
              </a:solidFill>
              <a:latin typeface="Arial Rounded MT Bold" pitchFamily="34" charset="0"/>
            </a:endParaRPr>
          </a:p>
        </p:txBody>
      </p:sp>
      <p:sp>
        <p:nvSpPr>
          <p:cNvPr id="5" name="4 CuadroTexto"/>
          <p:cNvSpPr txBox="1"/>
          <p:nvPr/>
        </p:nvSpPr>
        <p:spPr>
          <a:xfrm>
            <a:off x="5072066" y="3214686"/>
            <a:ext cx="3214710" cy="1708160"/>
          </a:xfrm>
          <a:prstGeom prst="rect">
            <a:avLst/>
          </a:prstGeom>
          <a:noFill/>
          <a:ln>
            <a:solidFill>
              <a:srgbClr val="F99A0F"/>
            </a:solidFill>
          </a:ln>
        </p:spPr>
        <p:txBody>
          <a:bodyPr wrap="square" rtlCol="0">
            <a:spAutoFit/>
          </a:bodyPr>
          <a:lstStyle/>
          <a:p>
            <a:pPr algn="ctr"/>
            <a:r>
              <a:rPr lang="es-ES" sz="3500" dirty="0" smtClean="0">
                <a:solidFill>
                  <a:schemeClr val="bg1"/>
                </a:solidFill>
                <a:latin typeface="Arial Rounded MT Bold" pitchFamily="34" charset="0"/>
              </a:rPr>
              <a:t>RENUNCIA DE HERENCIA</a:t>
            </a:r>
            <a:endParaRPr lang="es-ES" sz="3500" dirty="0">
              <a:solidFill>
                <a:schemeClr val="bg1"/>
              </a:solidFill>
              <a:latin typeface="Arial Rounded MT Bold" pitchFamily="34"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0" fill="hold"/>
                                        <p:tgtEl>
                                          <p:spTgt spid="3"/>
                                        </p:tgtEl>
                                        <p:attrNameLst>
                                          <p:attrName>ppt_w</p:attrName>
                                        </p:attrNameLst>
                                      </p:cBhvr>
                                      <p:tavLst>
                                        <p:tav tm="0" fmla="#ppt_w*sin(2.5*pi*$)">
                                          <p:val>
                                            <p:fltVal val="0"/>
                                          </p:val>
                                        </p:tav>
                                        <p:tav tm="100000">
                                          <p:val>
                                            <p:fltVal val="1"/>
                                          </p:val>
                                        </p:tav>
                                      </p:tavLst>
                                    </p:anim>
                                    <p:anim calcmode="lin" valueType="num">
                                      <p:cBhvr>
                                        <p:cTn id="8" dur="5000" fill="hold"/>
                                        <p:tgtEl>
                                          <p:spTgt spid="3"/>
                                        </p:tgtEl>
                                        <p:attrNameLst>
                                          <p:attrName>ppt_h</p:attrName>
                                        </p:attrNameLst>
                                      </p:cBhvr>
                                      <p:tavLst>
                                        <p:tav tm="0">
                                          <p:val>
                                            <p:strVal val="#ppt_h"/>
                                          </p:val>
                                        </p:tav>
                                        <p:tav tm="100000">
                                          <p:val>
                                            <p:strVal val="#ppt_h"/>
                                          </p:val>
                                        </p:tav>
                                      </p:tavLst>
                                    </p:anim>
                                  </p:childTnLst>
                                </p:cTn>
                              </p:par>
                              <p:par>
                                <p:cTn id="9" presetID="19" presetClass="entr" presetSubtype="10"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p:cTn id="11" dur="5000" fill="hold"/>
                                        <p:tgtEl>
                                          <p:spTgt spid="5"/>
                                        </p:tgtEl>
                                        <p:attrNameLst>
                                          <p:attrName>ppt_w</p:attrName>
                                        </p:attrNameLst>
                                      </p:cBhvr>
                                      <p:tavLst>
                                        <p:tav tm="0" fmla="#ppt_w*sin(2.5*pi*$)">
                                          <p:val>
                                            <p:fltVal val="0"/>
                                          </p:val>
                                        </p:tav>
                                        <p:tav tm="100000">
                                          <p:val>
                                            <p:fltVal val="1"/>
                                          </p:val>
                                        </p:tav>
                                      </p:tavLst>
                                    </p:anim>
                                    <p:anim calcmode="lin" valueType="num">
                                      <p:cBhvr>
                                        <p:cTn id="12" dur="5000" fill="hold"/>
                                        <p:tgtEl>
                                          <p:spTgt spid="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812</TotalTime>
  <Words>2529</Words>
  <Application>Microsoft Office PowerPoint</Application>
  <PresentationFormat>Presentación en pantalla (4:3)</PresentationFormat>
  <Paragraphs>255</Paragraphs>
  <Slides>58</Slides>
  <Notes>0</Notes>
  <HiddenSlides>0</HiddenSlides>
  <MMClips>0</MMClips>
  <ScaleCrop>false</ScaleCrop>
  <HeadingPairs>
    <vt:vector size="4" baseType="variant">
      <vt:variant>
        <vt:lpstr>Tema</vt:lpstr>
      </vt:variant>
      <vt:variant>
        <vt:i4>1</vt:i4>
      </vt:variant>
      <vt:variant>
        <vt:lpstr>Títulos de diapositiva</vt:lpstr>
      </vt:variant>
      <vt:variant>
        <vt:i4>58</vt:i4>
      </vt:variant>
    </vt:vector>
  </HeadingPairs>
  <TitlesOfParts>
    <vt:vector size="59"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OPORTUNIDAD DE EJERCER LA OPCIÓN: ¿DESDE CUÁNDO?</vt:lpstr>
      <vt:lpstr>¿QUIÉNES PUEDEN EJERCER LA OPCIÓN?</vt:lpstr>
      <vt:lpstr>Presentación de PowerPoint</vt:lpstr>
      <vt:lpstr>PLAZO ORDINARIO PARA OPTAR EN EL CÓDIGO CIVIL DE VÉLEZ SÁRSFIELD</vt:lpstr>
      <vt:lpstr>PLAZO ORDINARIO PARA OPTAR EN EL NUEVO CÓDIGO CIVIL Y COMERCIAL</vt:lpstr>
      <vt:lpstr>CÓMPUTO DEL PLAZO DECENAL</vt:lpstr>
      <vt:lpstr>PLAZO ESPECIAL PARA OPTAR EN EL CÓDIGO CIVIL DE VÉLEZ SÁRSFIELD</vt:lpstr>
      <vt:lpstr>PLAZO ESPECIAL PARA OPTAR EN EL NUEVO CÓDIGO CIVIL Y COMERCIAL</vt:lpstr>
      <vt:lpstr>CONSIDERACIONES SOBRE LA INTIMACIÓN A OPTAR EN EL NUEVO CCCN</vt:lpstr>
      <vt:lpstr>¿QUIÉNES PUEDEN SOLICITAR LA INTIMACIÓN DEL ART. 2289?</vt:lpstr>
      <vt:lpstr>Sobre la “judicialización” de la intimación…</vt:lpstr>
      <vt:lpstr>El plazo acordado por la ley</vt:lpstr>
      <vt:lpstr>Cómputo del plazo</vt:lpstr>
      <vt:lpstr>Cómputo del plazo</vt:lpstr>
      <vt:lpstr>Silencio del heredero intimado</vt:lpstr>
      <vt:lpstr>TRANSMISIÓN DEL DERECHO DE OPCIÓN (Art. 2290, párr. 1º)</vt:lpstr>
      <vt:lpstr>Presentación de PowerPoint</vt:lpstr>
      <vt:lpstr>TRANSMISIÓN DEL DERECHO DE OPCIÓN: CASO DE VARIOS ADQUIRENTES (Art. 2290, 2º párr, CCCN)</vt:lpstr>
      <vt:lpstr>Efectos del derecho de opción (art. 2291, CCCN)</vt:lpstr>
      <vt:lpstr>ACEPTACIÓN DE LA HERENCIA</vt:lpstr>
      <vt:lpstr>Presentación de PowerPoint</vt:lpstr>
      <vt:lpstr>Presentación de PowerPoint</vt:lpstr>
      <vt:lpstr>Supuestos en que el heredero responde en forma ilimitada (art. 2321)</vt:lpstr>
      <vt:lpstr>ACEPTACIÓN DE LA HERENCIA</vt:lpstr>
      <vt:lpstr>ACEPTACIÓN EXPRESA (Art. 2293)</vt:lpstr>
      <vt:lpstr>ACEPTACIÓN TÁCITA (Art. 2293)</vt:lpstr>
      <vt:lpstr>El inicio del juicio sucesorio y presentaciones judiciales (art. 2294, inc. “a”)</vt:lpstr>
      <vt:lpstr>Actos de disposición (art. 2294, inc. “b”)</vt:lpstr>
      <vt:lpstr>Actos posesorios (art. 2294, inc. “b”)</vt:lpstr>
      <vt:lpstr>Actos de ocupación (art. 2294, inc. “c”)</vt:lpstr>
      <vt:lpstr>Omisión de excepción (art. 2294, inc. “d”)</vt:lpstr>
      <vt:lpstr>Cesión de acciones y derechos hereditarios (art. 2294, inc. “e”)</vt:lpstr>
      <vt:lpstr>Renuncia de derechos hereditarios (art. 2294, inc. “f” y “g”)</vt:lpstr>
      <vt:lpstr>Presentación de PowerPoint</vt:lpstr>
      <vt:lpstr>Actos conservatorios (art. 2296, inc. “a”)</vt:lpstr>
      <vt:lpstr>Gastos funerarios y deudas urgentes (art. 2296, inc. “b”)</vt:lpstr>
      <vt:lpstr>Reparto de bienes personales (art. 2296, inc. “c”)</vt:lpstr>
      <vt:lpstr>Cobro de rentas en ciertas circunstancias (art. 2296, inc. “d”)</vt:lpstr>
      <vt:lpstr>Venta de bienes perecederos (art. 2296, inc. “e”)</vt:lpstr>
      <vt:lpstr>Venta de bienes de conservación dispendiosa (art. 2296, inc. “f”)</vt:lpstr>
      <vt:lpstr>RENUNCIA A LA HERENCIA</vt:lpstr>
      <vt:lpstr>DOS DISTINCIONES COMPARATIVAS</vt:lpstr>
      <vt:lpstr>Presentación de PowerPoint</vt:lpstr>
      <vt:lpstr>Presentación de PowerPoint</vt:lpstr>
      <vt:lpstr>Presentación de PowerPoint</vt:lpstr>
      <vt:lpstr>Forma de la renuncia a la herencia</vt:lpstr>
      <vt:lpstr>Forma de la renuncia a la herencia (CCCN)</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Sebastian</dc:creator>
  <cp:lastModifiedBy>Maria Veronica Ambrosis</cp:lastModifiedBy>
  <cp:revision>117</cp:revision>
  <dcterms:created xsi:type="dcterms:W3CDTF">2015-07-28T22:15:18Z</dcterms:created>
  <dcterms:modified xsi:type="dcterms:W3CDTF">2016-09-06T14:42:28Z</dcterms:modified>
</cp:coreProperties>
</file>