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9" r:id="rId6"/>
    <p:sldId id="270" r:id="rId7"/>
    <p:sldId id="274" r:id="rId8"/>
    <p:sldId id="275" r:id="rId9"/>
    <p:sldId id="276" r:id="rId10"/>
    <p:sldId id="277" r:id="rId11"/>
    <p:sldId id="271" r:id="rId12"/>
    <p:sldId id="272" r:id="rId13"/>
    <p:sldId id="273" r:id="rId14"/>
    <p:sldId id="260" r:id="rId15"/>
    <p:sldId id="261" r:id="rId16"/>
    <p:sldId id="262" r:id="rId17"/>
    <p:sldId id="263" r:id="rId18"/>
    <p:sldId id="264" r:id="rId19"/>
    <p:sldId id="325" r:id="rId20"/>
    <p:sldId id="265" r:id="rId21"/>
    <p:sldId id="266" r:id="rId22"/>
    <p:sldId id="285" r:id="rId23"/>
    <p:sldId id="267" r:id="rId24"/>
    <p:sldId id="268" r:id="rId25"/>
    <p:sldId id="286" r:id="rId26"/>
    <p:sldId id="287" r:id="rId27"/>
    <p:sldId id="288" r:id="rId28"/>
    <p:sldId id="289" r:id="rId29"/>
    <p:sldId id="290" r:id="rId30"/>
    <p:sldId id="291" r:id="rId31"/>
    <p:sldId id="292" r:id="rId32"/>
    <p:sldId id="293" r:id="rId33"/>
    <p:sldId id="294" r:id="rId34"/>
    <p:sldId id="295" r:id="rId35"/>
    <p:sldId id="296" r:id="rId36"/>
    <p:sldId id="297" r:id="rId37"/>
    <p:sldId id="298" r:id="rId38"/>
    <p:sldId id="299" r:id="rId39"/>
    <p:sldId id="300" r:id="rId40"/>
    <p:sldId id="301" r:id="rId41"/>
    <p:sldId id="302" r:id="rId42"/>
    <p:sldId id="303" r:id="rId43"/>
    <p:sldId id="304" r:id="rId44"/>
    <p:sldId id="305" r:id="rId45"/>
    <p:sldId id="306" r:id="rId46"/>
    <p:sldId id="307" r:id="rId47"/>
    <p:sldId id="308" r:id="rId48"/>
    <p:sldId id="309" r:id="rId49"/>
    <p:sldId id="310" r:id="rId50"/>
    <p:sldId id="311" r:id="rId51"/>
    <p:sldId id="312" r:id="rId52"/>
    <p:sldId id="313" r:id="rId53"/>
    <p:sldId id="314" r:id="rId54"/>
    <p:sldId id="315" r:id="rId55"/>
    <p:sldId id="316" r:id="rId56"/>
    <p:sldId id="317" r:id="rId57"/>
    <p:sldId id="318" r:id="rId58"/>
    <p:sldId id="319" r:id="rId59"/>
    <p:sldId id="320" r:id="rId60"/>
    <p:sldId id="321" r:id="rId61"/>
    <p:sldId id="322" r:id="rId62"/>
    <p:sldId id="323" r:id="rId63"/>
    <p:sldId id="324" r:id="rId64"/>
    <p:sldId id="326" r:id="rId65"/>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1846669E-40FC-45B5-822E-484030A348F6}" type="datetimeFigureOut">
              <a:rPr lang="es-AR" smtClean="0"/>
              <a:pPr/>
              <a:t>6/4/2017</a:t>
            </a:fld>
            <a:endParaRPr lang="es-AR"/>
          </a:p>
        </p:txBody>
      </p:sp>
      <p:sp>
        <p:nvSpPr>
          <p:cNvPr id="19" name="18 Marcador de pie de página"/>
          <p:cNvSpPr>
            <a:spLocks noGrp="1"/>
          </p:cNvSpPr>
          <p:nvPr>
            <p:ph type="ftr" sz="quarter" idx="11"/>
          </p:nvPr>
        </p:nvSpPr>
        <p:spPr/>
        <p:txBody>
          <a:bodyPr/>
          <a:lstStyle/>
          <a:p>
            <a:endParaRPr lang="es-AR"/>
          </a:p>
        </p:txBody>
      </p:sp>
      <p:sp>
        <p:nvSpPr>
          <p:cNvPr id="27" name="26 Marcador de número de diapositiva"/>
          <p:cNvSpPr>
            <a:spLocks noGrp="1"/>
          </p:cNvSpPr>
          <p:nvPr>
            <p:ph type="sldNum" sz="quarter" idx="12"/>
          </p:nvPr>
        </p:nvSpPr>
        <p:spPr/>
        <p:txBody>
          <a:bodyPr/>
          <a:lstStyle/>
          <a:p>
            <a:fld id="{1A932BFA-8FDD-46BC-95FD-B0097C25510D}"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846669E-40FC-45B5-822E-484030A348F6}" type="datetimeFigureOut">
              <a:rPr lang="es-AR" smtClean="0"/>
              <a:pPr/>
              <a:t>6/4/2017</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A932BFA-8FDD-46BC-95FD-B0097C25510D}"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846669E-40FC-45B5-822E-484030A348F6}" type="datetimeFigureOut">
              <a:rPr lang="es-AR" smtClean="0"/>
              <a:pPr/>
              <a:t>6/4/2017</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A932BFA-8FDD-46BC-95FD-B0097C25510D}"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846669E-40FC-45B5-822E-484030A348F6}" type="datetimeFigureOut">
              <a:rPr lang="es-AR" smtClean="0"/>
              <a:pPr/>
              <a:t>6/4/2017</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A932BFA-8FDD-46BC-95FD-B0097C25510D}" type="slidenum">
              <a:rPr lang="es-AR" smtClean="0"/>
              <a:pPr/>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1846669E-40FC-45B5-822E-484030A348F6}" type="datetimeFigureOut">
              <a:rPr lang="es-AR" smtClean="0"/>
              <a:pPr/>
              <a:t>6/4/2017</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A932BFA-8FDD-46BC-95FD-B0097C25510D}"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1846669E-40FC-45B5-822E-484030A348F6}" type="datetimeFigureOut">
              <a:rPr lang="es-AR" smtClean="0"/>
              <a:pPr/>
              <a:t>6/4/2017</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1A932BFA-8FDD-46BC-95FD-B0097C25510D}" type="slidenum">
              <a:rPr lang="es-AR" smtClean="0"/>
              <a:pPr/>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1846669E-40FC-45B5-822E-484030A348F6}" type="datetimeFigureOut">
              <a:rPr lang="es-AR" smtClean="0"/>
              <a:pPr/>
              <a:t>6/4/2017</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1A932BFA-8FDD-46BC-95FD-B0097C25510D}" type="slidenum">
              <a:rPr lang="es-AR" smtClean="0"/>
              <a:pPr/>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1846669E-40FC-45B5-822E-484030A348F6}" type="datetimeFigureOut">
              <a:rPr lang="es-AR" smtClean="0"/>
              <a:pPr/>
              <a:t>6/4/2017</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1A932BFA-8FDD-46BC-95FD-B0097C25510D}" type="slidenum">
              <a:rPr lang="es-AR" smtClean="0"/>
              <a:pPr/>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846669E-40FC-45B5-822E-484030A348F6}" type="datetimeFigureOut">
              <a:rPr lang="es-AR" smtClean="0"/>
              <a:pPr/>
              <a:t>6/4/2017</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1A932BFA-8FDD-46BC-95FD-B0097C25510D}"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1846669E-40FC-45B5-822E-484030A348F6}" type="datetimeFigureOut">
              <a:rPr lang="es-AR" smtClean="0"/>
              <a:pPr/>
              <a:t>6/4/2017</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1A932BFA-8FDD-46BC-95FD-B0097C25510D}" type="slidenum">
              <a:rPr lang="es-AR" smtClean="0"/>
              <a:pPr/>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1846669E-40FC-45B5-822E-484030A348F6}" type="datetimeFigureOut">
              <a:rPr lang="es-AR" smtClean="0"/>
              <a:pPr/>
              <a:t>6/4/2017</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a:xfrm>
            <a:off x="8077200" y="6356350"/>
            <a:ext cx="609600" cy="365125"/>
          </a:xfrm>
        </p:spPr>
        <p:txBody>
          <a:bodyPr/>
          <a:lstStyle/>
          <a:p>
            <a:fld id="{1A932BFA-8FDD-46BC-95FD-B0097C25510D}" type="slidenum">
              <a:rPr lang="es-AR" smtClean="0"/>
              <a:pPr/>
              <a:t>‹Nº›</a:t>
            </a:fld>
            <a:endParaRPr lang="es-AR"/>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846669E-40FC-45B5-822E-484030A348F6}" type="datetimeFigureOut">
              <a:rPr lang="es-AR" smtClean="0"/>
              <a:pPr/>
              <a:t>6/4/2017</a:t>
            </a:fld>
            <a:endParaRPr lang="es-AR"/>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AR"/>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A932BFA-8FDD-46BC-95FD-B0097C25510D}" type="slidenum">
              <a:rPr lang="es-AR" smtClean="0"/>
              <a:pPr/>
              <a:t>‹Nº›</a:t>
            </a:fld>
            <a:endParaRPr lang="es-AR"/>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AR" dirty="0" smtClean="0"/>
              <a:t>TERCERA CLASE</a:t>
            </a:r>
            <a:br>
              <a:rPr lang="es-AR" dirty="0" smtClean="0"/>
            </a:br>
            <a:endParaRPr lang="es-AR" dirty="0"/>
          </a:p>
        </p:txBody>
      </p:sp>
      <p:sp>
        <p:nvSpPr>
          <p:cNvPr id="3" name="2 Subtítulo"/>
          <p:cNvSpPr>
            <a:spLocks noGrp="1"/>
          </p:cNvSpPr>
          <p:nvPr>
            <p:ph type="subTitle" idx="1"/>
          </p:nvPr>
        </p:nvSpPr>
        <p:spPr/>
        <p:txBody>
          <a:bodyPr/>
          <a:lstStyle/>
          <a:p>
            <a:r>
              <a:rPr lang="es-AR" smtClean="0"/>
              <a:t>INCIDENCIA </a:t>
            </a:r>
            <a:r>
              <a:rPr lang="es-AR" dirty="0" smtClean="0"/>
              <a:t>DE LA REFORMA DEL CODIGO CIVIL Y COMERCIAL</a:t>
            </a:r>
            <a:endParaRPr lang="es-A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631904"/>
          </a:xfrm>
        </p:spPr>
        <p:txBody>
          <a:bodyPr>
            <a:normAutofit fontScale="85000" lnSpcReduction="20000"/>
          </a:bodyPr>
          <a:lstStyle/>
          <a:p>
            <a:r>
              <a:rPr lang="es-AR" b="1" dirty="0" smtClean="0"/>
              <a:t>El art. 2596</a:t>
            </a:r>
            <a:r>
              <a:rPr lang="es-AR" dirty="0" smtClean="0"/>
              <a:t> da una versión bastante particular del reenvío, institución que, por otra parte, no goza de gran aceptación en los últimos tiempos debido a las intrincadas combinaciones que puede generar, funcionando con altos niveles de subjetividad y, por tanto, de inseguridad. </a:t>
            </a:r>
          </a:p>
          <a:p>
            <a:r>
              <a:rPr lang="es-AR" dirty="0" smtClean="0"/>
              <a:t>La teoría del reenvío propugna que en el ordenamiento aplicable según la norma de conflicto, </a:t>
            </a:r>
            <a:r>
              <a:rPr lang="es-AR" u="sng" dirty="0" smtClean="0"/>
              <a:t>lo primero que hay que ver son sus normas de Derecho Internacional Privado (no "también" como señala la norma , sino "antes que nada"), porque esas normas pueden indicar como aplicable un derecho distinto</a:t>
            </a:r>
            <a:r>
              <a:rPr lang="es-AR" dirty="0" smtClean="0"/>
              <a:t>. </a:t>
            </a:r>
          </a:p>
          <a:p>
            <a:r>
              <a:rPr lang="es-AR" dirty="0" smtClean="0"/>
              <a:t>Por ejemplo, si la norma de conflicto sucesoria argentina manda a aplicar la ley del último domicilio del causante y en ese país hay una norma de conflicto que manda aplicar la ley de la nacionalidad del difunto (ley de un tercer país), para cumplir con la primera (la del domicilio) se debe aplicar la segunda (la de la nacionalidad). Pero eso solamente puede ocurrir si el juez argentino constata que el juez extranjero del país al que lo envió la norma de conflicto argentina, aplicaría efectivamente la ley de la nacionalidad.</a:t>
            </a:r>
            <a:br>
              <a:rPr lang="es-AR" dirty="0" smtClean="0"/>
            </a:br>
            <a:endParaRPr lang="es-A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20688"/>
            <a:ext cx="8229600" cy="5703912"/>
          </a:xfrm>
        </p:spPr>
        <p:txBody>
          <a:bodyPr>
            <a:normAutofit fontScale="92500" lnSpcReduction="10000"/>
          </a:bodyPr>
          <a:lstStyle/>
          <a:p>
            <a:r>
              <a:rPr lang="es-AR" dirty="0" smtClean="0"/>
              <a:t>Es decir que no es un procedimiento exacto que funciona automáticamente comparando norma contra </a:t>
            </a:r>
            <a:r>
              <a:rPr lang="es-AR" dirty="0" err="1" smtClean="0"/>
              <a:t>norma,por</a:t>
            </a:r>
            <a:r>
              <a:rPr lang="es-AR" dirty="0" smtClean="0"/>
              <a:t> ejemplo, la ley de la nacionalidad del difunto a la que hemos sido reenviados, contenga una norma de conflicto que designe como aplicable la ley del lugar de situación de los bienes (un cuarto país), caso en el cual el juez argentino debería verificar si el juez del país del último domicilio del causante seguiría la remisión de su derecho hacia la ley de la nacionalidad y si, "llegado ahí", se consideraría reenviado hacia la ley del lugar de situación de los bienes sucesorios. Porque, en definitiva, el meollo está en la imitación de la probable sentencia que dictaría el juez extranjero del país al que nos envía nuestra norma de conflicto. La redacción del primer párrafo del art. 2596 permite que se produzca un reenvío sin fin o un reenvío "ping-pong ", lo cual no resulta deseable.</a:t>
            </a:r>
            <a:br>
              <a:rPr lang="es-AR" dirty="0" smtClean="0"/>
            </a:br>
            <a:endParaRPr lang="es-A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847928"/>
          </a:xfrm>
        </p:spPr>
        <p:txBody>
          <a:bodyPr/>
          <a:lstStyle/>
          <a:p>
            <a:r>
              <a:rPr lang="es-AR" b="1" u="sng" dirty="0" smtClean="0"/>
              <a:t>2. Reenvío impuesto</a:t>
            </a:r>
            <a:r>
              <a:rPr lang="es-AR" dirty="0" smtClean="0"/>
              <a:t> Llamativamente, el artículo comentado dispone que si el reenvío es hacia el derecho argentino, se aplica el derecho argentino. Pero esto no debe ser necesariamente así, ya que lo que debe hacerse es verificar qué derecho aplicaría el juez del país al que remite nuestra norma de conflicto.</a:t>
            </a:r>
          </a:p>
          <a:p>
            <a:r>
              <a:rPr lang="es-AR" dirty="0" smtClean="0"/>
              <a:t> Sólo si su "respuesta" fuese que aplicaría derecho argentino, nuestro juez habría de hacerlo. Si, por el contrario, viera que el juez foráneo aplicaría su propio derecho interno, eso mismo debería hacer nuestro juez.</a:t>
            </a:r>
          </a:p>
          <a:p>
            <a:endParaRPr lang="es-A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775920"/>
          </a:xfrm>
        </p:spPr>
        <p:txBody>
          <a:bodyPr/>
          <a:lstStyle/>
          <a:p>
            <a:r>
              <a:rPr lang="es-AR" dirty="0" smtClean="0"/>
              <a:t>El último párrafo del artículo comentado aclara que cuando las partes eligen el derecho aplicable, se entiende que es el derecho interno de ese país, salvo que expresamente acuerden lo contrario. La misma regla aparece en la materia contractual art. 2651, inc. b) , remarcando que se excluyen las normas de conflicto de leyes del ordenamiento elegido</a:t>
            </a:r>
            <a:endParaRPr lang="es-A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775920"/>
          </a:xfrm>
        </p:spPr>
        <p:txBody>
          <a:bodyPr>
            <a:normAutofit fontScale="77500" lnSpcReduction="20000"/>
          </a:bodyPr>
          <a:lstStyle/>
          <a:p>
            <a:r>
              <a:rPr lang="es-AR" b="1" dirty="0" smtClean="0"/>
              <a:t>EJEMPLO:</a:t>
            </a:r>
            <a:r>
              <a:rPr lang="es-AR" dirty="0" smtClean="0"/>
              <a:t> Es la sentencia dictada en "Estudios </a:t>
            </a:r>
            <a:r>
              <a:rPr lang="es-AR" dirty="0" err="1" smtClean="0"/>
              <a:t>Espíndola</a:t>
            </a:r>
            <a:r>
              <a:rPr lang="es-AR" dirty="0" smtClean="0"/>
              <a:t> c. </a:t>
            </a:r>
            <a:r>
              <a:rPr lang="es-AR" dirty="0" err="1" smtClean="0"/>
              <a:t>Bollatti</a:t>
            </a:r>
            <a:r>
              <a:rPr lang="es-AR" dirty="0" smtClean="0"/>
              <a:t>, Cristóbal J." (uno de los pocos ejemplos de su empleo, en la cual se resolvió que "tratándose de un contrato celebrado en la República y a cumplirse en el extranjero, debe ser juzgado por las leyes del lugar de su cumplimiento, vale decir, las chilenas (art.1210, Cód. Civil). (...) Remitiendo el </a:t>
            </a:r>
            <a:r>
              <a:rPr lang="es-AR" dirty="0" err="1" smtClean="0"/>
              <a:t>DIPr</a:t>
            </a:r>
            <a:r>
              <a:rPr lang="es-AR" dirty="0" smtClean="0"/>
              <a:t> argentino al derecho chileno, ha de averiguarse cuál es el derecho que éste considera competente para resolver la cuestión, pues ha de atenderse, en primer lugar, al contenido del derecho internacional privado chileno. Éste carece de norma específica con relación a contratos considerados en general. El art. 16 del Cód. Civil de ese país, cuya aplicación analógica estimo procedente (a otra solución se arriba haciendo aplicación analógica de la regla convencional contenida en el CB), se refiere a los bienes sitos en Chile, a los que declara regidos por el derecho del lugar de su situación, sin perjuicio de las estipulaciones contenidas en los contratos otorgados válidamente en país extraño, pero sometiendo los efectos de los contratos a cumplirse en Chile a sus leyes. Debe entenderse que la ley chilena acepta el envío realizado por la ley argentina" (</a:t>
            </a:r>
            <a:r>
              <a:rPr lang="es-AR" dirty="0" err="1" smtClean="0"/>
              <a:t>JNPaz</a:t>
            </a:r>
            <a:r>
              <a:rPr lang="es-AR" dirty="0" smtClean="0"/>
              <a:t> nro. 46, 7/10/1969, ED, 33, 26). La decisión fue elogiada por considerar que la referencia al </a:t>
            </a:r>
            <a:r>
              <a:rPr lang="es-AR" dirty="0" err="1" smtClean="0"/>
              <a:t>DIPr</a:t>
            </a:r>
            <a:r>
              <a:rPr lang="es-AR" dirty="0" smtClean="0"/>
              <a:t> chileno "es la culminación más acabada del tratamiento respetuoso del derecho extranjero" (</a:t>
            </a:r>
            <a:r>
              <a:rPr lang="es-AR" dirty="0" err="1" smtClean="0"/>
              <a:t>Boggiano</a:t>
            </a:r>
            <a:r>
              <a:rPr lang="es-AR" dirty="0" smtClean="0"/>
              <a:t>).</a:t>
            </a:r>
            <a:endParaRPr lang="es-A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76672"/>
            <a:ext cx="8229600" cy="5976664"/>
          </a:xfrm>
        </p:spPr>
        <p:txBody>
          <a:bodyPr>
            <a:normAutofit/>
          </a:bodyPr>
          <a:lstStyle/>
          <a:p>
            <a:r>
              <a:rPr lang="es-AR" sz="3200" dirty="0" smtClean="0"/>
              <a:t>ARTICULO 2597.-Cláusula de excepción. Excepcionalmente, el derecho designado por una norma de conflicto no debe ser aplicado cuando, en razón del conjunto de las circunstancias de hecho del caso, resulta manifiesto que la situación tiene lazos poco relevantes con ese derecho y, en cambio, presenta vínculos muy estrechos con el derecho de otro Estado, cuya aplicación resulta previsible y bajo cuyas reglas la relación se ha establecido válidamente.</a:t>
            </a:r>
            <a:endParaRPr lang="es-AR"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20688"/>
            <a:ext cx="8229600" cy="5703912"/>
          </a:xfrm>
        </p:spPr>
        <p:txBody>
          <a:bodyPr>
            <a:normAutofit fontScale="92500" lnSpcReduction="10000"/>
          </a:bodyPr>
          <a:lstStyle/>
          <a:p>
            <a:r>
              <a:rPr lang="es-AR" dirty="0" smtClean="0"/>
              <a:t>ANALOGIA: En el Reglamento "Roma I" sobre ley aplicable a las relaciones contractuales, art. 4°, ap. 3°, figura una excepción parecida con respecto a una serie de contratos contenidos en el mismo art. 4°, </a:t>
            </a:r>
            <a:r>
              <a:rPr lang="es-AR" dirty="0" err="1" smtClean="0"/>
              <a:t>aps</a:t>
            </a:r>
            <a:r>
              <a:rPr lang="es-AR" dirty="0" smtClean="0"/>
              <a:t>. 1° y 2°. A su vez, el ap. 4° prevé la hipótesis más extrema de imposibilidad de ubicar el derecho aplicable, inclinándose por la ley del país con el cual el contrato presente los vínculos más estrechos. Sin embargo, nótese que en el Reglamento Roma I la excepción funciona sólo para casos contractuales, mientras que el art. 2597 funcionaría para todos los casos de </a:t>
            </a:r>
            <a:r>
              <a:rPr lang="es-AR" dirty="0" err="1" smtClean="0"/>
              <a:t>DIPr</a:t>
            </a:r>
            <a:r>
              <a:rPr lang="es-AR" dirty="0" smtClean="0"/>
              <a:t>.</a:t>
            </a:r>
            <a:br>
              <a:rPr lang="es-AR" dirty="0" smtClean="0"/>
            </a:br>
            <a:r>
              <a:rPr lang="es-AR" dirty="0" smtClean="0"/>
              <a:t>En el párrafo final el art. 2597 se declara inaplicable cuando las partes han elegido el derecho aplicable. Se supone que tal elección debe ser válida, aunque la norma no lo diga. Ahora bien, tampoco está dicho si la excepción funciona a pedido de parte o puede el tribunal, de oficio, instalar el caso en un derecho diferente al previsto.</a:t>
            </a:r>
            <a:endParaRPr lang="es-A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AR" dirty="0" smtClean="0"/>
              <a:t>ARTICULO 2598.-Fraude a ley. Para la determinación del derecho aplicable en materias que involucran derechos no disponibles para las partes no se tienen en cuenta los hechos o actos realizados con el solo fin de eludir la aplicación del derecho designado por las normas de conflicto.</a:t>
            </a:r>
            <a:endParaRPr lang="es-A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AR" dirty="0" smtClean="0"/>
              <a:t>El fraude a la ley no se encontraba receptado de manera expresa en el Cód. Civil sustituido. El fraude se produce cuando las partes en una relación jurídica internacional manipulan, tergiversan los hechos para que el punto de conexión de la norma de conflicto conduzca hacia la ley que ellas pretenden resulte aplicable, en lugar de la que realmente correspondería</a:t>
            </a:r>
            <a:endParaRPr lang="es-A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420656"/>
          </a:xfrm>
        </p:spPr>
        <p:txBody>
          <a:bodyPr>
            <a:normAutofit/>
          </a:bodyPr>
          <a:lstStyle/>
          <a:p>
            <a:r>
              <a:rPr lang="es-AR" sz="2400" dirty="0" smtClean="0"/>
              <a:t>Puntos de Conexión</a:t>
            </a:r>
            <a:endParaRPr lang="es-AR" sz="2400" dirty="0"/>
          </a:p>
        </p:txBody>
      </p:sp>
      <p:sp>
        <p:nvSpPr>
          <p:cNvPr id="3" name="2 Marcador de contenido"/>
          <p:cNvSpPr>
            <a:spLocks noGrp="1"/>
          </p:cNvSpPr>
          <p:nvPr>
            <p:ph idx="1"/>
          </p:nvPr>
        </p:nvSpPr>
        <p:spPr>
          <a:xfrm>
            <a:off x="457200" y="1196752"/>
            <a:ext cx="8229600" cy="5127848"/>
          </a:xfrm>
        </p:spPr>
        <p:txBody>
          <a:bodyPr>
            <a:normAutofit fontScale="85000" lnSpcReduction="20000"/>
          </a:bodyPr>
          <a:lstStyle/>
          <a:p>
            <a:pPr hangingPunct="0"/>
            <a:r>
              <a:rPr lang="es-ES" dirty="0" smtClean="0"/>
              <a:t>En la norma indirecta tenemos lo que se llaman PUNTOS DE CONEXIÓN (que nos va a determinar la ley aplicable), según se trate de la relación jurídica.</a:t>
            </a:r>
            <a:endParaRPr lang="es-AR" dirty="0" smtClean="0"/>
          </a:p>
          <a:p>
            <a:pPr hangingPunct="0"/>
            <a:r>
              <a:rPr lang="es-ES" dirty="0" smtClean="0"/>
              <a:t>Se clasifican en:</a:t>
            </a:r>
            <a:endParaRPr lang="es-AR" dirty="0" smtClean="0"/>
          </a:p>
          <a:p>
            <a:pPr hangingPunct="0"/>
            <a:r>
              <a:rPr lang="es-ES" dirty="0" smtClean="0"/>
              <a:t>1 PERSONALES (contemplan la nacionalidad, domicilio o residencia de la persona)</a:t>
            </a:r>
            <a:endParaRPr lang="es-AR" dirty="0" smtClean="0"/>
          </a:p>
          <a:p>
            <a:pPr hangingPunct="0"/>
            <a:r>
              <a:rPr lang="es-ES" dirty="0" smtClean="0"/>
              <a:t>2 REALS (en cuanto a la situación de Bienes)</a:t>
            </a:r>
            <a:endParaRPr lang="es-AR" dirty="0" smtClean="0"/>
          </a:p>
          <a:p>
            <a:pPr hangingPunct="0"/>
            <a:r>
              <a:rPr lang="es-ES" dirty="0" smtClean="0"/>
              <a:t>3 CONDUCTISTAS ( enfocados en sucesos. </a:t>
            </a:r>
            <a:r>
              <a:rPr lang="es-ES" dirty="0" err="1" smtClean="0"/>
              <a:t>Ej</a:t>
            </a:r>
            <a:r>
              <a:rPr lang="es-ES" dirty="0" smtClean="0"/>
              <a:t> lugar de cumplimiento de un contrato)</a:t>
            </a:r>
            <a:endParaRPr lang="es-AR" dirty="0" smtClean="0"/>
          </a:p>
          <a:p>
            <a:pPr hangingPunct="0"/>
            <a:r>
              <a:rPr lang="es-ES" dirty="0" smtClean="0"/>
              <a:t>A su vez los puntos de conexión pueden ser:</a:t>
            </a:r>
            <a:endParaRPr lang="es-AR" dirty="0" smtClean="0"/>
          </a:p>
          <a:p>
            <a:pPr hangingPunct="0"/>
            <a:r>
              <a:rPr lang="es-ES" dirty="0" smtClean="0"/>
              <a:t>SIMPLES: remite para el caso dado a una sola legislación aplicable</a:t>
            </a:r>
            <a:endParaRPr lang="es-AR" dirty="0" smtClean="0"/>
          </a:p>
          <a:p>
            <a:pPr hangingPunct="0"/>
            <a:r>
              <a:rPr lang="es-ES" dirty="0" smtClean="0"/>
              <a:t>ACUMULATIVOS: exige la aplicación de varias legislaciones para solucionar un caso determinado. </a:t>
            </a:r>
            <a:r>
              <a:rPr lang="es-ES" dirty="0" err="1" smtClean="0"/>
              <a:t>Ej</a:t>
            </a:r>
            <a:r>
              <a:rPr lang="es-ES" dirty="0" smtClean="0"/>
              <a:t>: art 23 del Tratado de D Civil Internacional de Montevideo de 1940, para que una adopción sea valida, se exige que sea conforme con la legislación  del domicilio del adoptante y del adoptado.</a:t>
            </a:r>
            <a:endParaRPr lang="es-AR" dirty="0" smtClean="0"/>
          </a:p>
          <a:p>
            <a:endParaRPr lang="es-A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420656"/>
          </a:xfrm>
        </p:spPr>
        <p:txBody>
          <a:bodyPr>
            <a:normAutofit fontScale="90000"/>
          </a:bodyPr>
          <a:lstStyle/>
          <a:p>
            <a:r>
              <a:rPr lang="es-AR" sz="2800" dirty="0" smtClean="0"/>
              <a:t>CCC, ley 26994</a:t>
            </a:r>
            <a:endParaRPr lang="es-AR" sz="2800" dirty="0"/>
          </a:p>
        </p:txBody>
      </p:sp>
      <p:sp>
        <p:nvSpPr>
          <p:cNvPr id="3" name="2 Marcador de contenido"/>
          <p:cNvSpPr>
            <a:spLocks noGrp="1"/>
          </p:cNvSpPr>
          <p:nvPr>
            <p:ph idx="1"/>
          </p:nvPr>
        </p:nvSpPr>
        <p:spPr>
          <a:xfrm>
            <a:off x="457200" y="1196752"/>
            <a:ext cx="8229600" cy="5127848"/>
          </a:xfrm>
        </p:spPr>
        <p:txBody>
          <a:bodyPr/>
          <a:lstStyle/>
          <a:p>
            <a:r>
              <a:rPr lang="es-AR" dirty="0" smtClean="0"/>
              <a:t>La ley 26994 incorpora el Libro VI- Disposiciones Comunes a los Derechos Personales y Reales, el Titulo IV Disposiciones de Derecho Internacional Privado (sección 6º Adopción)</a:t>
            </a:r>
            <a:endParaRPr lang="es-A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lnSpcReduction="10000"/>
          </a:bodyPr>
          <a:lstStyle/>
          <a:p>
            <a:r>
              <a:rPr lang="es-AR" dirty="0" smtClean="0"/>
              <a:t>Una alusión a la prohibición del fraude a la ley la encontramos en los arts. 1207 y 1208 del Cód. Civil sustituido; ambas disposiciones declaraban la ineficacia en la Argentina de los contratos hechos en país extranjero para violar las leyes argentinas y, viceversa, de los contratos celebrados en nuestro país para violar los derechos y las leyes de una nación extranjera. En este último caso se recepcionaba la idea del fraude a la ley extranjera. Estas disposiciones se referían al fraude a la ley como violación oblicua o indirecta de las leyes, mediante maniobras evasivas de su cumplimiento.</a:t>
            </a:r>
            <a:endParaRPr lang="es-A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631904"/>
          </a:xfrm>
        </p:spPr>
        <p:txBody>
          <a:bodyPr>
            <a:normAutofit lnSpcReduction="10000"/>
          </a:bodyPr>
          <a:lstStyle/>
          <a:p>
            <a:r>
              <a:rPr lang="es-AR" dirty="0" smtClean="0"/>
              <a:t>ARTICULO 2599.-Normas internacionalmente imperativas. Las normas internacionalmente imperativas o de aplicación inmediata del derecho argentino se imponen por sobre el ejercicio de la autonomía de la voluntad y excluyen la aplicación del derecho extranjero elegido por las normas de conflicto o por las partes.</a:t>
            </a:r>
            <a:br>
              <a:rPr lang="es-AR" dirty="0" smtClean="0"/>
            </a:br>
            <a:r>
              <a:rPr lang="es-AR" dirty="0" smtClean="0"/>
              <a:t/>
            </a:r>
            <a:br>
              <a:rPr lang="es-AR" dirty="0" smtClean="0"/>
            </a:br>
            <a:r>
              <a:rPr lang="es-AR" dirty="0" smtClean="0"/>
              <a:t>Cuando resulta aplicable un derecho extranjero también son aplicables sus disposiciones internacionalmente imperativas, y cuando intereses legítimos lo exigen pueden reconocerse los efectos de disposiciones internacionalmente imperativas de terceros Estados que presentan vínculos estrechos y manifiestamente preponderantes con el caso.</a:t>
            </a:r>
            <a:endParaRPr lang="es-A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775920"/>
          </a:xfrm>
        </p:spPr>
        <p:txBody>
          <a:bodyPr>
            <a:normAutofit/>
          </a:bodyPr>
          <a:lstStyle/>
          <a:p>
            <a:r>
              <a:rPr lang="es-AR" dirty="0" smtClean="0"/>
              <a:t>Articulo 2599: Normas internacionalmente imperativas. Las normas internacionalmente imperativas o de aplicación inmediata del derecho argentino se imponen por sobre el ejercicio de la autonomía de la voluntad y excluyen la aplicación del derecho extranjero elegido por las normas de conflicto o por las partes.</a:t>
            </a:r>
            <a:br>
              <a:rPr lang="es-AR" dirty="0" smtClean="0"/>
            </a:br>
            <a:r>
              <a:rPr lang="es-AR" dirty="0" smtClean="0"/>
              <a:t>Cuando resulta aplicable un derecho extranjero también son aplicables sus disposiciones internacionalmente imperativas, y cuando intereses legítimos lo exigen pueden reconocerse los efectos de disposiciones internacionalmente imperativas de terceros Estados que presentan vínculos estrechos y manifiestamente preponderantes con el caso.</a:t>
            </a:r>
            <a:endParaRPr lang="es-A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32656"/>
            <a:ext cx="8229600" cy="5991944"/>
          </a:xfrm>
        </p:spPr>
        <p:txBody>
          <a:bodyPr>
            <a:normAutofit fontScale="92500" lnSpcReduction="20000"/>
          </a:bodyPr>
          <a:lstStyle/>
          <a:p>
            <a:r>
              <a:rPr lang="es-AR" b="1" dirty="0" smtClean="0"/>
              <a:t>Jurisprudencia </a:t>
            </a:r>
            <a:r>
              <a:rPr lang="es-AR" dirty="0" smtClean="0"/>
              <a:t/>
            </a:r>
            <a:br>
              <a:rPr lang="es-AR" dirty="0" smtClean="0"/>
            </a:br>
            <a:r>
              <a:rPr lang="es-AR" dirty="0" smtClean="0"/>
              <a:t/>
            </a:r>
            <a:br>
              <a:rPr lang="es-AR" dirty="0" smtClean="0"/>
            </a:br>
            <a:r>
              <a:rPr lang="es-AR" dirty="0" smtClean="0"/>
              <a:t>1. En el caso se sostuvo que "las normas de derecho extranjero puedan ser desplazadas en nuestro país por el juego de las normas de policía emanadas de leyes de emergencia económica (</a:t>
            </a:r>
            <a:r>
              <a:rPr lang="es-AR" dirty="0" err="1" smtClean="0"/>
              <a:t>arg</a:t>
            </a:r>
            <a:r>
              <a:rPr lang="es-AR" dirty="0" smtClean="0"/>
              <a:t>. art. 14, inc. 1°, del Cód. Civil) (</a:t>
            </a:r>
            <a:r>
              <a:rPr lang="es-AR" dirty="0" err="1" smtClean="0"/>
              <a:t>CNCom</a:t>
            </a:r>
            <a:r>
              <a:rPr lang="es-AR" dirty="0" smtClean="0"/>
              <a:t>., sala D, 19/11/2008, La Ley Online, AR/JUR/14326/2008).</a:t>
            </a:r>
            <a:br>
              <a:rPr lang="es-AR" dirty="0" smtClean="0"/>
            </a:br>
            <a:r>
              <a:rPr lang="es-AR" dirty="0" smtClean="0"/>
              <a:t>2. El tribunal señaló que "el </a:t>
            </a:r>
            <a:r>
              <a:rPr lang="es-AR" dirty="0" err="1" smtClean="0"/>
              <a:t>dec</a:t>
            </a:r>
            <a:r>
              <a:rPr lang="es-AR" dirty="0" smtClean="0"/>
              <a:t>. 410/2002 contiene normas de policía, de carácter exclusivo y excluyente de toda otra disposición, normas materiales y previsiones específicas para casos especiales de comercio exterior. </a:t>
            </a:r>
            <a:r>
              <a:rPr lang="es-AR" dirty="0" err="1" smtClean="0"/>
              <a:t>Señálase</a:t>
            </a:r>
            <a:r>
              <a:rPr lang="es-AR" dirty="0" smtClean="0"/>
              <a:t> por lo demás, que las normas de policía no se identifican necesariamente con disposiciones de orden público, y si bien muchas veces representan intereses de este tipo, ello no siempre ocurre así. Estrictamente, las normas de policía tutelan intereses de orden social, político o económico que el Estado se encuentra especialmente interesado en proteger</a:t>
            </a:r>
            <a:endParaRPr lang="es-A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AR" dirty="0" smtClean="0"/>
              <a:t>ARTICULO 2600.-Orden público (ex art 14 CC). Las disposiciones de derecho extranjero aplicables deben ser excluidas cuando conducen a soluciones incompatibles con los principios fundamentales de orden público que inspiran el ordenamiento jurídico argentino.</a:t>
            </a:r>
            <a:endParaRPr lang="es-A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775920"/>
          </a:xfrm>
        </p:spPr>
        <p:txBody>
          <a:bodyPr/>
          <a:lstStyle/>
          <a:p>
            <a:r>
              <a:rPr lang="es-AR" dirty="0" smtClean="0"/>
              <a:t>Cada derecho nacional se reserva la potestad de rechazar la aplicación por sus jueces de normas foráneas cuando los resultados a que conducen no son compatibles con las pautas estructurales de su sistema, los principios básicos sobre los que está edificado el ordenamiento propio. Se trata del resguardo que cada derecho adopta procurando evitar soluciones extrañas, incompatibles con su ideología jurídica. De allí que se diga que toda norma de conflicto, lleva ínsita la cláusula de reserva (o cláusula general de orden público) que filtra las soluciones basadas en normas no nacionales, permitiendo aceptar o rechazar su aplicación.</a:t>
            </a:r>
            <a:endParaRPr lang="es-A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847928"/>
          </a:xfrm>
        </p:spPr>
        <p:txBody>
          <a:bodyPr>
            <a:normAutofit/>
          </a:bodyPr>
          <a:lstStyle/>
          <a:p>
            <a:r>
              <a:rPr lang="es-AR" sz="3200" dirty="0" smtClean="0"/>
              <a:t>ARTICULO 2601.-Fuentes de jurisdicción. La jurisdicción internacional de los jueces argentinos, no mediando tratados internacionales y en ausencia de acuerdo de partes en materias disponibles para la prórroga de jurisdicción, se atribuye conforme a las reglas del presente Código y a las leyes especiales que sean de aplicación.</a:t>
            </a:r>
            <a:endParaRPr lang="es-AR" sz="32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AR" dirty="0" smtClean="0"/>
              <a:t>El Código Civil sustituido no contenía una norma general sobre fuentes de jurisdicción. La primacía de los tratados internacionales, además de estar ordenada claramente por la Constitución Nacional (art. 75, inc. 22) y haber sido reiterada muchas veces por la jurisprudencia, ya está prevista en el art. 2594, que abre el Título dedicado al </a:t>
            </a:r>
            <a:r>
              <a:rPr lang="es-AR" dirty="0" err="1" smtClean="0"/>
              <a:t>DIPr</a:t>
            </a:r>
            <a:r>
              <a:rPr lang="es-AR" dirty="0" smtClean="0"/>
              <a:t> como disposición "generalísima".</a:t>
            </a:r>
            <a:endParaRPr lang="es-A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AR" dirty="0" smtClean="0"/>
              <a:t>ARTICULO 2602.-Foro de necesidad. Aunque las reglas del presente Código no atribuyan jurisdicción internacional a los jueces argentinos, éstos pueden intervenir, excepcionalmente, con la finalidad de evitar la denegación de justicia, siempre que no sea razonable exigir la iniciación de la demanda en el extranjero y en tanto la situación privada presente contacto suficiente con el país, se garantice el derecho de defensa en juicio y se atienda a la conveniencia de lograr una sentencia eficaz.</a:t>
            </a:r>
            <a:endParaRPr lang="es-A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631904"/>
          </a:xfrm>
        </p:spPr>
        <p:txBody>
          <a:bodyPr>
            <a:normAutofit fontScale="92500" lnSpcReduction="20000"/>
          </a:bodyPr>
          <a:lstStyle/>
          <a:p>
            <a:r>
              <a:rPr lang="es-AR" dirty="0" smtClean="0"/>
              <a:t>En el ordenamiento argentino, un juez sólo puede considerarse competente si una norma vigente, cualquiera sea su fuente, le autoriza a ejercer jurisdicción en un caso determinado. Sin embargo, ninguna norma flota en el ordenamiento desvinculada de los cimientos de éste y esto es lo que sucede con las normas de todos los sectores del </a:t>
            </a:r>
            <a:r>
              <a:rPr lang="es-AR" dirty="0" err="1" smtClean="0"/>
              <a:t>DIPr</a:t>
            </a:r>
            <a:r>
              <a:rPr lang="es-AR" dirty="0" smtClean="0"/>
              <a:t>. Las normas de jurisdicción internacional argentinas no son más que la concreción de los principios y valores consagrados en la Constitución y en la normativa internacional de derechos humanos. Por ello, con el objetivo de garantizar un acceso efectivo a la justicia, el legislador deja abierta una puerta que le permita cubrir los supuestos en los cuales el ejercicio de la jurisdicción resulta indispensable pese a no estar previsto en las normas vigentes.  (La "necesidad" del título del artículo se refiere, precisamente, a la exigencia de no dejar al actor en situación de indefensión)</a:t>
            </a:r>
            <a:endParaRPr lang="es-A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631904"/>
          </a:xfrm>
        </p:spPr>
        <p:txBody>
          <a:bodyPr/>
          <a:lstStyle/>
          <a:p>
            <a:r>
              <a:rPr lang="es-AR" dirty="0" smtClean="0"/>
              <a:t>DISPOSICIONES GENERALES art 2594 CCC:</a:t>
            </a:r>
          </a:p>
          <a:p>
            <a:r>
              <a:rPr lang="es-AR" i="1" dirty="0" smtClean="0"/>
              <a:t>“Normas aplicables. Las normas jurídicas aplicables a situaciones vinculadas con varios ordenamientos jurídicos nacionales se determinan por los tratados y las convenciones internacionales vigentes de aplicación en el caso y, en defecto de normas de fuente internacional, se aplican las normas del derecho internacional privado argentino de fuente interna.”</a:t>
            </a:r>
          </a:p>
          <a:p>
            <a:r>
              <a:rPr lang="es-AR" dirty="0" smtClean="0"/>
              <a:t>La fuente de la nueva disposición se encuentra en la Convención CIDIP II sobre Normas Generales de Derecho Internacional Privado (Montevideo, 1979), arts. 1°, 2°</a:t>
            </a:r>
          </a:p>
          <a:p>
            <a:endParaRPr lang="es-AR" i="1" dirty="0" smtClean="0"/>
          </a:p>
          <a:p>
            <a:endParaRPr lang="es-AR" i="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11560" y="404664"/>
            <a:ext cx="8229600" cy="6045304"/>
          </a:xfrm>
        </p:spPr>
        <p:txBody>
          <a:bodyPr>
            <a:normAutofit fontScale="85000" lnSpcReduction="10000"/>
          </a:bodyPr>
          <a:lstStyle/>
          <a:p>
            <a:r>
              <a:rPr lang="es-AR" dirty="0" smtClean="0"/>
              <a:t>ARTICULO 2603.-Medidas provisionales y cautelares. Los jueces argentinos son competentes para disponer medidas provisionales y cautelares:</a:t>
            </a:r>
            <a:br>
              <a:rPr lang="es-AR" dirty="0" smtClean="0"/>
            </a:br>
            <a:r>
              <a:rPr lang="es-AR" dirty="0" smtClean="0"/>
              <a:t/>
            </a:r>
            <a:br>
              <a:rPr lang="es-AR" dirty="0" smtClean="0"/>
            </a:br>
            <a:r>
              <a:rPr lang="es-AR" dirty="0" smtClean="0"/>
              <a:t>a) cuando entienden en el proceso principal, sin perjuicio de que los bienes o las personas no se encuentren en la República;</a:t>
            </a:r>
            <a:br>
              <a:rPr lang="es-AR" dirty="0" smtClean="0"/>
            </a:br>
            <a:r>
              <a:rPr lang="es-AR" dirty="0" smtClean="0"/>
              <a:t/>
            </a:r>
            <a:br>
              <a:rPr lang="es-AR" dirty="0" smtClean="0"/>
            </a:br>
            <a:r>
              <a:rPr lang="es-AR" dirty="0" smtClean="0"/>
              <a:t>b) a pedido de un juez extranjero competente o en casos de urgencia, cuando los bienes o las personas se encuentran o pueden encontrarse en el país, aunque carezcan de competencia internacional para entender en el proceso principal;</a:t>
            </a:r>
            <a:br>
              <a:rPr lang="es-AR" dirty="0" smtClean="0"/>
            </a:br>
            <a:r>
              <a:rPr lang="es-AR" dirty="0" smtClean="0"/>
              <a:t/>
            </a:r>
            <a:br>
              <a:rPr lang="es-AR" dirty="0" smtClean="0"/>
            </a:br>
            <a:r>
              <a:rPr lang="es-AR" dirty="0" smtClean="0"/>
              <a:t>c) cuando la sentencia dictada por un juez extranjero debe ser reconocida o ejecutada en la Argentina.</a:t>
            </a:r>
            <a:br>
              <a:rPr lang="es-AR" dirty="0" smtClean="0"/>
            </a:br>
            <a:r>
              <a:rPr lang="es-AR" dirty="0" smtClean="0"/>
              <a:t/>
            </a:r>
            <a:br>
              <a:rPr lang="es-AR" dirty="0" smtClean="0"/>
            </a:br>
            <a:r>
              <a:rPr lang="es-AR" dirty="0" smtClean="0"/>
              <a:t>El cumplimiento de una medida cautelar por el juez argentino no implica el compromiso de reconocimiento o ejecución de la sentencia definitiva extranjera, pronunciada en el juicio principal.</a:t>
            </a:r>
            <a:endParaRPr lang="es-A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32656"/>
            <a:ext cx="8229600" cy="5991944"/>
          </a:xfrm>
        </p:spPr>
        <p:txBody>
          <a:bodyPr>
            <a:normAutofit lnSpcReduction="10000"/>
          </a:bodyPr>
          <a:lstStyle/>
          <a:p>
            <a:r>
              <a:rPr lang="es-AR" dirty="0" smtClean="0"/>
              <a:t>ARTICULO 2604.-Litispendencia. Cuando una acción que tiene el mismo objeto y la misma causa se ha iniciado previamente y está pendiente entre las mismas partes en el extranjero, los jueces argentinos deben suspender el juicio en trámite en el país, si es previsible que la decisión extranjera puede ser objeto de reconocimiento.</a:t>
            </a:r>
            <a:br>
              <a:rPr lang="es-AR" dirty="0" smtClean="0"/>
            </a:br>
            <a:r>
              <a:rPr lang="es-AR" dirty="0" smtClean="0"/>
              <a:t/>
            </a:r>
            <a:br>
              <a:rPr lang="es-AR" dirty="0" smtClean="0"/>
            </a:br>
            <a:r>
              <a:rPr lang="es-AR" dirty="0" smtClean="0"/>
              <a:t>El proceso suspendido puede continuar en la República si el juez extranjero declina su propia competencia o si el proceso extranjero se extingue sin que medie resolución sobre el fondo del asunto o, en el supuesto en que habiéndose dictado sentencia en el extranjero, ésta no es susceptible de reconocimiento en nuestro país.</a:t>
            </a:r>
            <a:endParaRPr lang="es-A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92500" lnSpcReduction="10000"/>
          </a:bodyPr>
          <a:lstStyle/>
          <a:p>
            <a:r>
              <a:rPr lang="es-AR" dirty="0" smtClean="0"/>
              <a:t>La hipótesis es que el juez argentino es competente para entender en el caso pero que éste ya se está sustanciando en el extranjero al momento de presentarse la demanda en nuestro país. Consecuentemente, la asunción de competencia por parte del juez argentino sería susceptible de causar no sólo problemas de economía procesal sino también un verdadero menoscabo a la justicia del caso, dada la probabilidad de sentencias contradictorias y de inconvenientes sobrevenidos en la efectividad de las mismas. Es precisamente esto último lo que muchas veces se pretende con la presentación de una segunda demanda en una jurisdicción diferente.</a:t>
            </a:r>
            <a:endParaRPr lang="es-A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420656"/>
          </a:xfrm>
        </p:spPr>
        <p:txBody>
          <a:bodyPr>
            <a:noAutofit/>
          </a:bodyPr>
          <a:lstStyle/>
          <a:p>
            <a:r>
              <a:rPr lang="es-AR" sz="3200" dirty="0" smtClean="0"/>
              <a:t>jurisprudencia</a:t>
            </a:r>
            <a:endParaRPr lang="es-AR" sz="3200" dirty="0"/>
          </a:p>
        </p:txBody>
      </p:sp>
      <p:sp>
        <p:nvSpPr>
          <p:cNvPr id="3" name="2 Marcador de contenido"/>
          <p:cNvSpPr>
            <a:spLocks noGrp="1"/>
          </p:cNvSpPr>
          <p:nvPr>
            <p:ph idx="1"/>
          </p:nvPr>
        </p:nvSpPr>
        <p:spPr>
          <a:xfrm>
            <a:off x="457200" y="1268760"/>
            <a:ext cx="8229600" cy="5055840"/>
          </a:xfrm>
        </p:spPr>
        <p:txBody>
          <a:bodyPr>
            <a:noAutofit/>
          </a:bodyPr>
          <a:lstStyle/>
          <a:p>
            <a:r>
              <a:rPr lang="es-AR" sz="2000" dirty="0" smtClean="0"/>
              <a:t>La sentencia señala que "(...) toda vez que de coexistir el trámite de esta revisión, que es un proceso de conocimiento, cuyo pronunciamiento abordará el fondo del asunto y otro proceso incoado con anterioridad en extraña jurisdicción con el mismo objeto, se daría un supuesto de litispendencia, que debe ser atendido, a fin de impedir, al menos, el escándalo de soluciones contrapuestas, pues no cabe pretender, por esta vía revisiva, enervar los efectos de una eventual sentencia en una sede arbitral ya abierta sin perjuicio del trámite que posteriormente pudiese resultar necesario para acordarle o no un eventual reconocimiento. Ello, podría conducir a una indebida utilización del fraccionamiento internacional de jurisdicciones para neutralizar pronunciamientos adversos y atenta contra el principio de cooperación internacional, como contra el más elemental principio que ordena procurar la armonía internacional de las soluciones y se aparta del principio del 'mínimo conflicto' mediante prácticas que no cabe a este tribunal convalidar" (</a:t>
            </a:r>
            <a:r>
              <a:rPr lang="es-AR" sz="2000" dirty="0" err="1" smtClean="0"/>
              <a:t>JNCom</a:t>
            </a:r>
            <a:r>
              <a:rPr lang="es-AR" sz="2000" dirty="0" smtClean="0"/>
              <a:t>. Nro. 26, Secretaría Nro. 52, 31/5/2004).</a:t>
            </a:r>
            <a:br>
              <a:rPr lang="es-AR" sz="2000" dirty="0" smtClean="0"/>
            </a:br>
            <a:endParaRPr lang="es-AR" sz="20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564672"/>
          </a:xfrm>
        </p:spPr>
        <p:txBody>
          <a:bodyPr>
            <a:normAutofit/>
          </a:bodyPr>
          <a:lstStyle/>
          <a:p>
            <a:r>
              <a:rPr lang="es-AR" sz="2800" dirty="0" smtClean="0"/>
              <a:t>Capitulo 2- jurisdicción internacional</a:t>
            </a:r>
            <a:endParaRPr lang="es-AR" sz="2800" dirty="0"/>
          </a:p>
        </p:txBody>
      </p:sp>
      <p:sp>
        <p:nvSpPr>
          <p:cNvPr id="3" name="2 Marcador de contenido"/>
          <p:cNvSpPr>
            <a:spLocks noGrp="1"/>
          </p:cNvSpPr>
          <p:nvPr>
            <p:ph idx="1"/>
          </p:nvPr>
        </p:nvSpPr>
        <p:spPr/>
        <p:txBody>
          <a:bodyPr/>
          <a:lstStyle/>
          <a:p>
            <a:r>
              <a:rPr lang="es-AR" dirty="0" smtClean="0"/>
              <a:t>ARTICULO 2605.-Acuerdo de elección de foro. En materia patrimonial e internacional, las partes están facultadas para prorrogar jurisdicción en jueces o árbitros fuera de la República, excepto que los jueces argentinos tengan jurisdicción exclusiva o que la prórroga estuviese prohibida por ley.</a:t>
            </a:r>
            <a:endParaRPr lang="es-A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487888"/>
          </a:xfrm>
        </p:spPr>
        <p:txBody>
          <a:bodyPr>
            <a:normAutofit fontScale="85000" lnSpcReduction="20000"/>
          </a:bodyPr>
          <a:lstStyle/>
          <a:p>
            <a:r>
              <a:rPr lang="es-AR" dirty="0" smtClean="0"/>
              <a:t>JURISPRUDENCIA: 1. En el derecho procesal internacional de fuente interna, el art. 1° del CPCCN establece la admisibilidad de la prórroga de jurisdicción en jueces o árbitros extranjeros, restringiéndola a los asuntos exclusivamente patrimoniales y de índole internacional. Este instituto reconoce su fundamento en la necesidad de favorecer el comercio multinacional y los términos de su intercambio (</a:t>
            </a:r>
            <a:r>
              <a:rPr lang="es-AR" dirty="0" err="1" smtClean="0"/>
              <a:t>CNCom</a:t>
            </a:r>
            <a:r>
              <a:rPr lang="es-AR" dirty="0" smtClean="0"/>
              <a:t>., sala E, 10/10/1993, ED, 157-129/137, con comentario de J. E. </a:t>
            </a:r>
            <a:r>
              <a:rPr lang="es-AR" dirty="0" err="1" smtClean="0"/>
              <a:t>Martorell</a:t>
            </a:r>
            <a:r>
              <a:rPr lang="es-AR" dirty="0" smtClean="0"/>
              <a:t>) .</a:t>
            </a:r>
            <a:br>
              <a:rPr lang="es-AR" dirty="0" smtClean="0"/>
            </a:br>
            <a:r>
              <a:rPr lang="es-AR" dirty="0" smtClean="0"/>
              <a:t>2. El derecho argentino reconoce la facultad de las partes de acordar la prórroga de jurisdicción en árbitros que actúen en el extranjero, en cuestiones patrimoniales de naturaleza internacional, dentro de los límites fijados por la ley (art.</a:t>
            </a:r>
            <a:br>
              <a:rPr lang="es-AR" dirty="0" smtClean="0"/>
            </a:br>
            <a:r>
              <a:rPr lang="es-AR" dirty="0" smtClean="0"/>
              <a:t>1°, CPCCN). Y si la norma menciona la prórroga en favor de jueces extranjeros o árbitros que actúen fuera de la República, con mayor razón se admite el rol de la autonomía de la voluntad para la designación de jueces y árbitros que actúen en la República Argentina (</a:t>
            </a:r>
            <a:r>
              <a:rPr lang="es-AR" dirty="0" err="1" smtClean="0"/>
              <a:t>CNCom</a:t>
            </a:r>
            <a:r>
              <a:rPr lang="es-AR" dirty="0" smtClean="0"/>
              <a:t>., sala E, 26/9/1988, LA LEY, 1989E, 304, con nota de A. </a:t>
            </a:r>
            <a:r>
              <a:rPr lang="es-AR" dirty="0" err="1" smtClean="0"/>
              <a:t>Boggiano</a:t>
            </a:r>
            <a:r>
              <a:rPr lang="es-AR" dirty="0" smtClean="0"/>
              <a:t>).</a:t>
            </a:r>
            <a:endParaRPr lang="es-A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AR" dirty="0" smtClean="0"/>
              <a:t>Articulo 2606: Carácter exclusivo de la elección de foro. El juez elegido por las partes tiene competencia exclusiva, excepto que ellas decidan expresamente lo contrario.</a:t>
            </a:r>
          </a:p>
          <a:p>
            <a:r>
              <a:rPr lang="es-AR" dirty="0" smtClean="0"/>
              <a:t>El principio sustentado en este precepto constituye una de las reglas esenciales de la Convención de La Haya de 2005 sobre los acuerdos de elección de foro (art. 3.b), aún no en vigor.</a:t>
            </a:r>
            <a:br>
              <a:rPr lang="es-AR" dirty="0" smtClean="0"/>
            </a:br>
            <a:r>
              <a:rPr lang="es-AR" dirty="0" smtClean="0"/>
              <a:t> </a:t>
            </a:r>
            <a:br>
              <a:rPr lang="es-AR" dirty="0" smtClean="0"/>
            </a:br>
            <a:endParaRPr lang="es-A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20688"/>
            <a:ext cx="8229600" cy="5703912"/>
          </a:xfrm>
        </p:spPr>
        <p:txBody>
          <a:bodyPr>
            <a:normAutofit fontScale="92500" lnSpcReduction="20000"/>
          </a:bodyPr>
          <a:lstStyle/>
          <a:p>
            <a:r>
              <a:rPr lang="es-AR" dirty="0" smtClean="0"/>
              <a:t>La hipótesis normal de aplicación del precepto comentado consistirá en su invocación por el demandado ante una acción intentada en Argentina sobre la base de un foro concurrente. En este sentido, dado el tenor concreto del art. 2605, el juez argentino deberá rechazar la demanda cuando el criterio de competencia invocado no le dé competencia exclusiva, la autonomía de la voluntad no esté prohibida y en el acuerdo a favor del juez extranjero las partes no hayan desvirtuado la presunción establecida en el presente artículo.</a:t>
            </a:r>
            <a:br>
              <a:rPr lang="es-AR" dirty="0" smtClean="0"/>
            </a:br>
            <a:r>
              <a:rPr lang="es-AR" dirty="0" smtClean="0"/>
              <a:t>En supuestos de sumisión a los tribunales argentinos (aceptada por el legislador implícitamente, como se explica en el comentario al artículo anterior), el precepto podrá también tener aplicación para rechazar la litispendencia, salvo que</a:t>
            </a:r>
            <a:r>
              <a:rPr lang="es-AR" u="sng" dirty="0" smtClean="0"/>
              <a:t> el proceso en el extranjero se base en un acuerdo expreso o tácito de elección de foro posterior al invocado en la Argentina o que concurra alguna de las limitaciones mencionadas en el art. 2605.</a:t>
            </a:r>
            <a:br>
              <a:rPr lang="es-AR" u="sng" dirty="0" smtClean="0"/>
            </a:br>
            <a:endParaRPr lang="es-AR" u="sng"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775920"/>
          </a:xfrm>
        </p:spPr>
        <p:txBody>
          <a:bodyPr/>
          <a:lstStyle/>
          <a:p>
            <a:r>
              <a:rPr lang="es-AR" dirty="0" smtClean="0"/>
              <a:t>Articulo 2607: Prórroga expresa o tácita. La prórroga de jurisdicción es operativa si surge de convenio escrito mediante el cual los interesados manifiestan su decisión de someterse a la competencia del juez o árbitro ante quien acuden.</a:t>
            </a:r>
            <a:br>
              <a:rPr lang="es-AR" dirty="0" smtClean="0"/>
            </a:br>
            <a:r>
              <a:rPr lang="es-AR" dirty="0" smtClean="0"/>
              <a:t>Se admite también todo medio de comunicación que permita establecer la prueba por un texto. Asimismo opera la prórroga, para el actor, por el hecho de entablar la demanda y, con respecto al demandado, cuando la conteste, deje de hacerlo u oponga excepciones previas sin articular la declinatoria.</a:t>
            </a:r>
            <a:endParaRPr lang="es-A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AR" dirty="0" smtClean="0"/>
              <a:t>En el sistema argentino de </a:t>
            </a:r>
            <a:r>
              <a:rPr lang="es-AR" dirty="0" err="1" smtClean="0"/>
              <a:t>DIPr</a:t>
            </a:r>
            <a:r>
              <a:rPr lang="es-AR" dirty="0" smtClean="0"/>
              <a:t> de fuente internacional ambas aparecen en los arts. 4° a 6° del Protocolo de Buenos Aires de 1994. La sumisión tácita también se contempla en el art. 8° de la Convención interamericana sobre obligaciones de alimentos (CIDIP IV, 1989).</a:t>
            </a:r>
            <a:endParaRPr lang="es-A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08720"/>
            <a:ext cx="8229600" cy="5415880"/>
          </a:xfrm>
        </p:spPr>
        <p:txBody>
          <a:bodyPr>
            <a:normAutofit fontScale="92500" lnSpcReduction="10000"/>
          </a:bodyPr>
          <a:lstStyle/>
          <a:p>
            <a:r>
              <a:rPr lang="es-AR" dirty="0" smtClean="0"/>
              <a:t>Prelación de fuentes.- Aun cuando el Código Civil sustituido nada decía al respecto, e incluso con anterioridad a la reforma constitucional de 1994, la CSJN en el caso </a:t>
            </a:r>
            <a:r>
              <a:rPr lang="es-AR" b="1" dirty="0" smtClean="0"/>
              <a:t>"</a:t>
            </a:r>
            <a:r>
              <a:rPr lang="es-AR" b="1" dirty="0" err="1" smtClean="0"/>
              <a:t>Ekmekdjian</a:t>
            </a:r>
            <a:r>
              <a:rPr lang="es-AR" b="1" dirty="0" smtClean="0"/>
              <a:t> c. </a:t>
            </a:r>
            <a:r>
              <a:rPr lang="es-AR" b="1" dirty="0" err="1" smtClean="0"/>
              <a:t>Sofovich</a:t>
            </a:r>
            <a:r>
              <a:rPr lang="es-AR" b="1" dirty="0" smtClean="0"/>
              <a:t>" (7/7/1992)</a:t>
            </a:r>
            <a:r>
              <a:rPr lang="es-AR" dirty="0" smtClean="0"/>
              <a:t>, basándose en el art. 27 de la Convención de Viena de 1969 sobre el derecho de los tratados, </a:t>
            </a:r>
            <a:r>
              <a:rPr lang="es-AR" u="sng" dirty="0" smtClean="0"/>
              <a:t>reconocía la primacía de las normas contenidas en los tratados internacionales ante un eventual conflicto con cualquier disposición interna. Esta posición fue confirmada por el Máximo Tribunal en casos posteriores como, por ejemplo, "</a:t>
            </a:r>
            <a:r>
              <a:rPr lang="es-AR" u="sng" dirty="0" err="1" smtClean="0"/>
              <a:t>Fibraca</a:t>
            </a:r>
            <a:r>
              <a:rPr lang="es-AR" u="sng" dirty="0" smtClean="0"/>
              <a:t> Constructora c. Comisión Técnica de Salto Grande" (7/6/1993).</a:t>
            </a:r>
            <a:r>
              <a:rPr lang="es-AR" dirty="0" smtClean="0"/>
              <a:t> La reforma constitucional de 1994 en el art. 75 inc. 22 otorga a los tratados y concordatos jerarquía superior a las leyes, al tiempo que se incorpora con rango constitucional la normativa internacional en materia de derechos humanos</a:t>
            </a:r>
            <a:endParaRPr lang="es-A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919936"/>
          </a:xfrm>
        </p:spPr>
        <p:txBody>
          <a:bodyPr>
            <a:normAutofit fontScale="85000" lnSpcReduction="10000"/>
          </a:bodyPr>
          <a:lstStyle/>
          <a:p>
            <a:r>
              <a:rPr lang="es-AR" dirty="0" smtClean="0"/>
              <a:t>JURISPRUDENCIA: 1. Formalmente la prórroga de jurisdicción puede ser expresa o tácita; en el primer caso se requiere un </a:t>
            </a:r>
            <a:r>
              <a:rPr lang="es-AR" dirty="0" err="1" smtClean="0"/>
              <a:t>pactum</a:t>
            </a:r>
            <a:r>
              <a:rPr lang="es-AR" dirty="0" smtClean="0"/>
              <a:t> de foro prorrogando contenido en el mismo contrato o por convención independiente cuyo contenido no arroje dudas acerca de la validez del consentimiento de las partes y en el segundo pueden surgir de contratos de adhesión a condiciones generales predispuestas cuando aquéllas no se incorporen subrepticiamente excluyendo la posibilidad razonable de su ponderada deliberación o exista una disparidad tal del poder negociador que permita invalidar el consentimiento por ausencia de un libre acuerdo de voluntades (</a:t>
            </a:r>
            <a:r>
              <a:rPr lang="es-AR" dirty="0" err="1" smtClean="0"/>
              <a:t>JNCom</a:t>
            </a:r>
            <a:r>
              <a:rPr lang="es-AR" dirty="0" smtClean="0"/>
              <a:t>. Nro. 18, Secretaría Nro. 36, 20/10/1989, ED 150-304).</a:t>
            </a:r>
            <a:br>
              <a:rPr lang="es-AR" dirty="0" smtClean="0"/>
            </a:br>
            <a:r>
              <a:rPr lang="es-AR" dirty="0" smtClean="0"/>
              <a:t>2. En términos generales, la prórroga de la jurisdicción en favor de los magistrados extranjeros debe provenir de actos procesales 'concluyentes', entendiendo por tales, aquellos en los que la parte manifiesta, en forma inequívoca, su voluntad de someterse al Poder Judicial de la nación foránea (</a:t>
            </a:r>
            <a:r>
              <a:rPr lang="es-AR" dirty="0" err="1" smtClean="0"/>
              <a:t>CNFed</a:t>
            </a:r>
            <a:r>
              <a:rPr lang="es-AR" dirty="0" smtClean="0"/>
              <a:t>. </a:t>
            </a:r>
            <a:r>
              <a:rPr lang="es-AR" dirty="0" err="1" smtClean="0"/>
              <a:t>Civ</a:t>
            </a:r>
            <a:r>
              <a:rPr lang="es-AR" dirty="0" smtClean="0"/>
              <a:t>. y Com., sala III, 22/11/2005,www.diprargentina.com ).</a:t>
            </a:r>
            <a:br>
              <a:rPr lang="es-AR" dirty="0" smtClean="0"/>
            </a:br>
            <a:endParaRPr lang="es-A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AR" dirty="0" smtClean="0"/>
              <a:t>Articulo 2608: Domicilio o residencia habitual del demandado. Excepto disposición particular, las </a:t>
            </a:r>
            <a:r>
              <a:rPr lang="es-AR" u="sng" dirty="0" smtClean="0"/>
              <a:t>acciones personales</a:t>
            </a:r>
            <a:r>
              <a:rPr lang="es-AR" dirty="0" smtClean="0"/>
              <a:t> deben interponerse ante el juez del domicilio o residencia habitual del demandado.</a:t>
            </a:r>
            <a:endParaRPr lang="es-A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AR" dirty="0" smtClean="0"/>
              <a:t>El Código Civil sustituido no contenía una disposición consagrando el foro de domicilio del demandado como criterio de jurisdicción internacional con alcance general, aunque sí para determinadas materias como los contratos (arts. 1215 y 1216). Dicho foro es, sin embargo, uno de los criterios generales de jurisdicción previstos en los Tratados de Montevideo de Derecho Civil Internacional (sendos arts. 56) y como tal es considerado tradicionalmente en la jurisprudencia.</a:t>
            </a:r>
            <a:endParaRPr lang="es-A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775920"/>
          </a:xfrm>
        </p:spPr>
        <p:txBody>
          <a:bodyPr>
            <a:normAutofit fontScale="92500" lnSpcReduction="20000"/>
          </a:bodyPr>
          <a:lstStyle/>
          <a:p>
            <a:r>
              <a:rPr lang="es-AR" dirty="0" smtClean="0"/>
              <a:t>La justificación que se ha hecho popular es que se trata de un criterio que, en términos generales, beneficia a ambas partes de la contienda. Al demandado, porque allí es donde se supone que puede ejercitar mejor el derecho de defensa, y al demandante, porque se trata de un lugar en el que probablemente se garantice la efectividad de la sentencia.</a:t>
            </a:r>
            <a:br>
              <a:rPr lang="es-AR" dirty="0" smtClean="0"/>
            </a:br>
            <a:endParaRPr lang="es-AR" dirty="0" smtClean="0"/>
          </a:p>
          <a:p>
            <a:r>
              <a:rPr lang="es-AR" dirty="0" smtClean="0"/>
              <a:t>Carácter de la norma La ubicación de esta regla entre el Capítulo genéricamente dedicado a la jurisdicción internacional lleva a pensar que </a:t>
            </a:r>
            <a:r>
              <a:rPr lang="es-AR" u="sng" dirty="0" smtClean="0"/>
              <a:t>el domicilio del demandado juega como foro general la Dra. </a:t>
            </a:r>
            <a:r>
              <a:rPr lang="es-AR" u="sng" dirty="0" err="1" smtClean="0"/>
              <a:t>Uzal</a:t>
            </a:r>
            <a:r>
              <a:rPr lang="es-AR" u="sng" dirty="0" smtClean="0"/>
              <a:t> lo caracteriza como uno de los dos "principios generales" en la materia junto al de los foros exclusivos</a:t>
            </a:r>
            <a:r>
              <a:rPr lang="es-AR" dirty="0" smtClean="0"/>
              <a:t>. En el Derecho Comparado, normalmente, cuando al domicilio del demandado se le asigna la función de criterio general de jurisdicción, lo que se está diciendo es que el mismo sirve para otorgar competencia en todos los supuestos (salvo que se haga alguna excepción)</a:t>
            </a:r>
            <a:endParaRPr lang="es-A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6597352"/>
          </a:xfrm>
        </p:spPr>
        <p:txBody>
          <a:bodyPr>
            <a:noAutofit/>
          </a:bodyPr>
          <a:lstStyle/>
          <a:p>
            <a:r>
              <a:rPr lang="es-AR" sz="2000" dirty="0" smtClean="0"/>
              <a:t>JURISPRUDENCIA:</a:t>
            </a:r>
          </a:p>
          <a:p>
            <a:r>
              <a:rPr lang="es-AR" sz="2000" dirty="0" smtClean="0"/>
              <a:t>1. La jurisdicción internacional del juez del domicilio del demandado constituye 'una regla universal' (</a:t>
            </a:r>
            <a:r>
              <a:rPr lang="es-AR" sz="2000" dirty="0" err="1" smtClean="0"/>
              <a:t>Goldschmidt</a:t>
            </a:r>
            <a:r>
              <a:rPr lang="es-AR" sz="2000" dirty="0" smtClean="0"/>
              <a:t>, W., Derecho Internacional Privado , 8a ed., 1995, p. 480) que tiene como fuente normas convencionales de jurisdicción internacional argentina que si bien no resultan directamente aplicables al caso reciben tal directiva (</a:t>
            </a:r>
            <a:r>
              <a:rPr lang="es-AR" sz="2000" dirty="0" err="1" smtClean="0"/>
              <a:t>TCol</a:t>
            </a:r>
            <a:r>
              <a:rPr lang="es-AR" sz="2000" dirty="0" smtClean="0"/>
              <a:t>. Familia Nro. 5 Rosario, 24/10/2002, LA LEY, 2003D, 351).</a:t>
            </a:r>
            <a:br>
              <a:rPr lang="es-AR" sz="2000" dirty="0" smtClean="0"/>
            </a:br>
            <a:r>
              <a:rPr lang="es-AR" sz="2000" dirty="0" smtClean="0"/>
              <a:t>2. Es decir que, cualquiera sea la norma que se aplique, siempre existe jurisdicción internacional para los jueces del domicilio del demandado, cuando el cheque que se ejecuta es pagadero por un banco domiciliado en el extranjero.</a:t>
            </a:r>
            <a:br>
              <a:rPr lang="es-AR" sz="2000" dirty="0" smtClean="0"/>
            </a:br>
            <a:r>
              <a:rPr lang="es-AR" sz="2000" dirty="0" smtClean="0"/>
              <a:t>Éste es el criterio seguido desde hace mucho tiempo por el fuero comercial. Así fue resuelto por la Cámara Nacional en lo Comercial, sala B, el 16/5/1969 (</a:t>
            </a:r>
            <a:r>
              <a:rPr lang="es-AR" sz="2000" dirty="0" err="1" smtClean="0"/>
              <a:t>JNCom</a:t>
            </a:r>
            <a:r>
              <a:rPr lang="es-AR" sz="2000" dirty="0" smtClean="0"/>
              <a:t>. Nro. 10, Secretaría Nro. 19, 30/6/1993, www.diprargentina.com ).</a:t>
            </a:r>
            <a:br>
              <a:rPr lang="es-AR" sz="2000" dirty="0" smtClean="0"/>
            </a:br>
            <a:r>
              <a:rPr lang="es-AR" sz="2000" dirty="0" smtClean="0"/>
              <a:t>3. La regla general de competencia es el domicilio del deudor, y sólo cede aparte de los casos de fuero de atracción, causas conexas y litisconsorcio en los supuestos en que el lugar de cumplimiento de la obligación se encuentra expresa o implícitamente establecido, pero siempre que esta última circunstancia surja en forma clara y evidente (</a:t>
            </a:r>
            <a:r>
              <a:rPr lang="es-AR" sz="2000" dirty="0" err="1" smtClean="0"/>
              <a:t>CNCom</a:t>
            </a:r>
            <a:r>
              <a:rPr lang="es-AR" sz="2000" dirty="0" smtClean="0"/>
              <a:t>., sala B, 6/6/1997, LA LEY, 1997-F, 241).</a:t>
            </a:r>
            <a:br>
              <a:rPr lang="es-AR" sz="2000" dirty="0" smtClean="0"/>
            </a:br>
            <a:endParaRPr lang="es-AR" sz="20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5559896"/>
          </a:xfrm>
        </p:spPr>
        <p:txBody>
          <a:bodyPr>
            <a:normAutofit/>
          </a:bodyPr>
          <a:lstStyle/>
          <a:p>
            <a:r>
              <a:rPr lang="es-AR" dirty="0" smtClean="0"/>
              <a:t>Articulo 2609: Jurisdicción exclusiva. Sin perjuicio de lo dispuesto en leyes especiales, los jueces argentinos son exclusivamente competentes para conocer en las siguientes causas:</a:t>
            </a:r>
            <a:br>
              <a:rPr lang="es-AR" dirty="0" smtClean="0"/>
            </a:br>
            <a:r>
              <a:rPr lang="es-AR" dirty="0" smtClean="0"/>
              <a:t>a) en materia de derechos reales sobre inmuebles situados en la República; b) en materia de validez o nulidad de las inscripciones practicadas en un registro público argentino; c) en materia de inscripciones o validez de patentes, marcas, diseños o dibujos y modelos industriales y demás derechos análogos sometidos a depósito o registro, cuando el depósito o registro se haya solicitado o efectuado o tenido por efectuado en Argentina.</a:t>
            </a:r>
            <a:endParaRPr lang="es-A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764704"/>
            <a:ext cx="8229600" cy="5127848"/>
          </a:xfrm>
        </p:spPr>
        <p:txBody>
          <a:bodyPr/>
          <a:lstStyle/>
          <a:p>
            <a:r>
              <a:rPr lang="es-AR" dirty="0" smtClean="0"/>
              <a:t>Jurisprudencia: "Cuando la jurisdicción es concurrente entre un tribunal extranjero y uno argentino, no puede existir invasión de la jurisdicción argentina (...). La invasión de nuestra jurisdicción internacional sólo puede darse si el juez extranjero entiende en una acción respecto de la cual nuestro país reclama jurisdicción exclusiva. La jurisdicción exclusiva, a diferencia de la jurisdicción única, se funda siempre en razones de orden público internacional" -</a:t>
            </a:r>
            <a:r>
              <a:rPr lang="es-AR" dirty="0" err="1" smtClean="0"/>
              <a:t>JNCom</a:t>
            </a:r>
            <a:r>
              <a:rPr lang="es-AR" dirty="0" smtClean="0"/>
              <a:t>. Nro. 10, Secretaría Nro. 20, 12/1992,www.diprargentina.com </a:t>
            </a:r>
            <a:endParaRPr lang="es-A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92500" lnSpcReduction="10000"/>
          </a:bodyPr>
          <a:lstStyle/>
          <a:p>
            <a:r>
              <a:rPr lang="es-AR" dirty="0" smtClean="0"/>
              <a:t>Articulo 2610: Igualdad de trato. Los ciudadanos y los residentes permanentes en el extranjero gozan del libre acceso a la jurisdicción para la defensa de sus derechos e intereses, en las mismas condiciones que los ciudadanos y residentes permanentes en la Argentina.</a:t>
            </a:r>
            <a:br>
              <a:rPr lang="es-AR" dirty="0" smtClean="0"/>
            </a:br>
            <a:r>
              <a:rPr lang="es-AR" dirty="0" smtClean="0"/>
              <a:t>Ninguna caución o depósito, cualquiera sea su denominación, puede ser impuesto en razón de la calidad de ciudadano o residente permanente en otro Estado.</a:t>
            </a:r>
            <a:br>
              <a:rPr lang="es-AR" dirty="0" smtClean="0"/>
            </a:br>
            <a:r>
              <a:rPr lang="es-AR" dirty="0" smtClean="0"/>
              <a:t>La igualdad de trato se aplica a las personas jurídicas constituidas, autorizadas o registradas de acuerdo a las leyes de un Estado extranjero.</a:t>
            </a:r>
            <a:br>
              <a:rPr lang="es-AR" dirty="0" smtClean="0"/>
            </a:br>
            <a:endParaRPr lang="es-A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348648"/>
          </a:xfrm>
        </p:spPr>
        <p:txBody>
          <a:bodyPr>
            <a:noAutofit/>
          </a:bodyPr>
          <a:lstStyle/>
          <a:p>
            <a:r>
              <a:rPr lang="es-AR" sz="2400" dirty="0" smtClean="0"/>
              <a:t>jurisprudencia</a:t>
            </a:r>
            <a:endParaRPr lang="es-AR" sz="2400" dirty="0"/>
          </a:p>
        </p:txBody>
      </p:sp>
      <p:sp>
        <p:nvSpPr>
          <p:cNvPr id="3" name="2 Marcador de contenido"/>
          <p:cNvSpPr>
            <a:spLocks noGrp="1"/>
          </p:cNvSpPr>
          <p:nvPr>
            <p:ph idx="1"/>
          </p:nvPr>
        </p:nvSpPr>
        <p:spPr>
          <a:xfrm>
            <a:off x="457200" y="1124744"/>
            <a:ext cx="8229600" cy="5733256"/>
          </a:xfrm>
        </p:spPr>
        <p:txBody>
          <a:bodyPr>
            <a:normAutofit fontScale="77500" lnSpcReduction="20000"/>
          </a:bodyPr>
          <a:lstStyle/>
          <a:p>
            <a:r>
              <a:rPr lang="es-AR" dirty="0" smtClean="0"/>
              <a:t>1. El fallo señala que " la eximición de prestar arraigo contenida en el art. 17 de la Convención sobre Procedimiento Civil de La Haya (Ley 23502), comprende no sólo a las personas físicas, sino también a las personas jurídicas sometidas al régimen jurídico de un Estado contratante, ya sea por su lugar de constitución o su domicilio legal, aun cuando la citada norma hace referencia a los 'nacionales de un Estado contratante', ya que no existe razón para acotar la cuestión a las personas físicas y resulta evidente el fin de la disposición de equiparar a ese efecto dichas sociedades con las constituidas o domiciliadas en el país" (</a:t>
            </a:r>
            <a:r>
              <a:rPr lang="es-AR" dirty="0" err="1" smtClean="0"/>
              <a:t>CCiv</a:t>
            </a:r>
            <a:r>
              <a:rPr lang="es-AR" dirty="0" smtClean="0"/>
              <a:t>. y Com. San Martín, sala II, 16/4/2002, JA, 5/3/2003, p. 86).</a:t>
            </a:r>
            <a:br>
              <a:rPr lang="es-AR" dirty="0" smtClean="0"/>
            </a:br>
            <a:endParaRPr lang="es-AR" dirty="0" smtClean="0"/>
          </a:p>
          <a:p>
            <a:r>
              <a:rPr lang="es-AR" dirty="0" smtClean="0"/>
              <a:t>2. La excepción de arraigo fue acogida en primera instancia y confirmada por la Cámara de Apelaciones. Denegado el recurso extraordinario, el actor ocurrió por queja ante la Corte Suprema, que revocó el pronunciamiento de grado sosteniendo que resultaba arbitraria la sentencia que imponía al actor la obligación de constituir arraigo, "pues, lo contrario supondría rigorismo en la interpretación de las normas procesales, incompatible con un adecuado servicio de justicia y la garantía de acceso a la jurisdicción" (CSJN, La Ley Online, AR/JUR/5170/2001).</a:t>
            </a:r>
            <a:endParaRPr lang="es-A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AR" dirty="0" smtClean="0"/>
              <a:t>Articulo 2611: Cooperación jurisdiccional. Sin perjuicio de las obligaciones asumidas por convenciones internacionales, los jueces argentinos deben brindar amplia cooperación jurisdiccional en materia civil, comercial y laboral.</a:t>
            </a:r>
            <a:endParaRPr lang="es-A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68760"/>
            <a:ext cx="8229600" cy="5055840"/>
          </a:xfrm>
        </p:spPr>
        <p:txBody>
          <a:bodyPr>
            <a:normAutofit fontScale="92500"/>
          </a:bodyPr>
          <a:lstStyle/>
          <a:p>
            <a:r>
              <a:rPr lang="es-AR" u="sng" dirty="0" smtClean="0"/>
              <a:t>El juez argentino PRIMERO debe constatar si el </a:t>
            </a:r>
            <a:r>
              <a:rPr lang="es-AR" u="sng" dirty="0" err="1" smtClean="0"/>
              <a:t>casestá</a:t>
            </a:r>
            <a:r>
              <a:rPr lang="es-AR" u="sng" dirty="0" smtClean="0"/>
              <a:t> comprendido en normas de un tratado o convención internacional vigente para nuestro país, si es así, debe aplicar las normas del tratado, que tienen jerarquía superior a las leyes internas (art. 75, inc. 22, CN). De lo contrario, corresponde acudir a las normas para casos internacionales creadas por el legislador nacional (fuente interna o autónoma- CCC). </a:t>
            </a:r>
          </a:p>
          <a:p>
            <a:r>
              <a:rPr lang="es-AR" dirty="0" smtClean="0"/>
              <a:t>Así por ejemplo, si está ante un caso sucesorio en que el causante muerto con último domicilio en Argentina deja bienes ubicados en Uruguay y Argentina, debe aplicar el TMDCI de 1940 (si no hay Tratado Internacional se aplican las normas de derecho interno)</a:t>
            </a:r>
            <a:endParaRPr lang="es-A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6192688"/>
          </a:xfrm>
        </p:spPr>
        <p:txBody>
          <a:bodyPr>
            <a:normAutofit fontScale="85000" lnSpcReduction="20000"/>
          </a:bodyPr>
          <a:lstStyle/>
          <a:p>
            <a:r>
              <a:rPr lang="es-AR" dirty="0" smtClean="0"/>
              <a:t>El Código Civil sustituido no contenía ninguna norma sobre la cooperación jurisdiccional. Al igual que en el artículo precedente, esta norma opera la universalización de una obligación ya asumida por el Estado argentino respecto de sus jueces mediante instrumentos internacionales, tanto bilaterales como de alcance regional y de vocación universal. Nos referimos especialmente a las Convenciones Interamericanas (y sus Protocolos en su caso) relativas a Exhortos o Cartas Rogatorias (CIDIP I, 1975), Recepción de Pruebas en el Extranjero (CIDIP II, 1979), Cumplimiento de Medidas Cautelares (CIDIP II, 1979), Prueba e Información del Derecho Extranjero (CIDIP II, 1979), y Restitución Internacional de Menores (CIDIP IV, 1989), a los Protocolos </a:t>
            </a:r>
            <a:r>
              <a:rPr lang="es-AR" dirty="0" err="1" smtClean="0"/>
              <a:t>mercosureños</a:t>
            </a:r>
            <a:r>
              <a:rPr lang="es-AR" dirty="0" smtClean="0"/>
              <a:t> de Las Leñas (1992) y de Medidas Cautelares (1994), y a las Convenciones de La Haya sobre Notificaciones (1965), Obtención de Pruebas (1970) y Aspectos Civiles de la Sustracción de Menores (1980). </a:t>
            </a:r>
            <a:r>
              <a:rPr lang="es-AR" b="1" u="sng" dirty="0" smtClean="0"/>
              <a:t>En términos concretos, el precepto comentado universaliza la obligación asumida por Argentina respecto de los socios del Mercosur en el art. 1° del Protocolo de Las Leñas, sin incluir las referencias que éste hace a la materia administrativa y a los procedimientos administrativos.</a:t>
            </a:r>
            <a:endParaRPr lang="es-AR" b="1" u="sng"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276640"/>
          </a:xfrm>
        </p:spPr>
        <p:txBody>
          <a:bodyPr>
            <a:noAutofit/>
          </a:bodyPr>
          <a:lstStyle/>
          <a:p>
            <a:r>
              <a:rPr lang="es-AR" sz="2000" dirty="0" smtClean="0"/>
              <a:t>Jurisprudencia</a:t>
            </a:r>
            <a:endParaRPr lang="es-AR" sz="2000" dirty="0"/>
          </a:p>
        </p:txBody>
      </p:sp>
      <p:sp>
        <p:nvSpPr>
          <p:cNvPr id="3" name="2 Marcador de contenido"/>
          <p:cNvSpPr>
            <a:spLocks noGrp="1"/>
          </p:cNvSpPr>
          <p:nvPr>
            <p:ph idx="1"/>
          </p:nvPr>
        </p:nvSpPr>
        <p:spPr>
          <a:xfrm>
            <a:off x="457200" y="1124744"/>
            <a:ext cx="8229600" cy="5733256"/>
          </a:xfrm>
        </p:spPr>
        <p:txBody>
          <a:bodyPr>
            <a:normAutofit fontScale="92500" lnSpcReduction="20000"/>
          </a:bodyPr>
          <a:lstStyle/>
          <a:p>
            <a:r>
              <a:rPr lang="es-AR" dirty="0" smtClean="0"/>
              <a:t>La Cámara, citando a </a:t>
            </a:r>
            <a:r>
              <a:rPr lang="es-AR" dirty="0" err="1" smtClean="0"/>
              <a:t>A</a:t>
            </a:r>
            <a:r>
              <a:rPr lang="es-AR" dirty="0" smtClean="0"/>
              <a:t>. Pardo, sostiene que "los Estados reconocidos bajo la s normas del Derecho Internacional público viven en una comunidad jurídica que no significa solamente coexistencia de ordenamientos, sino también cooperación y solidaridad y que esta situación de interdependencia jurídica se constituye para proteger con los valores seguridad y justicia el tráfico jurídico internacional, indispensable para la convivencia y las necesidades de los pueblos; y reflexiona el autor que vengo citando que este coexistir en el orden internacional con el objeto de asegurar valores elementales trae como consecuencia que cada Estado respete y valore la situación jurídica nacida bajo otro ordenamiento... En los albores del nuevo milenio es imprescindible reforzar, a ultranza, coexistencia, cooperación y especialmente respeto por las decisiones jurisdiccionales de otros Estados" (</a:t>
            </a:r>
            <a:r>
              <a:rPr lang="es-AR" dirty="0" err="1" smtClean="0"/>
              <a:t>CCiv</a:t>
            </a:r>
            <a:r>
              <a:rPr lang="es-AR" dirty="0" smtClean="0"/>
              <a:t>. y Com. Morón, sala 2a, 21/6/2005,www.scba.gov.ar/</a:t>
            </a:r>
            <a:r>
              <a:rPr lang="es-AR" dirty="0" err="1" smtClean="0"/>
              <a:t>falloscompl</a:t>
            </a:r>
            <a:r>
              <a:rPr lang="es-AR" dirty="0" smtClean="0"/>
              <a:t>/</a:t>
            </a:r>
            <a:r>
              <a:rPr lang="es-AR" dirty="0" err="1" smtClean="0"/>
              <a:t>Camara</a:t>
            </a:r>
            <a:r>
              <a:rPr lang="es-AR" dirty="0" smtClean="0"/>
              <a:t>/Inter/2005/Mo/000252523.doc) </a:t>
            </a:r>
            <a:endParaRPr lang="es-A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20688"/>
            <a:ext cx="8229600" cy="5703912"/>
          </a:xfrm>
        </p:spPr>
        <p:txBody>
          <a:bodyPr>
            <a:normAutofit fontScale="92500" lnSpcReduction="10000"/>
          </a:bodyPr>
          <a:lstStyle/>
          <a:p>
            <a:r>
              <a:rPr lang="es-AR" dirty="0" smtClean="0"/>
              <a:t>Articulo 2612: Asistencia procesal internacional. Sin perjuicio de las obligaciones asumidas por convenciones internacionales, las comunicaciones dirigidas a autoridades extranjeras deben hacerse mediante exhorto. Cuando la situación lo requiera, los jueces argentinos están facultados para establecer comunicaciones directas con jueces extranjeros que acepten la práctica, en tanto se respeten las garantías del debido proceso.</a:t>
            </a:r>
            <a:br>
              <a:rPr lang="es-AR" dirty="0" smtClean="0"/>
            </a:br>
            <a:r>
              <a:rPr lang="es-AR" dirty="0" smtClean="0"/>
              <a:t>Se debe dar cumplimiento a las medidas de mero trámite y probatorias solicitadas por autoridades jurisdiccionales extranjeras siempre que la resolución que las ordena no afecte principios de orden público del derecho argentino. Los exhortos deben tramitarse de oficio y sin demora, de acuerdo a las leyes argentinas, sin perjuicio de disponer lo pertinente con relación a los gastos que demande la asistencia requerida.</a:t>
            </a:r>
            <a:endParaRPr lang="es-A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lnSpcReduction="10000"/>
          </a:bodyPr>
          <a:lstStyle/>
          <a:p>
            <a:r>
              <a:rPr lang="es-AR" dirty="0" smtClean="0"/>
              <a:t>La elección exclusiva del exhorto como medio para vehiculizar las comunicaciones dirigidas a autoridades extranjeras podría haber estado acompañada de una descripción de los mecanismos concretos de transmisión de aquél. Esto hubiera sido útil sobre todo tomando en cuenta que esta norma entrará en juego en ausencia de convención internacional aplicable.</a:t>
            </a:r>
            <a:br>
              <a:rPr lang="es-AR" dirty="0" smtClean="0"/>
            </a:br>
            <a:r>
              <a:rPr lang="es-AR" dirty="0" smtClean="0"/>
              <a:t>El párrafo segundo contiene dos cualidades y dos condiciones para el cumplimiento en Argentina de medidas solicitadas desde el extranjero. Las cualidades son la oficialidad y la celeridad, dentro de lo que esto signifique según el derecho local aplicable</a:t>
            </a:r>
            <a:endParaRPr lang="es-A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04664"/>
            <a:ext cx="8229600" cy="1442424"/>
          </a:xfrm>
        </p:spPr>
        <p:txBody>
          <a:bodyPr>
            <a:normAutofit fontScale="90000"/>
          </a:bodyPr>
          <a:lstStyle/>
          <a:p>
            <a:r>
              <a:rPr lang="es-AR" dirty="0" smtClean="0"/>
              <a:t/>
            </a:r>
            <a:br>
              <a:rPr lang="es-AR" dirty="0" smtClean="0"/>
            </a:br>
            <a:r>
              <a:rPr lang="es-AR" dirty="0" smtClean="0"/>
              <a:t/>
            </a:r>
            <a:br>
              <a:rPr lang="es-AR" dirty="0" smtClean="0"/>
            </a:br>
            <a:r>
              <a:rPr lang="es-AR" sz="3600" b="1" dirty="0" smtClean="0"/>
              <a:t>Adopción  Internacional- Libro VI- Titulo IV- sección 6º-Art 2635/38</a:t>
            </a:r>
            <a:r>
              <a:rPr lang="es-AR" sz="3600" dirty="0" smtClean="0"/>
              <a:t/>
            </a:r>
            <a:br>
              <a:rPr lang="es-AR" sz="3600" dirty="0" smtClean="0"/>
            </a:br>
            <a:endParaRPr lang="es-AR" sz="3600" dirty="0"/>
          </a:p>
        </p:txBody>
      </p:sp>
      <p:sp>
        <p:nvSpPr>
          <p:cNvPr id="3" name="2 Marcador de contenido"/>
          <p:cNvSpPr>
            <a:spLocks noGrp="1"/>
          </p:cNvSpPr>
          <p:nvPr>
            <p:ph idx="1"/>
          </p:nvPr>
        </p:nvSpPr>
        <p:spPr>
          <a:xfrm>
            <a:off x="457200" y="1412776"/>
            <a:ext cx="8229600" cy="4911824"/>
          </a:xfrm>
        </p:spPr>
        <p:txBody>
          <a:bodyPr/>
          <a:lstStyle/>
          <a:p>
            <a:r>
              <a:rPr lang="es-AR" dirty="0" smtClean="0"/>
              <a:t>Articulo 2635: Jurisdicción. En caso de niños con domicilio en la República, los jueces argentinos son exclusivamente competentes para la declaración en situación de adoptabilidad, la decisión de la guarda con fines de adopción y para el otorgamiento de una adopción.</a:t>
            </a:r>
            <a:br>
              <a:rPr lang="es-AR" dirty="0" smtClean="0"/>
            </a:br>
            <a:r>
              <a:rPr lang="es-AR" dirty="0" smtClean="0"/>
              <a:t>Para la anulación o revocación de una adopción son competentes los jueces del lugar del otorgamiento o los del domicilio del adoptado.</a:t>
            </a:r>
            <a:br>
              <a:rPr lang="es-AR" dirty="0" smtClean="0"/>
            </a:br>
            <a:endParaRPr lang="es-A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92500"/>
          </a:bodyPr>
          <a:lstStyle/>
          <a:p>
            <a:r>
              <a:rPr lang="es-AR" dirty="0" smtClean="0"/>
              <a:t>El Cód. Civil sustituido carecía verdaderamente de normas de jurisdicción internacional relativas a la adopción, lo que se ha justificado en la coherencia con la reserva formulada al art. 21, </a:t>
            </a:r>
            <a:r>
              <a:rPr lang="es-AR" dirty="0" err="1" smtClean="0"/>
              <a:t>incs</a:t>
            </a:r>
            <a:r>
              <a:rPr lang="es-AR" dirty="0" smtClean="0"/>
              <a:t>. b), c), d) y e) de la Convención sobre los Derechos del Niño y, por tanto, en la consecuente falta de interés en regular la competencia de los jueces argentinos para otorgar adopciones internacionales (</a:t>
            </a:r>
            <a:r>
              <a:rPr lang="es-AR" dirty="0" err="1" smtClean="0"/>
              <a:t>Najurieta</a:t>
            </a:r>
            <a:r>
              <a:rPr lang="es-AR" dirty="0" smtClean="0"/>
              <a:t>). Se ha considerado que los arts. 316, en su parte pertinente y el art.</a:t>
            </a:r>
            <a:br>
              <a:rPr lang="es-AR" dirty="0" smtClean="0"/>
            </a:br>
            <a:r>
              <a:rPr lang="es-AR" dirty="0" smtClean="0"/>
              <a:t>321 inc. a) consagraban normas de competencia territorial interna que tenían en miras guardas </a:t>
            </a:r>
            <a:r>
              <a:rPr lang="es-AR" dirty="0" err="1" smtClean="0"/>
              <a:t>preadoptivas</a:t>
            </a:r>
            <a:r>
              <a:rPr lang="es-AR" dirty="0" smtClean="0"/>
              <a:t> y adopciones constituidas en la República Argentina. </a:t>
            </a:r>
            <a:endParaRPr lang="es-A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32656"/>
            <a:ext cx="8229600" cy="5991944"/>
          </a:xfrm>
        </p:spPr>
        <p:txBody>
          <a:bodyPr/>
          <a:lstStyle/>
          <a:p>
            <a:r>
              <a:rPr lang="es-AR" dirty="0" smtClean="0"/>
              <a:t>Articulo 2636: Derecho aplicable. Los requisitos y efectos de la adopción se rigen por el derecho del domicilio del adoptado al tiempo de otorgarse la adopción.</a:t>
            </a:r>
            <a:br>
              <a:rPr lang="es-AR" dirty="0" smtClean="0"/>
            </a:br>
            <a:r>
              <a:rPr lang="es-AR" dirty="0" smtClean="0"/>
              <a:t>La anulación o revocación de la adopción se rige por el derecho de su otorgamiento o por el derecho del domicilio del adoptado.</a:t>
            </a:r>
            <a:br>
              <a:rPr lang="es-AR" dirty="0" smtClean="0"/>
            </a:br>
            <a:endParaRPr lang="es-A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775920"/>
          </a:xfrm>
        </p:spPr>
        <p:txBody>
          <a:bodyPr>
            <a:normAutofit fontScale="85000" lnSpcReduction="20000"/>
          </a:bodyPr>
          <a:lstStyle/>
          <a:p>
            <a:r>
              <a:rPr lang="es-AR" dirty="0" smtClean="0"/>
              <a:t>1. Requisitos y efectos de la adopción Se rigen por el derecho del domicilio del adoptado al tiempo de la adopción. Es importante tener en cuenta la mención que se efectúa a los efectos puesto que, si bien el art. 2637 contiene una norma que impone el reconocimiento de una adopción extranjera sujeto básicamente a dos requisitos (control de competencia y orden público con ciertas particularidades), no dice expresamente que producirá los efectos propios del lugar de otorgamiento, a diferencia de lo que ocurre con la tutela e institutos similares (art. 2640), en la que se alude al despliegue en la República Argentina de "sus efectos".</a:t>
            </a:r>
            <a:br>
              <a:rPr lang="es-AR" dirty="0" smtClean="0"/>
            </a:br>
            <a:r>
              <a:rPr lang="es-AR" dirty="0" smtClean="0"/>
              <a:t>Si se trata de la adopción de un niño con domicilio en la República Argentina, debe tenerse presente que, amén de otros requisitos, a diferencia del sistema anterior, pueden ser adoptantes las personas de cualquier nacionalidad que hubiesen residido permanentemente en nuestro país por un período mínimo de cinco años anteriores a la petición de la guarda con fines de adopción pero que ese plazo no se exige a los argentinos nativos o naturalizados (conf. art. 600).</a:t>
            </a:r>
            <a:br>
              <a:rPr lang="es-AR" dirty="0" smtClean="0"/>
            </a:br>
            <a:endParaRPr lang="es-A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775920"/>
          </a:xfrm>
        </p:spPr>
        <p:txBody>
          <a:bodyPr>
            <a:normAutofit fontScale="85000" lnSpcReduction="10000"/>
          </a:bodyPr>
          <a:lstStyle/>
          <a:p>
            <a:r>
              <a:rPr lang="es-AR" dirty="0" smtClean="0"/>
              <a:t>2. Anulación o revocación de la adopción. Se rigen por el derecho del lugar de otorgamiento, lo que resulta lógico, o por el domicilio del adoptado. Al igual que en el caso del art. 2635, cabe preguntarse si deberá estarse al domicilio del adoptado al tiempo de la adopción o al tiempo de plantearse la anulación o revocación de la adopción. Entendemos que la solución ha de ser la misma, esto es, en este último momento. Si la adopción de un niño domiciliado en el extranjero hubiese sido otorgada, por ejemplo, por los jueces de la residencia habitual de los adoptantes a dicho momento, luego trasladado a la República Argentina, los jueces de nuestro país, conforme la interpretación dada al art. 2635 podrían asumir jurisdicción para entender en su anulación o revocación y para ello deberían aplicar el derecho del lugar de otorgamiento o el derecho argentino del domicilio actual del menor. La norma parece poner en pie de igualdad ambos derechos. Sin embargo, entendemos que el interés superior del niño habrá de ser el criterio determinante.</a:t>
            </a:r>
            <a:br>
              <a:rPr lang="es-AR" dirty="0" smtClean="0"/>
            </a:br>
            <a:endParaRPr lang="es-A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631904"/>
          </a:xfrm>
        </p:spPr>
        <p:txBody>
          <a:bodyPr>
            <a:normAutofit/>
          </a:bodyPr>
          <a:lstStyle/>
          <a:p>
            <a:r>
              <a:rPr lang="es-AR" dirty="0" smtClean="0"/>
              <a:t>Art 2637: Reconocimiento. Una adopción constituida en el extranjero debe ser reconocida en la República cuando haya sido otorgada por los jueces del país del domicilio del adoptado al tiempo de su otorgamiento. También se deben reconocer adopciones conferidas en el país del domicilio del adoptante cuando esa adopción sea susceptible de ser reconocida en el país del domicilio del adoptado.</a:t>
            </a:r>
            <a:br>
              <a:rPr lang="es-AR" dirty="0" smtClean="0"/>
            </a:br>
            <a:r>
              <a:rPr lang="es-AR" dirty="0" smtClean="0"/>
              <a:t>A los efectos del control del orden público se tiene en cuenta el interés superior del niño y los vínculos estrechos del caso con la República.</a:t>
            </a:r>
            <a:endParaRPr lang="es-A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775920"/>
          </a:xfrm>
        </p:spPr>
        <p:txBody>
          <a:bodyPr>
            <a:normAutofit fontScale="77500" lnSpcReduction="20000"/>
          </a:bodyPr>
          <a:lstStyle/>
          <a:p>
            <a:r>
              <a:rPr lang="es-AR" dirty="0" smtClean="0"/>
              <a:t>ARTICULO 2595.-</a:t>
            </a:r>
            <a:r>
              <a:rPr lang="es-AR" i="1" dirty="0" smtClean="0"/>
              <a:t>Aplicación del derecho extranjero. Cuando un derecho extranjero resulta aplicable:</a:t>
            </a:r>
            <a:br>
              <a:rPr lang="es-AR" i="1" dirty="0" smtClean="0"/>
            </a:br>
            <a:r>
              <a:rPr lang="es-AR" i="1" dirty="0" smtClean="0"/>
              <a:t/>
            </a:r>
            <a:br>
              <a:rPr lang="es-AR" i="1" dirty="0" smtClean="0"/>
            </a:br>
            <a:r>
              <a:rPr lang="es-AR" i="1" dirty="0" smtClean="0"/>
              <a:t>a) el juez establece su contenido, y está obligado a interpretarlo como lo harían los jueces del Estado al que ese derecho pertenece, sin perjuicio de que las partes puedan alegar y probar la existencia de la ley invocada. Si el contenido del derecho extranjero no puede ser establecido se aplica el derecho argentino;</a:t>
            </a:r>
            <a:br>
              <a:rPr lang="es-AR" i="1" dirty="0" smtClean="0"/>
            </a:br>
            <a:r>
              <a:rPr lang="es-AR" i="1" dirty="0" smtClean="0"/>
              <a:t/>
            </a:r>
            <a:br>
              <a:rPr lang="es-AR" i="1" dirty="0" smtClean="0"/>
            </a:br>
            <a:r>
              <a:rPr lang="es-AR" i="1" dirty="0" smtClean="0"/>
              <a:t>b) si existen varios sistemas jurídicos covigentes con competencia territorial o personal, o se suceden diferentes ordenamientos legales, el derecho aplicable se determina por las reglas en vigor dentro del Estado al que ese derecho pertenece y, en defecto de tales reglas, por el sistema jurídico en disputa que presente los vínculos más estrechos con la relación jurídica de que se trate;</a:t>
            </a:r>
            <a:br>
              <a:rPr lang="es-AR" i="1" dirty="0" smtClean="0"/>
            </a:br>
            <a:r>
              <a:rPr lang="es-AR" i="1" dirty="0" smtClean="0"/>
              <a:t/>
            </a:r>
            <a:br>
              <a:rPr lang="es-AR" i="1" dirty="0" smtClean="0"/>
            </a:br>
            <a:r>
              <a:rPr lang="es-AR" i="1" dirty="0" smtClean="0"/>
              <a:t>c) si diversos derechos son aplicables a diferentes aspectos de una misma situación jurídica o a diversas relaciones jurídicas comprendidas en un mismo caso, esos derechos deben ser armonizados, procurando realizar las adaptaciones necesarias para respetar las finalidades perseguidas por cada uno de ellos.</a:t>
            </a:r>
            <a:endParaRPr lang="es-AR" i="1"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20688"/>
            <a:ext cx="8229600" cy="5703912"/>
          </a:xfrm>
        </p:spPr>
        <p:txBody>
          <a:bodyPr>
            <a:normAutofit fontScale="77500" lnSpcReduction="20000"/>
          </a:bodyPr>
          <a:lstStyle/>
          <a:p>
            <a:r>
              <a:rPr lang="es-AR" dirty="0" smtClean="0"/>
              <a:t>Esta norma considera dos variables: 1. Control jurisdiccional La norma considera cumplido el requisito de la competencia del juez otorgante cuando este hubiese sido el juez del domicilio del adoptado al tiempo de su otorgamiento. A los efectos de la determinación del domicilio del adoptado al tiempo del otorgamiento, debe estarse a lo dispuesto por el art. 2614 del Código y muy especialmente lo establecido en su parte final en relación con los niños, niñas y adolescentes que hubieran sido víctimas de una sustracción, traslado o retención ilícitas. La opción por el domicilio del adoptado y no por su residencia, habitual o no, lo que ha sido justificado en los Fundamentos, junto con el control del orden público son herramientas útiles para la detección de una adopción con vicio en el origen.</a:t>
            </a:r>
            <a:br>
              <a:rPr lang="es-AR" dirty="0" smtClean="0"/>
            </a:br>
            <a:r>
              <a:rPr lang="es-AR" dirty="0" smtClean="0"/>
              <a:t>A pesar de que normalmente las autoridades competentes para el otorgamiento de una adopción en los ordenamientos extranjeros son judiciales, existen algunos Estados en los cuales las autoridades competentes son administrativas. En estos excepcionales casos, la referencia a jueces del país del domicilio del adoptado que efectúa la norma debe ensancharse para incluir a tales autoridades en tanto fueran competentes para ello conforme su propio derecho. Tal interpretación sería acorde con lo dispuesto por el art. 21, inc. a), de la Convención sobre los Derechos del Niño.</a:t>
            </a:r>
            <a:br>
              <a:rPr lang="es-AR" dirty="0" smtClean="0"/>
            </a:br>
            <a:endParaRPr lang="es-A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919936"/>
          </a:xfrm>
        </p:spPr>
        <p:txBody>
          <a:bodyPr>
            <a:normAutofit fontScale="92500" lnSpcReduction="10000"/>
          </a:bodyPr>
          <a:lstStyle/>
          <a:p>
            <a:r>
              <a:rPr lang="es-AR" dirty="0" smtClean="0"/>
              <a:t>2. Control sustancial. Naturalmente que esa adopción no debe contrariar el orden público internacional argentino, control que, al independizarse del método tradicional de reconocimiento de sentencias, no se encuentra limitado por la regla de prohibición de revisión del fondo para posibilitar la detección por ejemplo, de un supuesto de tráfico como antecedente de la adopción. El funcionamiento del orden público en este caso recibe la influencia de dos ideas que de alguna manera lo matizan; una ya es conocida por nuestro sistema jurídico y es la consideración del interés superior del niño y otra no tanto, como es el concepto de orden público de proximidad . En este último caso, se destaca que no ha sido adoptado como regla general ni rígida, por lo que se logra superar los inconvenientes de la creación de sujetos de doble condición o de derechos humanos de geometría variable (</a:t>
            </a:r>
            <a:r>
              <a:rPr lang="es-AR" dirty="0" err="1" smtClean="0"/>
              <a:t>Hammje</a:t>
            </a:r>
            <a:r>
              <a:rPr lang="es-AR" dirty="0" smtClean="0"/>
              <a:t> y Muir Watt).</a:t>
            </a:r>
          </a:p>
          <a:p>
            <a:endParaRPr lang="es-AR"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lnSpcReduction="10000"/>
          </a:bodyPr>
          <a:lstStyle/>
          <a:p>
            <a:r>
              <a:rPr lang="es-AR" dirty="0" smtClean="0"/>
              <a:t>Articulo 2638: Conversión. La adopción otorgada en el extranjero de conformidad con la ley del domicilio del adoptado puede ser transformada en adopción plena si:</a:t>
            </a:r>
            <a:br>
              <a:rPr lang="es-AR" dirty="0" smtClean="0"/>
            </a:br>
            <a:r>
              <a:rPr lang="es-AR" dirty="0" smtClean="0"/>
              <a:t>a) se reúnen los requisitos establecidos por el derecho argentino para la adopción plena; b) prestan su consentimiento adoptante y adoptado. Si éste es persona menor de edad debe intervenir el Ministerio Público.</a:t>
            </a:r>
            <a:br>
              <a:rPr lang="es-AR" dirty="0" smtClean="0"/>
            </a:br>
            <a:r>
              <a:rPr lang="es-AR" dirty="0" smtClean="0"/>
              <a:t>En todos los casos, el juez debe apreciar la conveniencia de mantener el vínculo jurídico con la familia de origen.</a:t>
            </a:r>
          </a:p>
          <a:p>
            <a:endParaRPr lang="es-A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348648"/>
          </a:xfrm>
        </p:spPr>
        <p:txBody>
          <a:bodyPr>
            <a:noAutofit/>
          </a:bodyPr>
          <a:lstStyle/>
          <a:p>
            <a:r>
              <a:rPr lang="es-AR" sz="2800" dirty="0" smtClean="0"/>
              <a:t>jurisprudencia</a:t>
            </a:r>
            <a:endParaRPr lang="es-AR" sz="2800" dirty="0"/>
          </a:p>
        </p:txBody>
      </p:sp>
      <p:sp>
        <p:nvSpPr>
          <p:cNvPr id="3" name="2 Marcador de contenido"/>
          <p:cNvSpPr>
            <a:spLocks noGrp="1"/>
          </p:cNvSpPr>
          <p:nvPr>
            <p:ph idx="1"/>
          </p:nvPr>
        </p:nvSpPr>
        <p:spPr>
          <a:xfrm>
            <a:off x="457200" y="1124744"/>
            <a:ext cx="8229600" cy="5544616"/>
          </a:xfrm>
        </p:spPr>
        <p:txBody>
          <a:bodyPr>
            <a:normAutofit fontScale="77500" lnSpcReduction="20000"/>
          </a:bodyPr>
          <a:lstStyle/>
          <a:p>
            <a:r>
              <a:rPr lang="es-AR" dirty="0" smtClean="0"/>
              <a:t>Aunque no puede afirmarse que en su totalidad pueda considerarse vigente, se destaca que se ha afirmado que "el Juez extranjero no ha invadido jurisdicción argentina (...) ha basado la resolución del caso conforme las reglas de la adopción simple, única forma que contempla la legislación haitiana (...) la madre biológica ha comparecido en la audiencia respectiva y ha prestado su consentimiento, con el debido contralor administrativo del IBESR (...) advirtiendo que el pronunciamiento sobre el otorgamiento de la adopción se ajusta a las reglas del orden público (</a:t>
            </a:r>
            <a:r>
              <a:rPr lang="es-AR" dirty="0" err="1" smtClean="0"/>
              <a:t>rectius</a:t>
            </a:r>
            <a:r>
              <a:rPr lang="es-AR" dirty="0" smtClean="0"/>
              <a:t> principios) y el procedimiento seguido en el extranjero ha respetado las garantías del debido proceso, además de haberse reunido los requisitos de legalización, autenticación y traducción de los instrumentos extranjeros, debe hacerse lugar al reconocimiento de los efectos de la sentencia extranjera de adopción, en cuanto importa un derecho fundamental de la niña, en relación a su filiación por adopción más allá de las fronteras donde fue otorgada (...) poniendo especial atención en el interés de la niña, orientando y condicionando la decisión final, sumado a que nuestra ley admite la transformación de la adopción simple otorgada en el extranjero en adopción plena, dando de este modo una respuesta congruente con la necesidad que originó el cambio de domicilio de adoptante y adoptado, es que resuelvo admitir la conversión de simple a plena" (</a:t>
            </a:r>
            <a:r>
              <a:rPr lang="es-AR" dirty="0" err="1" smtClean="0"/>
              <a:t>TCol</a:t>
            </a:r>
            <a:r>
              <a:rPr lang="es-AR" dirty="0" smtClean="0"/>
              <a:t>. Familia Rosario, nro. 7, 5/10/2012).</a:t>
            </a:r>
            <a:endParaRPr lang="es-AR"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32656"/>
            <a:ext cx="8229600" cy="5991944"/>
          </a:xfrm>
        </p:spPr>
        <p:txBody>
          <a:bodyPr>
            <a:normAutofit/>
          </a:bodyPr>
          <a:lstStyle/>
          <a:p>
            <a:r>
              <a:rPr lang="es-AR" sz="4800" dirty="0" smtClean="0"/>
              <a:t>Muchas Gracias!</a:t>
            </a:r>
          </a:p>
          <a:p>
            <a:r>
              <a:rPr lang="es-AR" sz="4800" dirty="0" smtClean="0"/>
              <a:t>Dra. María Teresa </a:t>
            </a:r>
            <a:r>
              <a:rPr lang="es-AR" sz="4800" smtClean="0"/>
              <a:t>Moya Domínguez</a:t>
            </a:r>
            <a:endParaRPr lang="es-AR" sz="4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620688"/>
            <a:ext cx="8229600" cy="5904656"/>
          </a:xfrm>
        </p:spPr>
        <p:txBody>
          <a:bodyPr>
            <a:normAutofit fontScale="92500" lnSpcReduction="20000"/>
          </a:bodyPr>
          <a:lstStyle/>
          <a:p>
            <a:r>
              <a:rPr lang="es-AR" b="1" dirty="0" smtClean="0"/>
              <a:t>El inc. a)</a:t>
            </a:r>
            <a:r>
              <a:rPr lang="es-AR" dirty="0" smtClean="0"/>
              <a:t> comienza diciendo que el juez "establece" el contenido del derecho extranjero, aunque no es así; lo que puede hacer es constatar, averiguar, verificar</a:t>
            </a:r>
          </a:p>
          <a:p>
            <a:r>
              <a:rPr lang="es-AR" dirty="0" err="1" smtClean="0"/>
              <a:t>Covigencia</a:t>
            </a:r>
            <a:r>
              <a:rPr lang="es-AR" dirty="0" smtClean="0"/>
              <a:t> y vigencia sucesiva </a:t>
            </a:r>
            <a:r>
              <a:rPr lang="es-AR" b="1" dirty="0" smtClean="0"/>
              <a:t>El inc. b)</a:t>
            </a:r>
            <a:r>
              <a:rPr lang="es-AR" dirty="0" smtClean="0"/>
              <a:t> trata la situación que puede darse cuando en el país cuya ley es indicada como aplicable por la norma de conflicto existe más de un ordenamiento vigente (España, Suiza, Estados Unidos por ejemplo ), o se ha producido una sucesión de derechos. Son dos problemas diferentes, que deben ser resueltos por el mismo derecho señalado en nuestra norma de conflicto. Allí puede haber normas "distribuidoras" de casos entre los derechos que rigen al mismo tiempo, y normas "transitorias" que mandan aplicar el viejo o el nuevo derecho. De no haberlas, debe aplicarse el derecho que ostente los vínculos más estrechos con la relación jurídica de que se trate. No hay reglas al respecto, pero habrá que examinar en cada caso los vínculos y grados de proximidad que se aprecien, para tomar decisiones equitativas.</a:t>
            </a:r>
            <a:endParaRPr lang="es-A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919936"/>
          </a:xfrm>
        </p:spPr>
        <p:txBody>
          <a:bodyPr/>
          <a:lstStyle/>
          <a:p>
            <a:r>
              <a:rPr lang="es-AR" dirty="0" smtClean="0"/>
              <a:t>Aplicación conjunta. Adaptación </a:t>
            </a:r>
            <a:r>
              <a:rPr lang="es-AR" b="1" dirty="0" smtClean="0"/>
              <a:t>El inc. c)</a:t>
            </a:r>
            <a:r>
              <a:rPr lang="es-AR" dirty="0" smtClean="0"/>
              <a:t> refiere a diversos supuestos en que concurren, sobre un mismo caso, normas provenientes de distintos derechos aplicables. Dice allí que esos derechos (esas normas, en realidad) deben ser armonizados mediante adaptación para respetar las finalidades perseguidas por cada uno de ellos. El texto está tomado del art. 9° de la CIDIP II sobre Normas Generales.</a:t>
            </a:r>
          </a:p>
          <a:p>
            <a:r>
              <a:rPr lang="es-AR" dirty="0" smtClean="0"/>
              <a:t>¿Cómo aplicar armónicamente normas inconciliables? Adaptándolas. Y para ello hay que producirles modificaciones que permitan hacerlas funcionar para lograr un resultado justo (</a:t>
            </a:r>
            <a:r>
              <a:rPr lang="es-AR" dirty="0" err="1" smtClean="0"/>
              <a:t>Boggiano</a:t>
            </a:r>
            <a:r>
              <a:rPr lang="es-AR" dirty="0" smtClean="0"/>
              <a:t>)</a:t>
            </a:r>
            <a:endParaRPr lang="es-A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775920"/>
          </a:xfrm>
        </p:spPr>
        <p:txBody>
          <a:bodyPr/>
          <a:lstStyle/>
          <a:p>
            <a:r>
              <a:rPr lang="es-AR" dirty="0" smtClean="0"/>
              <a:t>ARTICULO 2596.-</a:t>
            </a:r>
            <a:r>
              <a:rPr lang="es-AR" i="1" dirty="0" smtClean="0"/>
              <a:t>Reenvío. Cuando un derecho extranjero resulta aplicable a una relación jurídica también es aplicable el derecho internacional privado de ese país. Si el derecho extranjero aplicable reenvía al derecho argentino resultan aplicables las normas del derecho interno argentino.</a:t>
            </a:r>
            <a:br>
              <a:rPr lang="es-AR" i="1" dirty="0" smtClean="0"/>
            </a:br>
            <a:r>
              <a:rPr lang="es-AR" i="1" dirty="0" smtClean="0"/>
              <a:t>Cuando, en una relación jurídica, las partes eligen el derecho de un determinado país, se entiende elegido el derecho interno de ese Estado, excepto referencia expresa en contrario.</a:t>
            </a:r>
            <a:endParaRPr lang="es-AR" i="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520</TotalTime>
  <Words>5859</Words>
  <Application>Microsoft Office PowerPoint</Application>
  <PresentationFormat>Presentación en pantalla (4:3)</PresentationFormat>
  <Paragraphs>93</Paragraphs>
  <Slides>64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64</vt:i4>
      </vt:variant>
    </vt:vector>
  </HeadingPairs>
  <TitlesOfParts>
    <vt:vector size="68" baseType="lpstr">
      <vt:lpstr>Calibri</vt:lpstr>
      <vt:lpstr>Constantia</vt:lpstr>
      <vt:lpstr>Wingdings 2</vt:lpstr>
      <vt:lpstr>Flujo</vt:lpstr>
      <vt:lpstr>TERCERA CLASE </vt:lpstr>
      <vt:lpstr>CCC, ley 26994</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Puntos de Conexión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jurisprudencia</vt:lpstr>
      <vt:lpstr>Capitulo 2- jurisdicción internacional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jurisprudencia</vt:lpstr>
      <vt:lpstr>Presentación de PowerPoint</vt:lpstr>
      <vt:lpstr>Presentación de PowerPoint</vt:lpstr>
      <vt:lpstr>Jurisprudencia</vt:lpstr>
      <vt:lpstr>Presentación de PowerPoint</vt:lpstr>
      <vt:lpstr>Presentación de PowerPoint</vt:lpstr>
      <vt:lpstr>  Adopción  Internacional- Libro VI- Titulo IV- sección 6º-Art 2635/38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jurisprudencia</vt:lpstr>
      <vt:lpstr>Presentación de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TERCERA CLASE</dc:title>
  <dc:creator>MARIA</dc:creator>
  <cp:lastModifiedBy>Maria Veronica Ambrosis</cp:lastModifiedBy>
  <cp:revision>53</cp:revision>
  <dcterms:created xsi:type="dcterms:W3CDTF">2017-03-09T18:55:20Z</dcterms:created>
  <dcterms:modified xsi:type="dcterms:W3CDTF">2017-04-06T11:40:48Z</dcterms:modified>
</cp:coreProperties>
</file>