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21"/>
  </p:notesMasterIdLst>
  <p:sldIdLst>
    <p:sldId id="323" r:id="rId2"/>
    <p:sldId id="334" r:id="rId3"/>
    <p:sldId id="346" r:id="rId4"/>
    <p:sldId id="347" r:id="rId5"/>
    <p:sldId id="348" r:id="rId6"/>
    <p:sldId id="349" r:id="rId7"/>
    <p:sldId id="358" r:id="rId8"/>
    <p:sldId id="359" r:id="rId9"/>
    <p:sldId id="354" r:id="rId10"/>
    <p:sldId id="355" r:id="rId11"/>
    <p:sldId id="356" r:id="rId12"/>
    <p:sldId id="357" r:id="rId13"/>
    <p:sldId id="360" r:id="rId14"/>
    <p:sldId id="361" r:id="rId15"/>
    <p:sldId id="362" r:id="rId16"/>
    <p:sldId id="363" r:id="rId17"/>
    <p:sldId id="364" r:id="rId18"/>
    <p:sldId id="365" r:id="rId19"/>
    <p:sldId id="366"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0ED"/>
    <a:srgbClr val="FFFFFF"/>
    <a:srgbClr val="FFCCCC"/>
    <a:srgbClr val="FFCCFF"/>
    <a:srgbClr val="0A1114"/>
    <a:srgbClr val="003300"/>
    <a:srgbClr val="46788C"/>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26" autoAdjust="0"/>
    <p:restoredTop sz="94595" autoAdjust="0"/>
  </p:normalViewPr>
  <p:slideViewPr>
    <p:cSldViewPr>
      <p:cViewPr varScale="1">
        <p:scale>
          <a:sx n="72" d="100"/>
          <a:sy n="72" d="100"/>
        </p:scale>
        <p:origin x="-4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06"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20939D-5657-4A50-A4E9-F8D61E7A1DC5}"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2565F88-2257-4FFA-BEC6-AF39985D1D98}"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187C0F6-9894-407B-9DA0-211BFD7D633F}"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435389E-AFB8-414D-B9B0-1141D1A1587C}"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2318A7D-A24B-41C8-A915-FD313CCCD2F0}"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23878A0-4D2A-4B52-AA1D-28D1A8A456E5}"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32C470AD-763E-4DB0-9440-0EC40B7A1078}"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3 Marcador de fecha"/>
          <p:cNvSpPr>
            <a:spLocks noGrp="1"/>
          </p:cNvSpPr>
          <p:nvPr>
            <p:ph type="dt" sz="half" idx="10"/>
          </p:nvPr>
        </p:nvSpPr>
        <p:spPr/>
        <p:txBody>
          <a:bodyPr/>
          <a:lstStyle>
            <a:lvl1pPr>
              <a:defRPr/>
            </a:lvl1pPr>
          </a:lstStyle>
          <a:p>
            <a:pPr>
              <a:defRPr/>
            </a:pPr>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9E018DCF-D8B2-4771-A8F3-DF9BCE744A1C}"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3 Marcador de fecha"/>
          <p:cNvSpPr>
            <a:spLocks noGrp="1"/>
          </p:cNvSpPr>
          <p:nvPr>
            <p:ph type="dt" sz="half" idx="10"/>
          </p:nvPr>
        </p:nvSpPr>
        <p:spPr/>
        <p:txBody>
          <a:bodyPr/>
          <a:lstStyle>
            <a:lvl1pPr>
              <a:defRPr/>
            </a:lvl1pPr>
          </a:lstStyle>
          <a:p>
            <a:pPr>
              <a:defRPr/>
            </a:pPr>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96E03928-2DFE-4944-B574-BA3DA08E04A8}"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4C8B3CA6-6DB1-43AF-A115-7B06F7E33BC7}"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7C631F62-BB1F-4415-8FE5-A4EC46791678}"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FB0A753C-BA2C-4BA3-8973-62F6E1025812}"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AR"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F950635-A680-4AB0-BBDF-2470D14D72F1}"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732" r:id="rId1"/>
    <p:sldLayoutId id="2147483731" r:id="rId2"/>
    <p:sldLayoutId id="2147483730" r:id="rId3"/>
    <p:sldLayoutId id="2147483729" r:id="rId4"/>
    <p:sldLayoutId id="2147483728" r:id="rId5"/>
    <p:sldLayoutId id="2147483727" r:id="rId6"/>
    <p:sldLayoutId id="2147483726" r:id="rId7"/>
    <p:sldLayoutId id="2147483725" r:id="rId8"/>
    <p:sldLayoutId id="2147483724" r:id="rId9"/>
    <p:sldLayoutId id="2147483723" r:id="rId10"/>
    <p:sldLayoutId id="214748372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rtlCol="0">
            <a:normAutofit/>
          </a:bodyPr>
          <a:lstStyle/>
          <a:p>
            <a:pPr eaLnBrk="1" fontAlgn="auto" hangingPunct="1">
              <a:spcAft>
                <a:spcPts val="0"/>
              </a:spcAft>
              <a:defRPr/>
            </a:pPr>
            <a:endParaRPr lang="es-ES" sz="3200" dirty="0" smtClean="0">
              <a:solidFill>
                <a:srgbClr val="0A1114"/>
              </a:solidFill>
            </a:endParaRPr>
          </a:p>
        </p:txBody>
      </p:sp>
      <p:sp>
        <p:nvSpPr>
          <p:cNvPr id="163843" name="Rectangle 3"/>
          <p:cNvSpPr>
            <a:spLocks noGrp="1" noChangeArrowheads="1"/>
          </p:cNvSpPr>
          <p:nvPr>
            <p:ph idx="1"/>
          </p:nvPr>
        </p:nvSpPr>
        <p:spPr>
          <a:xfrm>
            <a:off x="1187450" y="1989138"/>
            <a:ext cx="7772400" cy="4392612"/>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5400000" scaled="1"/>
            <a:tileRect/>
          </a:gradFill>
        </p:spPr>
        <p:txBody>
          <a:bodyPr>
            <a:normAutofit/>
          </a:bodyPr>
          <a:lstStyle/>
          <a:p>
            <a:pPr eaLnBrk="1" hangingPunct="1">
              <a:lnSpc>
                <a:spcPct val="80000"/>
              </a:lnSpc>
              <a:buFont typeface="Arial" charset="0"/>
              <a:buNone/>
              <a:defRPr/>
            </a:pPr>
            <a:r>
              <a:rPr lang="es-ES" sz="1800" b="1" smtClean="0"/>
              <a:t>      </a:t>
            </a:r>
          </a:p>
          <a:p>
            <a:pPr eaLnBrk="1" hangingPunct="1">
              <a:lnSpc>
                <a:spcPct val="80000"/>
              </a:lnSpc>
              <a:buFont typeface="Arial" charset="0"/>
              <a:buNone/>
              <a:defRPr/>
            </a:pPr>
            <a:endParaRPr lang="es-ES" sz="1800" b="1" i="1" smtClean="0"/>
          </a:p>
          <a:p>
            <a:pPr algn="ctr" eaLnBrk="1" hangingPunct="1">
              <a:lnSpc>
                <a:spcPct val="80000"/>
              </a:lnSpc>
              <a:buFont typeface="Arial" charset="0"/>
              <a:buNone/>
              <a:defRPr/>
            </a:pPr>
            <a:endParaRPr lang="es-ES" i="1" smtClean="0"/>
          </a:p>
          <a:p>
            <a:pPr algn="r" eaLnBrk="1" hangingPunct="1">
              <a:lnSpc>
                <a:spcPct val="80000"/>
              </a:lnSpc>
              <a:buFont typeface="Arial" charset="0"/>
              <a:buNone/>
              <a:defRPr/>
            </a:pPr>
            <a:r>
              <a:rPr lang="es-ES" sz="2800" b="1" i="1" smtClean="0">
                <a:solidFill>
                  <a:schemeClr val="bg1"/>
                </a:solidFill>
              </a:rPr>
              <a:t>Protección Internacional de Derechos Humanos y Control de Convencionalidad</a:t>
            </a:r>
          </a:p>
          <a:p>
            <a:pPr algn="ctr" eaLnBrk="1" hangingPunct="1">
              <a:lnSpc>
                <a:spcPct val="80000"/>
              </a:lnSpc>
              <a:buFont typeface="Arial" charset="0"/>
              <a:buNone/>
              <a:defRPr/>
            </a:pPr>
            <a:endParaRPr lang="es-ES" sz="2800" b="1" i="1" smtClean="0"/>
          </a:p>
          <a:p>
            <a:pPr algn="r" eaLnBrk="1" hangingPunct="1">
              <a:lnSpc>
                <a:spcPct val="80000"/>
              </a:lnSpc>
              <a:buFont typeface="Arial" charset="0"/>
              <a:buNone/>
              <a:defRPr/>
            </a:pPr>
            <a:r>
              <a:rPr lang="es-ES" sz="2000" b="1" i="1" smtClean="0"/>
              <a:t>“Su realización a la luz de casos judiciales”</a:t>
            </a:r>
          </a:p>
          <a:p>
            <a:pPr algn="ctr" eaLnBrk="1" hangingPunct="1">
              <a:lnSpc>
                <a:spcPct val="80000"/>
              </a:lnSpc>
              <a:buFont typeface="Arial" charset="0"/>
              <a:buNone/>
              <a:defRPr/>
            </a:pPr>
            <a:endParaRPr lang="es-ES" sz="2000" b="1" i="1" smtClean="0"/>
          </a:p>
          <a:p>
            <a:pPr algn="ctr" eaLnBrk="1" hangingPunct="1">
              <a:lnSpc>
                <a:spcPct val="80000"/>
              </a:lnSpc>
              <a:buFont typeface="Arial" charset="0"/>
              <a:buNone/>
              <a:defRPr/>
            </a:pPr>
            <a:endParaRPr lang="es-ES" sz="2000" b="1" i="1" smtClean="0"/>
          </a:p>
          <a:p>
            <a:pPr algn="r" eaLnBrk="1" hangingPunct="1">
              <a:lnSpc>
                <a:spcPct val="80000"/>
              </a:lnSpc>
              <a:buFont typeface="Arial" charset="0"/>
              <a:buNone/>
              <a:defRPr/>
            </a:pPr>
            <a:r>
              <a:rPr lang="es-ES" sz="2000" i="1" smtClean="0"/>
              <a:t>Instituto de Estudios Judiciales - SCJBA</a:t>
            </a:r>
          </a:p>
          <a:p>
            <a:pPr algn="r" eaLnBrk="1" hangingPunct="1">
              <a:lnSpc>
                <a:spcPct val="80000"/>
              </a:lnSpc>
              <a:buFont typeface="Arial" charset="0"/>
              <a:buNone/>
              <a:defRPr/>
            </a:pPr>
            <a:r>
              <a:rPr lang="es-ES" sz="1800" i="1" smtClean="0"/>
              <a:t>La Plata 13 de noviembre de 2014</a:t>
            </a:r>
            <a:endParaRPr lang="en-US" sz="18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una vida adecuada</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“Quisbert Castro”</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defRPr/>
            </a:pPr>
            <a:endParaRPr lang="en-US" sz="1500" b="1" smtClean="0"/>
          </a:p>
          <a:p>
            <a:pPr algn="just" eaLnBrk="1" hangingPunct="1">
              <a:buFont typeface="Wingdings" pitchFamily="2" charset="2"/>
              <a:buNone/>
              <a:defRPr/>
            </a:pPr>
            <a:r>
              <a:rPr lang="en-US" sz="2000" smtClean="0"/>
              <a:t>      </a:t>
            </a:r>
            <a:r>
              <a:rPr lang="es-ES" sz="2000" smtClean="0"/>
              <a:t>Que en relación concreta con el derecho a la vivienda  la Corte reconoce que es un derecho fundamental reconocido y operativo, que obliga al Estado a proteger a quienes a pesar de su esfuerzo personal no pueden procurarse condiciones dignas de vivienda y que dicha protección, incluso cuando se trata de políticas de asistencia transitoria y de emergencia, debe ser integral y adecuada a las necesidades familiares.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una vida adecuada</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“Quisbert Castro”</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defRPr/>
            </a:pPr>
            <a:endParaRPr lang="en-US" sz="1500" b="1" smtClean="0"/>
          </a:p>
          <a:p>
            <a:pPr algn="just" eaLnBrk="1" hangingPunct="1">
              <a:buFont typeface="Wingdings" pitchFamily="2" charset="2"/>
              <a:buNone/>
              <a:defRPr/>
            </a:pPr>
            <a:r>
              <a:rPr lang="en-US" sz="2000" smtClean="0"/>
              <a:t>      •La existencia de paradores y albergues nocturnos son un medio insuficiente para dar cumplimiento a la obligación estatal, pues no configuraba una condición de vivienda digna para la familia afectada</a:t>
            </a:r>
          </a:p>
          <a:p>
            <a:pPr algn="just" eaLnBrk="1" hangingPunct="1">
              <a:buFont typeface="Wingdings" pitchFamily="2" charset="2"/>
              <a:buNone/>
              <a:defRPr/>
            </a:pPr>
            <a:r>
              <a:rPr lang="en-US" sz="2000" smtClean="0"/>
              <a:t>      •Las condiciones de vivienda tampoco se satisfacen con una habitación en un alojamiento, sin condiciones mínimas para cumplir las funciones básicas de una vivienda (disponiblidad de cocina y baños por ejemplo)</a:t>
            </a:r>
          </a:p>
          <a:p>
            <a:pPr algn="just" eaLnBrk="1" hangingPunct="1">
              <a:buFont typeface="Wingdings" pitchFamily="2" charset="2"/>
              <a:buNone/>
              <a:defRPr/>
            </a:pPr>
            <a:r>
              <a:rPr lang="en-US" sz="2000" smtClean="0"/>
              <a:t>      •Tampoco  constitutía una solución razonable el programa de subsidios temporales de emergencia, ni la política de créditos existentes para vivienda existentes, pues no resultaban accesible para grupos y familias mas vulnerables</a:t>
            </a:r>
            <a:endParaRPr lang="es-ES" sz="2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al trabajo</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“ATE c. Municipalidad de Salta”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r>
              <a:rPr lang="es-ES" sz="1600" b="1" smtClean="0"/>
              <a:t>7º)</a:t>
            </a:r>
            <a:r>
              <a:rPr lang="es-ES" sz="1600" smtClean="0"/>
              <a:t> Que: el salario es el medio por el cual el trabajador "se gana la vida“. En efecto, la expresión entrecomillada no por su sencillez, deja de ser más que elocuente para mostrar la directa e indisociable atadura que une a la remuneración con la vida misma de un empleado y, regularmente, de su familia (v.gr. PIDESC, arto 7.a.ii). Ganarse la vida es obtener, como minimo, lo necesario para acceder a la salud; a la educación; a la cultura; a un nivel de vida adecuado, lo cual incluye, ínter alía, alimento adecuado, vivienda adecuada y vestido adecuado; al descanso, entre muchos otros bienes del terreno de los derechos humanos económicos, sociales y culturales.</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 y el punto adquiere toda via mayor gravedad, a poco que se advierta que lo traído a la liza por vía de la remuneración, es el derecho del trabajador a ganarse la vída, sí, pero una </a:t>
            </a:r>
            <a:r>
              <a:rPr lang="es-ES" sz="1600" b="1" smtClean="0"/>
              <a:t>"vida digna",</a:t>
            </a:r>
            <a:r>
              <a:rPr lang="es-ES" sz="1600" smtClean="0"/>
              <a:t> como con toda justeza lo prescriben los arts. 7.a.ii del PIDESC y 23.2 de la Declaración Universal de Derechos Humanos, … por no citar más que preceptos de jerarquía constitucional.</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al trabajo</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“ATE c. Municipalidad de Salta”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De ahí que, a su vez, corresponde resaltar dos circunstancias. </a:t>
            </a:r>
          </a:p>
          <a:p>
            <a:pPr algn="just" eaLnBrk="1" hangingPunct="1">
              <a:buFont typeface="Wingdings" pitchFamily="2" charset="2"/>
              <a:buNone/>
              <a:defRPr/>
            </a:pPr>
            <a:r>
              <a:rPr lang="es-ES" sz="1600" smtClean="0"/>
              <a:t>        Por un lado, que tal </a:t>
            </a:r>
            <a:r>
              <a:rPr lang="es-ES" sz="1600" u="sng" smtClean="0"/>
              <a:t>corno lo sostiene el intérprete más autorizado del PIDESC</a:t>
            </a:r>
            <a:r>
              <a:rPr lang="es-ES" sz="1600" smtClean="0"/>
              <a:t> en el plano internacional, esto es, el </a:t>
            </a:r>
            <a:r>
              <a:rPr lang="es-ES" sz="1600" b="1" smtClean="0"/>
              <a:t>Comité de Derechos Económicos, Sociales y Culturales</a:t>
            </a:r>
            <a:r>
              <a:rPr lang="es-ES" sz="1600" smtClean="0"/>
              <a:t> solo es calificable de "trabajo digno" el que "respeta los derechos fundamentales de la persona humana, así corno los derechos de los trabajadores en lo relativo a condiciones de [...] remuneración" </a:t>
            </a:r>
            <a:r>
              <a:rPr lang="es-ES" sz="1600" b="1" smtClean="0"/>
              <a:t>(Observación general N° 18. El derecho al trabajo, párr. 7;7º)</a:t>
            </a:r>
          </a:p>
          <a:p>
            <a:pPr algn="just" eaLnBrk="1" hangingPunct="1">
              <a:buFont typeface="Wingdings" pitchFamily="2" charset="2"/>
              <a:buNone/>
              <a:defRPr/>
            </a:pPr>
            <a:r>
              <a:rPr lang="es-ES" sz="1600" b="1" smtClean="0"/>
              <a:t>        </a:t>
            </a:r>
            <a:r>
              <a:rPr lang="es-ES" sz="1600" smtClean="0"/>
              <a:t>Por el otro, que debe verse al trabajo, en definitiva, en toda su trascendencia, corno un medio para que, el que lo presta, "logre sus aspiraciones, en aras de alcanzar su desarrollo integral corno ser humano“</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a:t>
            </a:r>
            <a:r>
              <a:rPr lang="es-ES" sz="1600" b="1" smtClean="0"/>
              <a:t>8º) </a:t>
            </a:r>
            <a:r>
              <a:rPr lang="es-ES" sz="1600" smtClean="0"/>
              <a:t>De ello se sigue, entonces, que la determinación jurídica de los alcances de la protección del salario, en el caso, la intangibilidad de su importe, se vuelva inconcebible o, al menos, desencaminada, si se la desplaza del ámbito que le es propio, el derecho de los derechos humanos (nacional e internacional).       </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al trabajo</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“ATE c. Municipalidad de Salta”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r>
              <a:rPr lang="es-ES" sz="1600" b="1" smtClean="0"/>
              <a:t>9º) </a:t>
            </a:r>
            <a:r>
              <a:rPr lang="es-ES" sz="1600" smtClean="0"/>
              <a:t>..cuatro principios de jerarquía constitucional rigen el desenlace de esta contienda: </a:t>
            </a:r>
          </a:p>
          <a:p>
            <a:pPr algn="just" eaLnBrk="1" hangingPunct="1">
              <a:buFont typeface="Wingdings" pitchFamily="2" charset="2"/>
              <a:buNone/>
              <a:defRPr/>
            </a:pPr>
            <a:r>
              <a:rPr lang="es-ES" sz="1600" smtClean="0"/>
              <a:t>        En primer término, el </a:t>
            </a:r>
            <a:r>
              <a:rPr lang="es-ES" sz="1600" b="1" smtClean="0"/>
              <a:t>trabajador es sujeto de "preferente tutela constitucional“</a:t>
            </a:r>
          </a:p>
          <a:p>
            <a:pPr algn="just" eaLnBrk="1" hangingPunct="1">
              <a:buFont typeface="Wingdings" pitchFamily="2" charset="2"/>
              <a:buNone/>
              <a:defRPr/>
            </a:pPr>
            <a:endParaRPr lang="es-ES" sz="1600" b="1" smtClean="0"/>
          </a:p>
          <a:p>
            <a:pPr algn="just" eaLnBrk="1" hangingPunct="1">
              <a:buFont typeface="Wingdings" pitchFamily="2" charset="2"/>
              <a:buNone/>
              <a:defRPr/>
            </a:pPr>
            <a:r>
              <a:rPr lang="es-ES" sz="1600" smtClean="0"/>
              <a:t>        En segundo lugar, </a:t>
            </a:r>
            <a:r>
              <a:rPr lang="es-ES" sz="1600" b="1" smtClean="0"/>
              <a:t>la justicia social</a:t>
            </a:r>
            <a:r>
              <a:rPr lang="es-ES" sz="1600" smtClean="0"/>
              <a:t>. Esta, así como traduce "la justicia en su más alta expresión", no tiene otro norte que alcanzar el "bienestar“</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En tercer término, el </a:t>
            </a:r>
            <a:r>
              <a:rPr lang="es-ES" sz="1600" b="1" smtClean="0"/>
              <a:t>principio de progresividad</a:t>
            </a:r>
            <a:r>
              <a:rPr lang="es-ES" sz="1600" smtClean="0"/>
              <a:t>, el cual, para lo que interesa, impone que todas las medidas estatales de carácter deliberadamente "regresivo en materia de derechos humanos, tal como lo es el decreto 5/2003 impugnado, requieran la consideración "más cuidadosa", y deban "justificarse plenamente , v.gr., con referencia a la "totalidad de los derechos previstos en el PIDESC y en el contexto del aprovechamiento pleno del "máximo de los recursos de que el Estado disponga (Observación general N° 18 Comité DESC). … </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Y, finalmente, en cuarto lugar, que la aludida realización en la persona del empleado del "derecho a perseguir su bienestar material" por intermedio del trabajo asalariado, ha de estar rodeada, entre otras condiciones, de "</a:t>
            </a:r>
            <a:r>
              <a:rPr lang="es-ES" sz="1600" b="1" smtClean="0"/>
              <a:t>seguridad económica</a:t>
            </a:r>
            <a:r>
              <a:rPr lang="es-ES" sz="160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al trabajo</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“Vizzoti”</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Que sostener que </a:t>
            </a:r>
            <a:r>
              <a:rPr lang="es-ES" sz="1600" b="1" smtClean="0"/>
              <a:t>el trabajador es sujeto de preferente atención constitucional</a:t>
            </a:r>
            <a:r>
              <a:rPr lang="es-ES" sz="1600" smtClean="0"/>
              <a:t> no es conclusión sólo impuesta por el art. 14 bis, sino por el </a:t>
            </a:r>
            <a:r>
              <a:rPr lang="es-ES" sz="1600" b="1" u="sng" smtClean="0"/>
              <a:t>renovado ritmo universal que representa el Derecho Internacional de los Derechos Humanos</a:t>
            </a:r>
            <a:r>
              <a:rPr lang="es-ES" sz="1600" smtClean="0"/>
              <a:t>, que cuenta con jerarquía constitucional a partir de la reforma  de 1994 (consid. 10º). </a:t>
            </a:r>
          </a:p>
          <a:p>
            <a:pPr algn="just" eaLnBrk="1" hangingPunct="1">
              <a:buFont typeface="Wingdings" pitchFamily="2" charset="2"/>
              <a:buNone/>
              <a:defRPr/>
            </a:pPr>
            <a:endParaRPr lang="es-ES" sz="1600" smtClean="0"/>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Resulta claro que el hombre no debe ser objeto de mercado alguno, sino señor de todos éstos, los cuales sólo encuentran sentido y validez si tributan a la realización de los derechos de aquél y del bien común. De ahí que no debe ser el mercado el que someta a sus reglas y pretensiones las medidas del hombre ni los contenidos y alcances de los derechos humanos. Por el contrario, </a:t>
            </a:r>
            <a:r>
              <a:rPr lang="es-ES" sz="1600" b="1" smtClean="0"/>
              <a:t>es el mercado el que debe adaptarse a los moldes fundamentales que representan la Constitución Nacional y el Derecho Internacional de los Derechos Humanos de jerarquía constitucional</a:t>
            </a:r>
            <a:r>
              <a:rPr lang="es-ES" sz="1600" smtClean="0"/>
              <a:t>, bajo pena de caer en la ilegalidad (consid. 11º).</a:t>
            </a:r>
          </a:p>
          <a:p>
            <a:pPr algn="just" eaLnBrk="1" hangingPunct="1">
              <a:buFont typeface="Wingdings" pitchFamily="2" charset="2"/>
              <a:buNone/>
              <a:defRPr/>
            </a:pPr>
            <a:endParaRPr lang="es-ES" sz="1600" smtClean="0"/>
          </a:p>
          <a:p>
            <a:pPr algn="just" eaLnBrk="1" hangingPunct="1">
              <a:buFont typeface="Wingdings" pitchFamily="2" charset="2"/>
              <a:buNone/>
              <a:defRPr/>
            </a:pPr>
            <a:endParaRPr lang="es-ES" sz="16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interrumpir un embarazo en caso violación</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“F., A. L. s/ medida autosatisfactiva”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Que la tesis del recurrente tampoco encuentra cabida en lo que emana del artículo 6 del Pacto Internacional de Derechos Civiles y Políticos.</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Para ello, resulta necesario tener en consideración que </a:t>
            </a:r>
            <a:r>
              <a:rPr lang="es-ES" sz="1600" b="1" smtClean="0"/>
              <a:t>el Comité de Derechos Humanos de Naciones Unidas ha manifestado su posición general relativa a que debe permitirse el aborto para el caso de embarazos que son la consecuencia de una violación.</a:t>
            </a:r>
            <a:r>
              <a:rPr lang="es-ES" sz="1600" smtClean="0"/>
              <a:t> A su vez, al examinar la situación particular de nuestro país, ha expresado su preocupación por la interpretación restrictiva del artículo 86 del Código Penal (cfr. … Observaciones Finales del Comité de Derechos Humanos: Argentina, CCPR/C/ARG/CO/4 del 22/03/2010, antes citadas).</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Por lo tanto, resulta claro que, no es posible derivar de este tratado un mandato para interpretar restrictivamente la norma, sino que, inversamente, en atención a lo expuesto, se arriba a la conclusión contraria.</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interrumpir un embarazo en caso violación</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“F., A. L. s/ medida autosatisfactiva”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14) Que sentado que de las normas constitucionales y convencionales invocadas por el recurrente no se deriva mandato alguno que imponga interpretar en forma restrictiva el artículo 86, inciso 2º, del Código Penal, en cuanto regula los supuestos de abortos no punibles practicados respecto de los embarazos que son consecuencia de una violación, se considera necesario remarcar que existen otras cláusulas de igual jerarquía así como principios básicos de hermenéutica establecidos en la jurisprudencia de este Tribunal que obligan a interpretar dicha norma con el alcance amplio que de ésta efectuara el a quo.</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…reducir por vía de interpretación la autorización de la interrupción de los embarazos sólo a los supuestos que sean consecuencia de una violación cometida contra una incapaz mental implicaría establecer una distinción irrazonable de trato respecto de toda otra víctima de análogo delito que se encuentre en igual situación y que, por no responder a ningún criterio válido de diferenciación, no puede ser admitida</a:t>
            </a:r>
          </a:p>
          <a:p>
            <a:pPr algn="just" eaLnBrk="1" hangingPunct="1">
              <a:buFont typeface="Wingdings" pitchFamily="2" charset="2"/>
              <a:buNone/>
              <a:defRPr/>
            </a:pPr>
            <a:r>
              <a:rPr lang="es-ES" sz="160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interrumpir un embarazo en caso violación</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“F., A. L. s/ medida autosatisfactiva”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16) Que por lo demás, de la </a:t>
            </a:r>
            <a:r>
              <a:rPr lang="es-ES" sz="1600" b="1" smtClean="0"/>
              <a:t>dignidad</a:t>
            </a:r>
            <a:r>
              <a:rPr lang="es-ES" sz="1600" smtClean="0"/>
              <a:t> de las personas, reconocida en varias normas convencionales (… ), se desprende el principio que las consagra como un fin en sí mismas y proscribe que sean tratadas utilitariamente. Este principio de inviolabilidad de las personas impone rechazar la exégesis restrictiva de la norma según la cual ésta sólo contempla, como un supuesto de aborto no punible, al practicado respecto de un embarazo que es la consecuencia de una violación a una incapaz mental. En efecto, </a:t>
            </a:r>
            <a:r>
              <a:rPr lang="es-ES" sz="1600" b="1" smtClean="0"/>
              <a:t>la pretensión de exigir, a toda otra víctima de un delito sexual, llevar a término un embarazo, que es la consecuencia de un ataque contra sus derechos más fundamentales, resulta, a todas luces, desproporcionada y contraria al postulado, derivado del mencionado principio</a:t>
            </a:r>
            <a:r>
              <a:rPr lang="es-ES" sz="1600" smtClean="0"/>
              <a:t>, que impide exigirle a las personas que realicen, en beneficio de otras o de un bien colectivo, sacrificios de envergadura imposible de conmensurar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interrumpir un embarazo en caso violación</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“F., A. L. s/ medida autosatisfactiva”</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19) Que luego de haber sentado en los considerandos precedentes que el artículo 86, inciso 2º, del Código Penal debe interpretarse con un alcance amplio, corresponde detenerse en lo acontecido en el presente caso con la joven A.G., quien debió transitar un largo derrotero judicial para poder asegurar su derecho a obtener la interrupción de un embarazo que fue consecuencia de una violación.</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a:t>
            </a:r>
            <a:r>
              <a:rPr lang="es-ES" sz="1600" b="1" smtClean="0"/>
              <a:t>La judicialización de esta cuestión</a:t>
            </a:r>
            <a:r>
              <a:rPr lang="es-ES" sz="1600" smtClean="0"/>
              <a:t>, que por su reiteración constituye una verdadera práctica institucional, </a:t>
            </a:r>
            <a:r>
              <a:rPr lang="es-ES" sz="1600" b="1" smtClean="0"/>
              <a:t>además de ser innecesaria e ilegal</a:t>
            </a:r>
            <a:r>
              <a:rPr lang="es-ES" sz="1600" smtClean="0"/>
              <a:t>, es cuestionable porque obliga a la víctima del delito a exponer públicamente su vida privada, y es también contraproducente porque la demora que apareja en su realización pone en riesgo tanto el derecho a la salud de la solicitante como su derecho al acceso a la interrupción del embarazo en condiciones seguras.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400" smtClean="0">
                <a:solidFill>
                  <a:srgbClr val="0A1114"/>
                </a:solidFill>
              </a:rPr>
              <a:t>El derecho a una vida adecuada</a:t>
            </a:r>
            <a:r>
              <a:rPr lang="es-ES" sz="2800" smtClean="0">
                <a:solidFill>
                  <a:srgbClr val="0A1114"/>
                </a:solidFill>
              </a:rPr>
              <a:t/>
            </a:r>
            <a:br>
              <a:rPr lang="es-ES" sz="2800" smtClean="0">
                <a:solidFill>
                  <a:srgbClr val="0A1114"/>
                </a:solidFill>
              </a:rPr>
            </a:br>
            <a:r>
              <a:rPr lang="es-ES" sz="2000" smtClean="0">
                <a:solidFill>
                  <a:srgbClr val="0A1114"/>
                </a:solidFill>
              </a:rPr>
              <a:t>Control de Convencionalidad</a:t>
            </a:r>
          </a:p>
        </p:txBody>
      </p:sp>
      <p:sp>
        <p:nvSpPr>
          <p:cNvPr id="163843" name="Rectangle 3"/>
          <p:cNvSpPr>
            <a:spLocks noGrp="1" noChangeArrowheads="1"/>
          </p:cNvSpPr>
          <p:nvPr>
            <p:ph idx="1"/>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defRPr/>
            </a:pPr>
            <a:endParaRPr lang="en-US" sz="1500" b="1" smtClean="0"/>
          </a:p>
          <a:p>
            <a:pPr algn="just" eaLnBrk="1" hangingPunct="1">
              <a:buFont typeface="Wingdings" pitchFamily="2" charset="2"/>
              <a:buNone/>
              <a:defRPr/>
            </a:pPr>
            <a:r>
              <a:rPr lang="en-US" sz="1500" b="1" smtClean="0"/>
              <a:t>        </a:t>
            </a:r>
            <a:r>
              <a:rPr lang="es-ES" sz="2400" i="1" smtClean="0"/>
              <a:t>•</a:t>
            </a:r>
            <a:r>
              <a:rPr lang="es-ES" sz="2400" smtClean="0"/>
              <a:t>Declaración Universal de Derechos Humanos (Art. 25)</a:t>
            </a:r>
          </a:p>
          <a:p>
            <a:pPr algn="just" eaLnBrk="1" hangingPunct="1">
              <a:buFont typeface="Wingdings" pitchFamily="2" charset="2"/>
              <a:buNone/>
              <a:defRPr/>
            </a:pPr>
            <a:r>
              <a:rPr lang="es-ES" sz="2400" smtClean="0"/>
              <a:t>     </a:t>
            </a:r>
            <a:r>
              <a:rPr lang="es-ES" sz="2400" i="1" smtClean="0"/>
              <a:t>•</a:t>
            </a:r>
            <a:r>
              <a:rPr lang="es-ES" sz="2400" smtClean="0"/>
              <a:t>Convención para la Eliminación de Todas las Formas de Discriminación Racial (Art. 5)      </a:t>
            </a:r>
          </a:p>
          <a:p>
            <a:pPr algn="just" eaLnBrk="1" hangingPunct="1">
              <a:buFont typeface="Wingdings" pitchFamily="2" charset="2"/>
              <a:buNone/>
              <a:defRPr/>
            </a:pPr>
            <a:r>
              <a:rPr lang="es-ES" sz="2400" i="1" smtClean="0"/>
              <a:t>     •</a:t>
            </a:r>
            <a:r>
              <a:rPr lang="es-ES" sz="2400" smtClean="0"/>
              <a:t>Convención para la Eliminación de Todas las Formas de Discriminación contra la Mujer (Art. 14); </a:t>
            </a:r>
          </a:p>
          <a:p>
            <a:pPr algn="just" eaLnBrk="1" hangingPunct="1">
              <a:buFont typeface="Wingdings" pitchFamily="2" charset="2"/>
              <a:buNone/>
              <a:defRPr/>
            </a:pPr>
            <a:r>
              <a:rPr lang="es-ES" sz="2400" i="1" smtClean="0"/>
              <a:t>     •</a:t>
            </a:r>
            <a:r>
              <a:rPr lang="es-ES" sz="2400" smtClean="0"/>
              <a:t>Convención de los Derechos del Niño (Art 27)</a:t>
            </a:r>
          </a:p>
          <a:p>
            <a:pPr algn="just" eaLnBrk="1" hangingPunct="1">
              <a:buFont typeface="Wingdings" pitchFamily="2" charset="2"/>
              <a:buNone/>
              <a:defRPr/>
            </a:pPr>
            <a:r>
              <a:rPr lang="es-ES" sz="2400" smtClean="0"/>
              <a:t>     </a:t>
            </a:r>
            <a:r>
              <a:rPr lang="es-ES" sz="2400" i="1" smtClean="0"/>
              <a:t>•</a:t>
            </a:r>
            <a:r>
              <a:rPr lang="es-ES" sz="2400" smtClean="0"/>
              <a:t>Convención sobre los Derechos de las Personas con Discapacidad (Art. 28. 2.d)</a:t>
            </a:r>
          </a:p>
          <a:p>
            <a:pPr algn="just" eaLnBrk="1" hangingPunct="1">
              <a:buFont typeface="Wingdings" pitchFamily="2" charset="2"/>
              <a:buNone/>
              <a:defRPr/>
            </a:pPr>
            <a:r>
              <a:rPr lang="es-ES" sz="240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400" smtClean="0">
                <a:solidFill>
                  <a:srgbClr val="0A1114"/>
                </a:solidFill>
              </a:rPr>
              <a:t>El derecho a una vida adecuada</a:t>
            </a:r>
            <a:r>
              <a:rPr lang="es-ES" sz="2800" smtClean="0">
                <a:solidFill>
                  <a:srgbClr val="0A1114"/>
                </a:solidFill>
              </a:rPr>
              <a:t/>
            </a:r>
            <a:br>
              <a:rPr lang="es-ES" sz="2800" smtClean="0">
                <a:solidFill>
                  <a:srgbClr val="0A1114"/>
                </a:solidFill>
              </a:rPr>
            </a:br>
            <a:r>
              <a:rPr lang="es-ES" sz="2000" smtClean="0">
                <a:solidFill>
                  <a:srgbClr val="0A1114"/>
                </a:solidFill>
              </a:rPr>
              <a:t>Control de Convencionalidad</a:t>
            </a: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defRPr/>
            </a:pPr>
            <a:endParaRPr lang="en-US" sz="1500" b="1" smtClean="0"/>
          </a:p>
          <a:p>
            <a:pPr algn="just" eaLnBrk="1" hangingPunct="1">
              <a:buFont typeface="Wingdings" pitchFamily="2" charset="2"/>
              <a:buNone/>
              <a:defRPr/>
            </a:pPr>
            <a:r>
              <a:rPr lang="en-US" sz="1500" b="1" smtClean="0"/>
              <a:t>        </a:t>
            </a:r>
            <a:r>
              <a:rPr lang="es-ES" sz="2400" i="1" smtClean="0"/>
              <a:t>•Pacto Internacional de Derechos Económicos, Sociales y Culturales (Art. 11.1) </a:t>
            </a:r>
            <a:r>
              <a:rPr lang="es-ES" sz="2000" smtClean="0"/>
              <a:t>constituye el dispositivo convencional más importante para la protección del derecho a la vivienda:</a:t>
            </a:r>
          </a:p>
          <a:p>
            <a:pPr algn="just" eaLnBrk="1" hangingPunct="1">
              <a:buFont typeface="Wingdings" pitchFamily="2" charset="2"/>
              <a:buNone/>
              <a:defRPr/>
            </a:pPr>
            <a:endParaRPr lang="es-ES" sz="2000" smtClean="0"/>
          </a:p>
          <a:p>
            <a:pPr algn="just" eaLnBrk="1" hangingPunct="1">
              <a:buFont typeface="Wingdings" pitchFamily="2" charset="2"/>
              <a:buNone/>
              <a:defRPr/>
            </a:pPr>
            <a:r>
              <a:rPr lang="es-ES" sz="2400" smtClean="0"/>
              <a:t>     “Los Estados Parte en el presente Pacto reconocen el derecho de toda persona a un nivel adecuado de vida para sí y su familia, incluso alimentación, vestido y </a:t>
            </a:r>
            <a:r>
              <a:rPr lang="es-ES" sz="2400" b="1" smtClean="0"/>
              <a:t>vivienda adecuados</a:t>
            </a:r>
            <a:r>
              <a:rPr lang="es-ES" sz="2400" smtClean="0"/>
              <a:t>, y a una mejora continua de las condiciones de existencia...”.</a:t>
            </a:r>
          </a:p>
          <a:p>
            <a:pPr algn="just" eaLnBrk="1" hangingPunct="1">
              <a:buFont typeface="Wingdings" pitchFamily="2" charset="2"/>
              <a:buNone/>
              <a:defRPr/>
            </a:pPr>
            <a:endParaRPr lang="es-ES" sz="2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400" smtClean="0">
                <a:solidFill>
                  <a:srgbClr val="0A1114"/>
                </a:solidFill>
              </a:rPr>
              <a:t>El derecho a una vida adecuada</a:t>
            </a:r>
            <a:r>
              <a:rPr lang="es-ES" sz="2800" smtClean="0">
                <a:solidFill>
                  <a:srgbClr val="0A1114"/>
                </a:solidFill>
              </a:rPr>
              <a:t/>
            </a:r>
            <a:br>
              <a:rPr lang="es-ES" sz="2800" smtClean="0">
                <a:solidFill>
                  <a:srgbClr val="0A1114"/>
                </a:solidFill>
              </a:rPr>
            </a:br>
            <a:r>
              <a:rPr lang="es-ES" sz="2000" smtClean="0">
                <a:solidFill>
                  <a:srgbClr val="0A1114"/>
                </a:solidFill>
              </a:rPr>
              <a:t>Control de Convencionalidad</a:t>
            </a: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defRPr/>
            </a:pPr>
            <a:endParaRPr lang="en-US" sz="1500" b="1" smtClean="0"/>
          </a:p>
          <a:p>
            <a:pPr algn="just" eaLnBrk="1" hangingPunct="1">
              <a:buFont typeface="Wingdings" pitchFamily="2" charset="2"/>
              <a:buNone/>
              <a:defRPr/>
            </a:pPr>
            <a:r>
              <a:rPr lang="en-US" sz="1500" b="1" smtClean="0"/>
              <a:t>        </a:t>
            </a:r>
            <a:r>
              <a:rPr lang="es-ES" sz="2400" smtClean="0"/>
              <a:t>Comité de Derechos Económicos, Sociales y Culturales, es el </a:t>
            </a:r>
            <a:r>
              <a:rPr lang="es-ES" sz="2400" i="1" smtClean="0"/>
              <a:t>“interprete autorizado” </a:t>
            </a:r>
            <a:r>
              <a:rPr lang="es-ES" sz="2400" smtClean="0"/>
              <a:t>del PIDESC</a:t>
            </a:r>
          </a:p>
          <a:p>
            <a:pPr algn="just" eaLnBrk="1" hangingPunct="1">
              <a:buFont typeface="Wingdings" pitchFamily="2" charset="2"/>
              <a:buNone/>
              <a:defRPr/>
            </a:pPr>
            <a:r>
              <a:rPr lang="es-ES" sz="2400" smtClean="0"/>
              <a:t>     </a:t>
            </a:r>
          </a:p>
          <a:p>
            <a:pPr algn="just" eaLnBrk="1" hangingPunct="1">
              <a:buFont typeface="Wingdings" pitchFamily="2" charset="2"/>
              <a:buNone/>
              <a:defRPr/>
            </a:pPr>
            <a:r>
              <a:rPr lang="es-ES" sz="2400" smtClean="0"/>
              <a:t>     </a:t>
            </a:r>
            <a:r>
              <a:rPr lang="en-US" sz="2000" smtClean="0"/>
              <a:t>•</a:t>
            </a:r>
            <a:r>
              <a:rPr lang="es-ES" sz="2000" smtClean="0"/>
              <a:t>Observación General </a:t>
            </a:r>
            <a:r>
              <a:rPr lang="es-ES" sz="2000" b="1" smtClean="0"/>
              <a:t>Nº 4</a:t>
            </a:r>
            <a:r>
              <a:rPr lang="es-ES" sz="2000" smtClean="0"/>
              <a:t> (1911). El derecho a una vivienda adecuada (párrafo 1 del artículo 11 del Pacto)</a:t>
            </a:r>
          </a:p>
          <a:p>
            <a:pPr algn="just" eaLnBrk="1" hangingPunct="1">
              <a:buFont typeface="Wingdings" pitchFamily="2" charset="2"/>
              <a:buNone/>
              <a:defRPr/>
            </a:pPr>
            <a:endParaRPr lang="es-ES" sz="2000" smtClean="0"/>
          </a:p>
          <a:p>
            <a:pPr algn="just" eaLnBrk="1" hangingPunct="1">
              <a:buFont typeface="Wingdings" pitchFamily="2" charset="2"/>
              <a:buNone/>
              <a:defRPr/>
            </a:pPr>
            <a:r>
              <a:rPr lang="es-ES" sz="2000" smtClean="0"/>
              <a:t>     •Observación General </a:t>
            </a:r>
            <a:r>
              <a:rPr lang="es-ES" sz="2000" b="1" smtClean="0"/>
              <a:t>Nº 7</a:t>
            </a:r>
            <a:r>
              <a:rPr lang="es-ES" sz="2000" smtClean="0"/>
              <a:t> (1997). El derecho a una vivienda adecuada (párrafo 1 del artículo 11 del Pacto): los desalojos forzosos</a:t>
            </a:r>
          </a:p>
          <a:p>
            <a:pPr algn="just" eaLnBrk="1" hangingPunct="1">
              <a:buFont typeface="Wingdings" pitchFamily="2" charset="2"/>
              <a:buNone/>
              <a:defRPr/>
            </a:pPr>
            <a:endParaRPr lang="es-ES" sz="2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400" smtClean="0">
                <a:solidFill>
                  <a:srgbClr val="0A1114"/>
                </a:solidFill>
              </a:rPr>
              <a:t>El derecho a una vida adecuada</a:t>
            </a:r>
            <a:r>
              <a:rPr lang="es-ES" sz="2800" smtClean="0">
                <a:solidFill>
                  <a:srgbClr val="0A1114"/>
                </a:solidFill>
              </a:rPr>
              <a:t/>
            </a:r>
            <a:br>
              <a:rPr lang="es-ES" sz="2800" smtClean="0">
                <a:solidFill>
                  <a:srgbClr val="0A1114"/>
                </a:solidFill>
              </a:rPr>
            </a:br>
            <a:r>
              <a:rPr lang="es-ES" sz="2000" smtClean="0">
                <a:solidFill>
                  <a:srgbClr val="0A1114"/>
                </a:solidFill>
              </a:rPr>
              <a:t>Control de Convencionalidad</a:t>
            </a: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defRPr/>
            </a:pPr>
            <a:endParaRPr lang="en-US" sz="1500" b="1" smtClean="0"/>
          </a:p>
          <a:p>
            <a:pPr algn="just" eaLnBrk="1" hangingPunct="1">
              <a:buFont typeface="Wingdings" pitchFamily="2" charset="2"/>
              <a:buNone/>
              <a:defRPr/>
            </a:pPr>
            <a:r>
              <a:rPr lang="en-US" sz="2000" smtClean="0"/>
              <a:t>     •</a:t>
            </a:r>
            <a:r>
              <a:rPr lang="es-ES" sz="2000" b="1" i="1" smtClean="0"/>
              <a:t>Observación General Nº 4 (1911). El derecho a una vivienda adecuada (párrafo 1 del artículo 11 del Pacto)</a:t>
            </a:r>
          </a:p>
          <a:p>
            <a:pPr algn="just" eaLnBrk="1" hangingPunct="1">
              <a:buFont typeface="Wingdings" pitchFamily="2" charset="2"/>
              <a:buNone/>
              <a:defRPr/>
            </a:pPr>
            <a:r>
              <a:rPr lang="es-ES" sz="2000" b="1" i="1" smtClean="0"/>
              <a:t>  </a:t>
            </a:r>
          </a:p>
          <a:p>
            <a:pPr algn="just" eaLnBrk="1" hangingPunct="1">
              <a:buFont typeface="Wingdings" pitchFamily="2" charset="2"/>
              <a:buNone/>
              <a:defRPr/>
            </a:pPr>
            <a:r>
              <a:rPr lang="es-ES" sz="2000" b="1" i="1" smtClean="0"/>
              <a:t>      </a:t>
            </a:r>
            <a:r>
              <a:rPr lang="es-ES" sz="2000" i="1" smtClean="0"/>
              <a:t>El derecho a la vivienda adecuada debe interpretarse como el derecho a vivir en seguridad, paz y dignidad en alguna parte</a:t>
            </a:r>
            <a:r>
              <a:rPr lang="es-ES" sz="2000" smtClean="0"/>
              <a:t> </a:t>
            </a:r>
          </a:p>
          <a:p>
            <a:pPr algn="just" eaLnBrk="1" hangingPunct="1">
              <a:buFont typeface="Wingdings" pitchFamily="2" charset="2"/>
              <a:buNone/>
              <a:defRPr/>
            </a:pPr>
            <a:endParaRPr lang="es-ES" sz="2000" smtClean="0"/>
          </a:p>
          <a:p>
            <a:pPr algn="just" eaLnBrk="1" hangingPunct="1">
              <a:buFont typeface="Wingdings" pitchFamily="2" charset="2"/>
              <a:buNone/>
              <a:defRPr/>
            </a:pPr>
            <a:r>
              <a:rPr lang="es-ES" sz="2000" smtClean="0"/>
              <a:t>      *</a:t>
            </a:r>
            <a:r>
              <a:rPr lang="es-ES" sz="1800" smtClean="0"/>
              <a:t>El derecho a la vivienda se debe garantizar a todos, sea cuales fueren sus ingresos o su acceso a recursos económicos</a:t>
            </a:r>
          </a:p>
          <a:p>
            <a:pPr algn="just" eaLnBrk="1" hangingPunct="1">
              <a:buFont typeface="Wingdings" pitchFamily="2" charset="2"/>
              <a:buNone/>
              <a:defRPr/>
            </a:pPr>
            <a:r>
              <a:rPr lang="es-ES" sz="1800" smtClean="0"/>
              <a:t>       *No se debe entender en sentido de vivienda a secas, sino de vivienda adecuada </a:t>
            </a:r>
            <a:endParaRPr lang="es-ES" sz="1800" b="1" i="1" smtClean="0"/>
          </a:p>
          <a:p>
            <a:pPr algn="just" eaLnBrk="1" hangingPunct="1">
              <a:buFont typeface="Wingdings" pitchFamily="2" charset="2"/>
              <a:buNone/>
              <a:defRPr/>
            </a:pPr>
            <a:r>
              <a:rPr lang="es-ES" sz="200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400" smtClean="0">
                <a:solidFill>
                  <a:srgbClr val="0A1114"/>
                </a:solidFill>
              </a:rPr>
              <a:t>El derecho a una vida adecuada</a:t>
            </a:r>
            <a:r>
              <a:rPr lang="es-ES" sz="2800" smtClean="0">
                <a:solidFill>
                  <a:srgbClr val="0A1114"/>
                </a:solidFill>
              </a:rPr>
              <a:t/>
            </a:r>
            <a:br>
              <a:rPr lang="es-ES" sz="2800" smtClean="0">
                <a:solidFill>
                  <a:srgbClr val="0A1114"/>
                </a:solidFill>
              </a:rPr>
            </a:br>
            <a:r>
              <a:rPr lang="es-ES" sz="2000" smtClean="0">
                <a:solidFill>
                  <a:srgbClr val="0A1114"/>
                </a:solidFill>
              </a:rPr>
              <a:t>Control de Convencionalidad</a:t>
            </a: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buFont typeface="Arial" charset="0"/>
              <a:buNone/>
              <a:defRPr/>
            </a:pPr>
            <a:r>
              <a:rPr lang="en-US" sz="2000" smtClean="0"/>
              <a:t>     •</a:t>
            </a:r>
            <a:r>
              <a:rPr lang="es-ES" sz="2000" b="1" i="1" smtClean="0"/>
              <a:t>Observación General Nº 4 (1911). El derecho a una vivienda adecuada (párrafo 1 del artículo 11 del Pacto)</a:t>
            </a:r>
          </a:p>
          <a:p>
            <a:pPr algn="just" eaLnBrk="1" hangingPunct="1">
              <a:buFont typeface="Wingdings" pitchFamily="2" charset="2"/>
              <a:buNone/>
              <a:defRPr/>
            </a:pPr>
            <a:r>
              <a:rPr lang="es-ES" sz="2000" b="1" i="1" smtClean="0"/>
              <a:t>  </a:t>
            </a:r>
          </a:p>
          <a:p>
            <a:pPr algn="just" eaLnBrk="1" hangingPunct="1">
              <a:buFont typeface="Wingdings" pitchFamily="2" charset="2"/>
              <a:buNone/>
              <a:defRPr/>
            </a:pPr>
            <a:r>
              <a:rPr lang="es-ES" sz="2000" b="1" i="1" smtClean="0"/>
              <a:t>      </a:t>
            </a:r>
            <a:r>
              <a:rPr lang="es-ES" sz="1800" smtClean="0"/>
              <a:t>Que la vivienda sea </a:t>
            </a:r>
            <a:r>
              <a:rPr lang="es-ES" sz="1800" b="1" smtClean="0"/>
              <a:t>adecuada</a:t>
            </a:r>
            <a:r>
              <a:rPr lang="es-ES" sz="1800" smtClean="0"/>
              <a:t> debe reunir como mínimo los siguientes criterios:</a:t>
            </a:r>
          </a:p>
          <a:p>
            <a:pPr algn="just" eaLnBrk="1" hangingPunct="1">
              <a:buFont typeface="Wingdings" pitchFamily="2" charset="2"/>
              <a:buNone/>
              <a:defRPr/>
            </a:pPr>
            <a:endParaRPr lang="es-ES" sz="1800" smtClean="0"/>
          </a:p>
          <a:p>
            <a:pPr algn="just" eaLnBrk="1" hangingPunct="1">
              <a:buFont typeface="Wingdings" pitchFamily="2" charset="2"/>
              <a:buNone/>
              <a:defRPr/>
            </a:pPr>
            <a:r>
              <a:rPr lang="es-ES" sz="1800" smtClean="0"/>
              <a:t>      </a:t>
            </a:r>
            <a:r>
              <a:rPr lang="es-ES" sz="1800" b="1" i="1" smtClean="0"/>
              <a:t>a)</a:t>
            </a:r>
            <a:r>
              <a:rPr lang="es-ES" sz="1800" i="1" smtClean="0"/>
              <a:t>Seguridad jurídica de la tenencia</a:t>
            </a:r>
          </a:p>
          <a:p>
            <a:pPr algn="just" eaLnBrk="1" hangingPunct="1">
              <a:buFont typeface="Wingdings" pitchFamily="2" charset="2"/>
              <a:buNone/>
              <a:defRPr/>
            </a:pPr>
            <a:r>
              <a:rPr lang="es-ES" sz="1800" i="1" smtClean="0"/>
              <a:t>      </a:t>
            </a:r>
            <a:r>
              <a:rPr lang="es-ES" sz="1800" b="1" i="1" smtClean="0"/>
              <a:t>b)</a:t>
            </a:r>
            <a:r>
              <a:rPr lang="es-ES" sz="1800" i="1" smtClean="0"/>
              <a:t>Disponibilidad de servicios, materiales, facilidades e infraestructura</a:t>
            </a:r>
          </a:p>
          <a:p>
            <a:pPr algn="just" eaLnBrk="1" hangingPunct="1">
              <a:buFont typeface="Wingdings" pitchFamily="2" charset="2"/>
              <a:buNone/>
              <a:defRPr/>
            </a:pPr>
            <a:r>
              <a:rPr lang="es-ES" sz="1800" i="1" smtClean="0"/>
              <a:t>      </a:t>
            </a:r>
            <a:r>
              <a:rPr lang="es-ES" sz="1800" b="1" i="1" smtClean="0"/>
              <a:t>c)</a:t>
            </a:r>
            <a:r>
              <a:rPr lang="es-ES" sz="1800" i="1" smtClean="0"/>
              <a:t>Gastos soportables</a:t>
            </a:r>
          </a:p>
          <a:p>
            <a:pPr algn="just" eaLnBrk="1" hangingPunct="1">
              <a:buFont typeface="Wingdings" pitchFamily="2" charset="2"/>
              <a:buNone/>
              <a:defRPr/>
            </a:pPr>
            <a:r>
              <a:rPr lang="es-ES" sz="1800" i="1" smtClean="0"/>
              <a:t>      </a:t>
            </a:r>
            <a:r>
              <a:rPr lang="es-ES" sz="1800" b="1" i="1" smtClean="0"/>
              <a:t>d)</a:t>
            </a:r>
            <a:r>
              <a:rPr lang="es-ES" sz="1800" i="1" smtClean="0"/>
              <a:t>Habitabilidad</a:t>
            </a:r>
          </a:p>
          <a:p>
            <a:pPr algn="just" eaLnBrk="1" hangingPunct="1">
              <a:buFont typeface="Wingdings" pitchFamily="2" charset="2"/>
              <a:buNone/>
              <a:defRPr/>
            </a:pPr>
            <a:r>
              <a:rPr lang="es-ES" sz="1800" i="1" smtClean="0"/>
              <a:t>      </a:t>
            </a:r>
            <a:r>
              <a:rPr lang="es-ES" sz="1800" b="1" i="1" smtClean="0"/>
              <a:t>e)</a:t>
            </a:r>
            <a:r>
              <a:rPr lang="es-ES" sz="1800" i="1" smtClean="0"/>
              <a:t>Asequibilidad</a:t>
            </a:r>
          </a:p>
          <a:p>
            <a:pPr algn="just" eaLnBrk="1" hangingPunct="1">
              <a:buFont typeface="Wingdings" pitchFamily="2" charset="2"/>
              <a:buNone/>
              <a:defRPr/>
            </a:pPr>
            <a:r>
              <a:rPr lang="es-ES" sz="1800" i="1" smtClean="0"/>
              <a:t>      </a:t>
            </a:r>
            <a:r>
              <a:rPr lang="es-ES" sz="1800" b="1" i="1" smtClean="0"/>
              <a:t>f)</a:t>
            </a:r>
            <a:r>
              <a:rPr lang="es-ES" sz="1800" i="1" smtClean="0"/>
              <a:t>Lugar</a:t>
            </a:r>
          </a:p>
          <a:p>
            <a:pPr algn="just" eaLnBrk="1" hangingPunct="1">
              <a:buFont typeface="Wingdings" pitchFamily="2" charset="2"/>
              <a:buNone/>
              <a:defRPr/>
            </a:pPr>
            <a:r>
              <a:rPr lang="es-ES" sz="1800" i="1" smtClean="0"/>
              <a:t>      </a:t>
            </a:r>
            <a:r>
              <a:rPr lang="es-ES" sz="1800" b="1" i="1" smtClean="0"/>
              <a:t>g)</a:t>
            </a:r>
            <a:r>
              <a:rPr lang="es-ES" sz="1800" i="1" smtClean="0"/>
              <a:t>Adecuación cultural</a:t>
            </a:r>
            <a:r>
              <a:rPr lang="es-ES" sz="200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400" smtClean="0">
                <a:solidFill>
                  <a:srgbClr val="0A1114"/>
                </a:solidFill>
              </a:rPr>
              <a:t>El derecho a una vida adecuada</a:t>
            </a:r>
            <a:r>
              <a:rPr lang="es-ES" sz="2800" smtClean="0">
                <a:solidFill>
                  <a:srgbClr val="0A1114"/>
                </a:solidFill>
              </a:rPr>
              <a:t/>
            </a:r>
            <a:br>
              <a:rPr lang="es-ES" sz="2800" smtClean="0">
                <a:solidFill>
                  <a:srgbClr val="0A1114"/>
                </a:solidFill>
              </a:rPr>
            </a:br>
            <a:r>
              <a:rPr lang="es-ES" sz="2000" smtClean="0">
                <a:solidFill>
                  <a:srgbClr val="0A1114"/>
                </a:solidFill>
              </a:rPr>
              <a:t>Control de Convencionalidad</a:t>
            </a:r>
          </a:p>
        </p:txBody>
      </p:sp>
      <p:sp>
        <p:nvSpPr>
          <p:cNvPr id="163843" name="Rectangle 3"/>
          <p:cNvSpPr>
            <a:spLocks noGrp="1" noChangeArrowheads="1"/>
          </p:cNvSpPr>
          <p:nvPr>
            <p:ph idx="4294967295"/>
          </p:nvPr>
        </p:nvSpPr>
        <p:spPr>
          <a:xfrm>
            <a:off x="1187450" y="1989138"/>
            <a:ext cx="7772400" cy="4392612"/>
          </a:xfrm>
          <a:solidFill>
            <a:schemeClr val="tx2">
              <a:lumMod val="20000"/>
              <a:lumOff val="80000"/>
            </a:schemeClr>
          </a:solidFill>
        </p:spPr>
        <p:txBody>
          <a:bodyPr>
            <a:normAutofit/>
          </a:bodyPr>
          <a:lstStyle/>
          <a:p>
            <a:pPr eaLnBrk="1" hangingPunct="1">
              <a:lnSpc>
                <a:spcPct val="60000"/>
              </a:lnSpc>
              <a:defRPr/>
            </a:pPr>
            <a:endParaRPr lang="en-US" sz="1500" b="1" smtClean="0"/>
          </a:p>
          <a:p>
            <a:pPr eaLnBrk="1" hangingPunct="1">
              <a:lnSpc>
                <a:spcPct val="60000"/>
              </a:lnSpc>
              <a:buFont typeface="Arial" charset="0"/>
              <a:buNone/>
              <a:defRPr/>
            </a:pPr>
            <a:r>
              <a:rPr lang="en-US" sz="2000" smtClean="0"/>
              <a:t>     •</a:t>
            </a:r>
            <a:r>
              <a:rPr lang="es-ES" sz="2000" b="1" i="1" smtClean="0"/>
              <a:t>Observación General Nº 4 (1911). El derecho a una vivienda adecuada (párrafo 1 del artículo 11 del Pacto)</a:t>
            </a:r>
          </a:p>
          <a:p>
            <a:pPr algn="just" eaLnBrk="1" hangingPunct="1">
              <a:buFont typeface="Wingdings" pitchFamily="2" charset="2"/>
              <a:buNone/>
              <a:defRPr/>
            </a:pPr>
            <a:r>
              <a:rPr lang="es-ES" sz="2000" b="1" i="1" smtClean="0"/>
              <a:t>  </a:t>
            </a:r>
          </a:p>
          <a:p>
            <a:pPr algn="just" eaLnBrk="1" hangingPunct="1">
              <a:buFont typeface="Wingdings" pitchFamily="2" charset="2"/>
              <a:buNone/>
              <a:defRPr/>
            </a:pPr>
            <a:r>
              <a:rPr lang="es-ES" sz="2000" b="1" i="1" smtClean="0"/>
              <a:t>      </a:t>
            </a:r>
            <a:r>
              <a:rPr lang="es-ES" sz="1800" smtClean="0"/>
              <a:t>Los Estados están obligados a proteger el “umbral mínimo” de obligaciones sin el cual el derecho no tendría razón de ser y en ese sentido, a adoptar “todas las medidas adecuadas” y “hasta el máximo de los recursos disponibles” para satisfacer el derecho en cuestión, otorgando prioridad a los grupos más vulnerables y a los que tienen necesidades más urgentes.  </a:t>
            </a:r>
          </a:p>
          <a:p>
            <a:pPr algn="just" eaLnBrk="1" hangingPunct="1">
              <a:buFont typeface="Wingdings" pitchFamily="2" charset="2"/>
              <a:buNone/>
              <a:defRPr/>
            </a:pPr>
            <a:r>
              <a:rPr lang="es-ES" sz="1800" smtClean="0"/>
              <a:t>       Estándares “DESC” para el cumplimento del derecho a una vivienda adecuada:</a:t>
            </a:r>
          </a:p>
          <a:p>
            <a:pPr algn="just" eaLnBrk="1" hangingPunct="1">
              <a:buFont typeface="Wingdings" pitchFamily="2" charset="2"/>
              <a:buNone/>
              <a:defRPr/>
            </a:pPr>
            <a:r>
              <a:rPr lang="es-ES" sz="1800" smtClean="0"/>
              <a:t>-	Progresividad y no regresividad </a:t>
            </a:r>
          </a:p>
          <a:p>
            <a:pPr algn="just" eaLnBrk="1" hangingPunct="1">
              <a:buFont typeface="Wingdings" pitchFamily="2" charset="2"/>
              <a:buNone/>
              <a:defRPr/>
            </a:pPr>
            <a:r>
              <a:rPr lang="es-ES" sz="1800" smtClean="0"/>
              <a:t>-	Producción de información y formulación de políticas </a:t>
            </a:r>
          </a:p>
          <a:p>
            <a:pPr algn="just" eaLnBrk="1" hangingPunct="1">
              <a:buFont typeface="Wingdings" pitchFamily="2" charset="2"/>
              <a:buNone/>
              <a:defRPr/>
            </a:pPr>
            <a:r>
              <a:rPr lang="es-ES" sz="1800" smtClean="0"/>
              <a:t>-	Participación de los sectores afectados en el diseño de las políticas</a:t>
            </a:r>
          </a:p>
          <a:p>
            <a:pPr algn="just" eaLnBrk="1" hangingPunct="1">
              <a:buFont typeface="Wingdings" pitchFamily="2" charset="2"/>
              <a:buNone/>
              <a:defRPr/>
            </a:pPr>
            <a:r>
              <a:rPr lang="es-ES" sz="1800" smtClean="0"/>
              <a:t>-	Provisión de recursos efectivos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una vida adecuada</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“Quisbert Castro”</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1. Que los derechos sociales (entre ellos vivienda) no son meras declaraciones, sino   normas jurídicas </a:t>
            </a:r>
            <a:r>
              <a:rPr lang="es-ES" sz="1600" b="1" smtClean="0"/>
              <a:t>operativas con vocación de efectividad</a:t>
            </a:r>
            <a:r>
              <a:rPr lang="es-ES" sz="1600" smtClean="0"/>
              <a:t> (cons. 10)</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Esta Corte en reiteradas oportunidades ha sostenido que la Constitución Nacional en cuanto norma jurídica reconoce derechos humanos para que éstos resulten efectivos y no ilusorios, pues el llamado a reglamentarlos no puede obrar con otra finalidad que no sea la de darles todo el contenido que aquélla les asigne;</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Por ello, toda norma que debe “garantizar el pleno goce y ejercicio de los derechos reconocidos por esta Constitución y por los tratados internacionales vigentes sobre derechos humanos” y "garantizar”, significa “mucho más que abstenerse sencillamente de adoptar medidas que pudieran tener repercusiones negativas”, según indica en su </a:t>
            </a:r>
            <a:r>
              <a:rPr lang="es-ES" sz="1600" b="1" smtClean="0"/>
              <a:t>Observación General n° 5 el Comité de Derechos Económicos, Sociales y Culturales, que constituye el intérprete autorizado del Pacto homónimo</a:t>
            </a:r>
            <a:r>
              <a:rPr lang="es-ES" sz="1600" smtClean="0"/>
              <a:t> en el plano internacional y </a:t>
            </a:r>
            <a:r>
              <a:rPr lang="es-ES" sz="1600" b="1" u="sng" smtClean="0"/>
              <a:t>cuya interpretación debe ser tenida en cuenta</a:t>
            </a:r>
            <a:r>
              <a:rPr lang="es-ES" sz="1600" smtClean="0"/>
              <a:t> ya que comprende las “condiciones de vigencia” de este instrumento que posee jerarquía constitucional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a:xfrm>
            <a:off x="1173163" y="620713"/>
            <a:ext cx="7772400" cy="863600"/>
          </a:xfrm>
          <a:gradFill flip="none" rotWithShape="1">
            <a:gsLst>
              <a:gs pos="0">
                <a:schemeClr val="bg2">
                  <a:lumMod val="50000"/>
                  <a:tint val="66000"/>
                  <a:satMod val="160000"/>
                </a:schemeClr>
              </a:gs>
              <a:gs pos="50000">
                <a:schemeClr val="bg2">
                  <a:lumMod val="50000"/>
                  <a:tint val="44500"/>
                  <a:satMod val="160000"/>
                </a:schemeClr>
              </a:gs>
              <a:gs pos="100000">
                <a:schemeClr val="bg2">
                  <a:lumMod val="50000"/>
                  <a:tint val="23500"/>
                  <a:satMod val="160000"/>
                </a:schemeClr>
              </a:gs>
            </a:gsLst>
            <a:lin ang="5400000" scaled="1"/>
            <a:tileRect/>
          </a:gradFill>
        </p:spPr>
        <p:txBody>
          <a:bodyPr>
            <a:normAutofit/>
          </a:bodyPr>
          <a:lstStyle/>
          <a:p>
            <a:pPr algn="r" eaLnBrk="1" hangingPunct="1">
              <a:defRPr/>
            </a:pPr>
            <a:r>
              <a:rPr lang="es-ES" sz="2000" smtClean="0">
                <a:solidFill>
                  <a:srgbClr val="0A1114"/>
                </a:solidFill>
              </a:rPr>
              <a:t>El derecho a una vida adecuada</a:t>
            </a:r>
            <a:r>
              <a:rPr lang="es-ES" sz="2400" smtClean="0">
                <a:solidFill>
                  <a:srgbClr val="0A1114"/>
                </a:solidFill>
              </a:rPr>
              <a:t/>
            </a:r>
            <a:br>
              <a:rPr lang="es-ES" sz="2400" smtClean="0">
                <a:solidFill>
                  <a:srgbClr val="0A1114"/>
                </a:solidFill>
              </a:rPr>
            </a:br>
            <a:r>
              <a:rPr lang="es-ES" sz="2400" smtClean="0">
                <a:solidFill>
                  <a:srgbClr val="0A1114"/>
                </a:solidFill>
              </a:rPr>
              <a:t> </a:t>
            </a:r>
            <a:r>
              <a:rPr lang="es-ES" sz="1800" smtClean="0">
                <a:solidFill>
                  <a:srgbClr val="0A1114"/>
                </a:solidFill>
              </a:rPr>
              <a:t>CSJN, caso “Quisbert Castro”</a:t>
            </a:r>
            <a:r>
              <a:rPr lang="es-ES" sz="2400" smtClean="0">
                <a:solidFill>
                  <a:srgbClr val="0A1114"/>
                </a:solidFill>
              </a:rPr>
              <a:t> </a:t>
            </a:r>
            <a:endParaRPr lang="es-ES" sz="1800" smtClean="0">
              <a:solidFill>
                <a:srgbClr val="0A1114"/>
              </a:solidFill>
            </a:endParaRPr>
          </a:p>
        </p:txBody>
      </p:sp>
      <p:sp>
        <p:nvSpPr>
          <p:cNvPr id="163843" name="Rectangle 3"/>
          <p:cNvSpPr>
            <a:spLocks noGrp="1" noChangeArrowheads="1"/>
          </p:cNvSpPr>
          <p:nvPr>
            <p:ph idx="4294967295"/>
          </p:nvPr>
        </p:nvSpPr>
        <p:spPr>
          <a:xfrm>
            <a:off x="1187450" y="1628775"/>
            <a:ext cx="7772400" cy="4824413"/>
          </a:xfrm>
          <a:solidFill>
            <a:schemeClr val="tx2">
              <a:lumMod val="20000"/>
              <a:lumOff val="80000"/>
            </a:schemeClr>
          </a:solidFill>
        </p:spPr>
        <p:txBody>
          <a:bodyPr>
            <a:normAutofit/>
          </a:bodyPr>
          <a:lstStyle/>
          <a:p>
            <a:pPr eaLnBrk="1" hangingPunct="1">
              <a:lnSpc>
                <a:spcPct val="60000"/>
              </a:lnSpc>
              <a:buFont typeface="Arial" charset="0"/>
              <a:buNone/>
              <a:defRPr/>
            </a:pPr>
            <a:r>
              <a:rPr lang="es-ES" sz="1600" smtClean="0"/>
              <a:t>        </a:t>
            </a:r>
          </a:p>
          <a:p>
            <a:pPr algn="just" eaLnBrk="1" hangingPunct="1">
              <a:buFont typeface="Wingdings" pitchFamily="2" charset="2"/>
              <a:buNone/>
              <a:defRPr/>
            </a:pPr>
            <a:r>
              <a:rPr lang="es-ES" sz="1600" smtClean="0"/>
              <a:t>        </a:t>
            </a:r>
          </a:p>
          <a:p>
            <a:pPr algn="just" eaLnBrk="1" hangingPunct="1">
              <a:buFont typeface="Wingdings" pitchFamily="2" charset="2"/>
              <a:buNone/>
              <a:defRPr/>
            </a:pPr>
            <a:r>
              <a:rPr lang="es-ES" sz="1600" smtClean="0"/>
              <a:t>        2.Que la mencionada operatividad tiene un </a:t>
            </a:r>
            <a:r>
              <a:rPr lang="es-ES" sz="1600" b="1" smtClean="0"/>
              <a:t>carácter derivado</a:t>
            </a:r>
            <a:r>
              <a:rPr lang="es-ES" sz="1600" smtClean="0"/>
              <a:t> en la medida que en que se consagran obligaciones de hacer a cargo del Estado. Este grado de operatividad significa que, en principio, su implementación requiere de una ley del Congreso o de una decisión del Poder Ejecutivo que provoque su implementación. </a:t>
            </a:r>
          </a:p>
          <a:p>
            <a:pPr algn="just" eaLnBrk="1" hangingPunct="1">
              <a:buFont typeface="Wingdings" pitchFamily="2" charset="2"/>
              <a:buNone/>
              <a:defRPr/>
            </a:pPr>
            <a:r>
              <a:rPr lang="es-ES" sz="1600" smtClean="0"/>
              <a:t>        Que todo ello significa que las normas mencionadas no consagran una operatividad directa, en el sentido de que, en principio, todos los ciudadanos puedan solicitar la provisión de una vivienda por la vía judicial (cons. 11)</a:t>
            </a:r>
          </a:p>
          <a:p>
            <a:pPr algn="just" eaLnBrk="1" hangingPunct="1">
              <a:buFont typeface="Wingdings" pitchFamily="2" charset="2"/>
              <a:buNone/>
              <a:defRPr/>
            </a:pPr>
            <a:endParaRPr lang="es-ES" sz="1600" smtClean="0"/>
          </a:p>
          <a:p>
            <a:pPr algn="just" eaLnBrk="1" hangingPunct="1">
              <a:buFont typeface="Wingdings" pitchFamily="2" charset="2"/>
              <a:buNone/>
              <a:defRPr/>
            </a:pPr>
            <a:r>
              <a:rPr lang="es-ES" sz="1600" smtClean="0"/>
              <a:t>        3.Que la tercera característica de los derechos fundamentales que consagran obligaciones de hacer a cargo del Estado con operatividad derivada, es que están sujetos al </a:t>
            </a:r>
            <a:r>
              <a:rPr lang="es-ES" sz="1600" b="1" smtClean="0"/>
              <a:t>control de razonabilidad</a:t>
            </a:r>
            <a:r>
              <a:rPr lang="es-ES" sz="1600" smtClean="0"/>
              <a:t> por parte del Poder Judicial.  </a:t>
            </a:r>
          </a:p>
          <a:p>
            <a:pPr algn="just" eaLnBrk="1" hangingPunct="1">
              <a:buFont typeface="Wingdings" pitchFamily="2" charset="2"/>
              <a:buNone/>
              <a:defRPr/>
            </a:pPr>
            <a:r>
              <a:rPr lang="es-ES" sz="1600" smtClean="0"/>
              <a:t>        La razonabilidad significa que, sin perjuicio de las decisiones políticas discrecionales, los poderes deben atender a las garantías mínimas indispensables para que una persona sea considerada como tal en situaciones de extrema vulnerabilidad (cons. 12)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2552</TotalTime>
  <Words>2362</Words>
  <Application>Microsoft Office PowerPoint</Application>
  <PresentationFormat>Presentación en pantalla (4:3)</PresentationFormat>
  <Paragraphs>153</Paragraphs>
  <Slides>19</Slides>
  <Notes>0</Notes>
  <HiddenSlides>0</HiddenSlides>
  <MMClips>0</MMClips>
  <ScaleCrop>false</ScaleCrop>
  <HeadingPairs>
    <vt:vector size="6" baseType="variant">
      <vt:variant>
        <vt:lpstr>Fuentes usadas</vt:lpstr>
      </vt:variant>
      <vt:variant>
        <vt:i4>4</vt:i4>
      </vt:variant>
      <vt:variant>
        <vt:lpstr>Plantilla de diseño</vt:lpstr>
      </vt:variant>
      <vt:variant>
        <vt:i4>1</vt:i4>
      </vt:variant>
      <vt:variant>
        <vt:lpstr>Títulos de diapositiva</vt:lpstr>
      </vt:variant>
      <vt:variant>
        <vt:i4>19</vt:i4>
      </vt:variant>
    </vt:vector>
  </HeadingPairs>
  <TitlesOfParts>
    <vt:vector size="24" baseType="lpstr">
      <vt:lpstr>Times New Roman</vt:lpstr>
      <vt:lpstr>Arial</vt:lpstr>
      <vt:lpstr>Calibri</vt:lpstr>
      <vt:lpstr>Wingdings</vt:lpstr>
      <vt:lpstr>Tema de Office</vt:lpstr>
      <vt:lpstr>Diapositiva 1</vt:lpstr>
      <vt:lpstr>El derecho a una vida adecuada Control de Convencionalidad</vt:lpstr>
      <vt:lpstr>El derecho a una vida adecuada Control de Convencionalidad</vt:lpstr>
      <vt:lpstr>El derecho a una vida adecuada Control de Convencionalidad</vt:lpstr>
      <vt:lpstr>El derecho a una vida adecuada Control de Convencionalidad</vt:lpstr>
      <vt:lpstr>El derecho a una vida adecuada Control de Convencionalidad</vt:lpstr>
      <vt:lpstr>El derecho a una vida adecuada Control de Convencionalidad</vt:lpstr>
      <vt:lpstr>El derecho a una vida adecuada  CSJN, caso “Quisbert Castro” </vt:lpstr>
      <vt:lpstr>El derecho a una vida adecuada  CSJN, caso “Quisbert Castro” </vt:lpstr>
      <vt:lpstr>El derecho a una vida adecuada  CSJN, caso “Quisbert Castro” </vt:lpstr>
      <vt:lpstr>El derecho a una vida adecuada  CSJN, caso “Quisbert Castro” </vt:lpstr>
      <vt:lpstr>El derecho al trabajo  CSJN, caso “ATE c. Municipalidad de Salta” </vt:lpstr>
      <vt:lpstr>El derecho al trabajo  CSJN, caso “ATE c. Municipalidad de Salta” </vt:lpstr>
      <vt:lpstr>El derecho al trabajo  CSJN, caso “ATE c. Municipalidad de Salta” </vt:lpstr>
      <vt:lpstr>El derecho al trabajo  CSJN, caso “Vizzoti” </vt:lpstr>
      <vt:lpstr>El derecho a interrumpir un embarazo en caso violación  CSJN, caso “F., A. L. s/ medida autosatisfactiva” </vt:lpstr>
      <vt:lpstr>El derecho a interrumpir un embarazo en caso violación  CSJN, caso “F., A. L. s/ medida autosatisfactiva” </vt:lpstr>
      <vt:lpstr>El derecho a interrumpir un embarazo en caso violación  CSJN, caso “F., A. L. s/ medida autosatisfactiva” </vt:lpstr>
      <vt:lpstr>El derecho a interrumpir un embarazo en caso violación  CSJN, caso “F., A. L. s/ medida autosatisfactiva”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Derechos Humanos y  Garantías Judiciales en el Proceso y la Ejecución Penal </dc:title>
  <dc:creator>HHDD</dc:creator>
  <cp:lastModifiedBy>User</cp:lastModifiedBy>
  <cp:revision>125</cp:revision>
  <cp:lastPrinted>1601-01-01T00:00:00Z</cp:lastPrinted>
  <dcterms:created xsi:type="dcterms:W3CDTF">2007-11-13T13:23:29Z</dcterms:created>
  <dcterms:modified xsi:type="dcterms:W3CDTF">2014-11-13T15:40:07Z</dcterms:modified>
</cp:coreProperties>
</file>