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Subtítulo"/>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17" name="16 Marcador de pie de página"/>
          <p:cNvSpPr>
            <a:spLocks noGrp="1"/>
          </p:cNvSpPr>
          <p:nvPr>
            <p:ph type="ftr" sz="quarter" idx="11"/>
          </p:nvPr>
        </p:nvSpPr>
        <p:spPr/>
        <p:txBody>
          <a:bodyPr/>
          <a:lstStyle/>
          <a:p>
            <a:endParaRPr lang="es-AR"/>
          </a:p>
        </p:txBody>
      </p:sp>
      <p:sp>
        <p:nvSpPr>
          <p:cNvPr id="7" name="6 Conector recto"/>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602F04E-45A6-45AF-A509-846A7C3CF943}" type="slidenum">
              <a:rPr lang="es-AR" smtClean="0"/>
              <a:pPr/>
              <a:t>‹Nº›</a:t>
            </a:fld>
            <a:endParaRPr lang="es-AR"/>
          </a:p>
        </p:txBody>
      </p:sp>
      <p:sp>
        <p:nvSpPr>
          <p:cNvPr id="8" name="7 Título"/>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solidFill>
                  <a:schemeClr val="accent3">
                    <a:shade val="75000"/>
                  </a:schemeClr>
                </a:solidFill>
              </a:defRPr>
            </a:lvl1p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a:xfrm>
            <a:off x="4361688" y="1026372"/>
            <a:ext cx="457200" cy="441325"/>
          </a:xfrm>
        </p:spPr>
        <p:txBody>
          <a:bodyPr/>
          <a:lstStyle/>
          <a:p>
            <a:fld id="{F602F04E-45A6-45AF-A509-846A7C3CF943}" type="slidenum">
              <a:rPr lang="es-AR" smtClean="0"/>
              <a:pPr/>
              <a:t>‹Nº›</a:t>
            </a:fld>
            <a:endParaRPr lang="es-AR"/>
          </a:p>
        </p:txBody>
      </p:sp>
      <p:sp>
        <p:nvSpPr>
          <p:cNvPr id="8" name="7 Marcador de contenido"/>
          <p:cNvSpPr>
            <a:spLocks noGrp="1"/>
          </p:cNvSpPr>
          <p:nvPr>
            <p:ph sz="quarter" idx="1"/>
          </p:nvPr>
        </p:nvSpPr>
        <p:spPr>
          <a:xfrm>
            <a:off x="301752" y="1527048"/>
            <a:ext cx="850392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3" name="12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Marcador de pie de página"/>
          <p:cNvSpPr>
            <a:spLocks noGrp="1"/>
          </p:cNvSpPr>
          <p:nvPr>
            <p:ph type="ftr" sz="quarter" idx="11"/>
          </p:nvPr>
        </p:nvSpPr>
        <p:spPr/>
        <p:txBody>
          <a:bodyPr/>
          <a:lstStyle/>
          <a:p>
            <a:endParaRPr lang="es-AR"/>
          </a:p>
        </p:txBody>
      </p:sp>
      <p:sp>
        <p:nvSpPr>
          <p:cNvPr id="4" name="3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8" name="7 Conector recto"/>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602F04E-45A6-45AF-A509-846A7C3CF943}" type="slidenum">
              <a:rPr lang="es-AR" smtClean="0"/>
              <a:pPr/>
              <a:t>‹Nº›</a:t>
            </a:fld>
            <a:endParaRPr lang="es-AR"/>
          </a:p>
        </p:txBody>
      </p:sp>
      <p:sp>
        <p:nvSpPr>
          <p:cNvPr id="2" name="1 Título"/>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758952"/>
          </a:xfrm>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a:xfrm>
            <a:off x="5791200" y="6409944"/>
            <a:ext cx="3044952" cy="365760"/>
          </a:xfrm>
        </p:spPr>
        <p:txBody>
          <a:bodyPr/>
          <a:lstStyle/>
          <a:p>
            <a:fld id="{F75F056A-D1A8-4951-9703-B710D0F38837}" type="datetimeFigureOut">
              <a:rPr lang="es-AR" smtClean="0"/>
              <a:pPr/>
              <a:t>12/10/2012</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F602F04E-45A6-45AF-A509-846A7C3CF943}" type="slidenum">
              <a:rPr lang="es-AR" smtClean="0"/>
              <a:pPr/>
              <a:t>‹Nº›</a:t>
            </a:fld>
            <a:endParaRPr lang="es-AR"/>
          </a:p>
        </p:txBody>
      </p:sp>
      <p:sp>
        <p:nvSpPr>
          <p:cNvPr id="8" name="7 Conector recto"/>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Marcador de contenido"/>
          <p:cNvSpPr>
            <a:spLocks noGrp="1"/>
          </p:cNvSpPr>
          <p:nvPr>
            <p:ph sz="half" idx="1"/>
          </p:nvPr>
        </p:nvSpPr>
        <p:spPr>
          <a:xfrm>
            <a:off x="301752"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contenido"/>
          <p:cNvSpPr>
            <a:spLocks noGrp="1"/>
          </p:cNvSpPr>
          <p:nvPr>
            <p:ph sz="half" idx="2"/>
          </p:nvPr>
        </p:nvSpPr>
        <p:spPr>
          <a:xfrm>
            <a:off x="4800600"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1">
        <a:schemeClr val="bg2"/>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Rectángulo"/>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8" name="7 Marcador de pie de página"/>
          <p:cNvSpPr>
            <a:spLocks noGrp="1"/>
          </p:cNvSpPr>
          <p:nvPr>
            <p:ph type="ftr" sz="quarter" idx="11"/>
          </p:nvPr>
        </p:nvSpPr>
        <p:spPr>
          <a:xfrm>
            <a:off x="304800" y="6409944"/>
            <a:ext cx="3581400" cy="365760"/>
          </a:xfrm>
        </p:spPr>
        <p:txBody>
          <a:bodyPr/>
          <a:lstStyle/>
          <a:p>
            <a:endParaRPr lang="es-AR"/>
          </a:p>
        </p:txBody>
      </p:sp>
      <p:sp>
        <p:nvSpPr>
          <p:cNvPr id="15" name="14 Conector recto"/>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Marcador de contenido"/>
          <p:cNvSpPr>
            <a:spLocks noGrp="1"/>
          </p:cNvSpPr>
          <p:nvPr>
            <p:ph sz="quarter" idx="2"/>
          </p:nvPr>
        </p:nvSpPr>
        <p:spPr>
          <a:xfrm>
            <a:off x="301752" y="2471383"/>
            <a:ext cx="4041648" cy="3818404"/>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6" name="25 Marcador de contenido"/>
          <p:cNvSpPr>
            <a:spLocks noGrp="1"/>
          </p:cNvSpPr>
          <p:nvPr>
            <p:ph sz="quarter" idx="4"/>
          </p:nvPr>
        </p:nvSpPr>
        <p:spPr>
          <a:xfrm>
            <a:off x="4800600" y="2471383"/>
            <a:ext cx="4038600" cy="382219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Marcador de número de diapositiva"/>
          <p:cNvSpPr>
            <a:spLocks noGrp="1"/>
          </p:cNvSpPr>
          <p:nvPr>
            <p:ph type="sldNum" sz="quarter" idx="12"/>
          </p:nvPr>
        </p:nvSpPr>
        <p:spPr>
          <a:xfrm>
            <a:off x="4343400" y="1042416"/>
            <a:ext cx="457200" cy="441325"/>
          </a:xfrm>
        </p:spPr>
        <p:txBody>
          <a:bodyPr/>
          <a:lstStyle>
            <a:lvl1pPr algn="ctr">
              <a:defRPr/>
            </a:lvl1pPr>
          </a:lstStyle>
          <a:p>
            <a:fld id="{F602F04E-45A6-45AF-A509-846A7C3CF943}" type="slidenum">
              <a:rPr lang="es-AR" smtClean="0"/>
              <a:pPr/>
              <a:t>‹Nº›</a:t>
            </a:fld>
            <a:endParaRPr lang="es-AR"/>
          </a:p>
        </p:txBody>
      </p:sp>
      <p:sp>
        <p:nvSpPr>
          <p:cNvPr id="23" name="22 Título"/>
          <p:cNvSpPr>
            <a:spLocks noGrp="1"/>
          </p:cNvSpPr>
          <p:nvPr>
            <p:ph type="title"/>
          </p:nvPr>
        </p:nvSpPr>
        <p:spPr/>
        <p:txBody>
          <a:bodyPr rtlCol="0" anchor="b" anchorCtr="0"/>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a:xfrm>
            <a:off x="4343400" y="1036020"/>
            <a:ext cx="457200" cy="441325"/>
          </a:xfrm>
        </p:spPr>
        <p:txBody>
          <a:bodyPr/>
          <a:lstStyle/>
          <a:p>
            <a:fld id="{F602F04E-45A6-45AF-A509-846A7C3CF943}" type="slidenum">
              <a:rPr lang="es-AR" smtClean="0"/>
              <a:pPr/>
              <a:t>‹Nº›</a:t>
            </a:fld>
            <a:endParaRPr lang="es-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Rectángulo"/>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a:xfrm>
            <a:off x="4267200" y="6324600"/>
            <a:ext cx="609600" cy="441324"/>
          </a:xfrm>
        </p:spPr>
        <p:txBody>
          <a:bodyPr/>
          <a:lstStyle>
            <a:lvl1pPr>
              <a:defRPr>
                <a:solidFill>
                  <a:srgbClr val="FFFFFF"/>
                </a:solidFill>
              </a:defRPr>
            </a:lvl1pPr>
          </a:lstStyle>
          <a:p>
            <a:fld id="{F602F04E-45A6-45AF-A509-846A7C3CF943}" type="slidenum">
              <a:rPr lang="es-AR" smtClean="0"/>
              <a:pPr/>
              <a:t>‹Nº›</a:t>
            </a:fld>
            <a:endParaRPr lang="es-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9" name="18 Rectángulo"/>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Marcador de contenido"/>
          <p:cNvSpPr>
            <a:spLocks noGrp="1"/>
          </p:cNvSpPr>
          <p:nvPr>
            <p:ph sz="quarter" idx="1"/>
          </p:nvPr>
        </p:nvSpPr>
        <p:spPr>
          <a:xfrm>
            <a:off x="3124200" y="685800"/>
            <a:ext cx="5638800" cy="5410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F602F04E-45A6-45AF-A509-846A7C3CF943}" type="slidenum">
              <a:rPr lang="es-AR" smtClean="0"/>
              <a:pPr/>
              <a:t>‹Nº›</a:t>
            </a:fld>
            <a:endParaRPr lang="es-AR"/>
          </a:p>
        </p:txBody>
      </p:sp>
      <p:sp>
        <p:nvSpPr>
          <p:cNvPr id="21" name="20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6" name="5 Marcador de pie de página"/>
          <p:cNvSpPr>
            <a:spLocks noGrp="1"/>
          </p:cNvSpPr>
          <p:nvPr>
            <p:ph type="ftr" sz="quarter" idx="11"/>
          </p:nvPr>
        </p:nvSpPr>
        <p:spPr>
          <a:xfrm>
            <a:off x="301752" y="6410848"/>
            <a:ext cx="3383280" cy="365760"/>
          </a:xfrm>
        </p:spPr>
        <p:txBody>
          <a:bodyPr/>
          <a:lstStyle/>
          <a:p>
            <a:endParaRPr lang="es-A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1" name="20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Rectángulo"/>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p>
            <a:fld id="{F602F04E-45A6-45AF-A509-846A7C3CF943}" type="slidenum">
              <a:rPr lang="es-AR" smtClean="0"/>
              <a:pPr/>
              <a:t>‹Nº›</a:t>
            </a:fld>
            <a:endParaRPr lang="es-AR"/>
          </a:p>
        </p:txBody>
      </p:sp>
      <p:sp>
        <p:nvSpPr>
          <p:cNvPr id="2" name="1 Título"/>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000375" y="609600"/>
            <a:ext cx="5867400" cy="4267200"/>
          </a:xfrm>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22" name="21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a:xfrm>
            <a:off x="5788152" y="6404984"/>
            <a:ext cx="3044952" cy="365760"/>
          </a:xfrm>
        </p:spPr>
        <p:txBody>
          <a:bodyPr/>
          <a:lstStyle/>
          <a:p>
            <a:fld id="{F75F056A-D1A8-4951-9703-B710D0F38837}" type="datetimeFigureOut">
              <a:rPr lang="es-AR" smtClean="0"/>
              <a:pPr/>
              <a:t>12/10/2012</a:t>
            </a:fld>
            <a:endParaRPr lang="es-AR"/>
          </a:p>
        </p:txBody>
      </p:sp>
      <p:sp>
        <p:nvSpPr>
          <p:cNvPr id="6" name="5 Marcador de pie de página"/>
          <p:cNvSpPr>
            <a:spLocks noGrp="1"/>
          </p:cNvSpPr>
          <p:nvPr>
            <p:ph type="ftr" sz="quarter" idx="11"/>
          </p:nvPr>
        </p:nvSpPr>
        <p:spPr>
          <a:xfrm>
            <a:off x="301752" y="6410848"/>
            <a:ext cx="3584448" cy="365760"/>
          </a:xfrm>
        </p:spPr>
        <p:txBody>
          <a:bodyPr/>
          <a:lstStyle/>
          <a:p>
            <a:endParaRPr lang="es-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F602F04E-45A6-45AF-A509-846A7C3CF943}" type="slidenum">
              <a:rPr lang="es-AR" smtClean="0"/>
              <a:pPr/>
              <a:t>‹Nº›</a:t>
            </a:fld>
            <a:endParaRPr lang="es-A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2"/>
      </p:bgRef>
    </p:bg>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Conector recto"/>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Elipse"/>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6915912" y="3009901"/>
            <a:ext cx="457200" cy="441325"/>
          </a:xfrm>
        </p:spPr>
        <p:txBody>
          <a:bodyPr/>
          <a:lstStyle/>
          <a:p>
            <a:fld id="{F602F04E-45A6-45AF-A509-846A7C3CF943}" type="slidenum">
              <a:rPr lang="es-AR" smtClean="0"/>
              <a:pPr/>
              <a:t>‹Nº›</a:t>
            </a:fld>
            <a:endParaRPr lang="es-AR"/>
          </a:p>
        </p:txBody>
      </p:sp>
      <p:sp>
        <p:nvSpPr>
          <p:cNvPr id="3" name="2 Marcador de texto vertical"/>
          <p:cNvSpPr>
            <a:spLocks noGrp="1"/>
          </p:cNvSpPr>
          <p:nvPr>
            <p:ph type="body" orient="vert" idx="1"/>
          </p:nvPr>
        </p:nvSpPr>
        <p:spPr>
          <a:xfrm>
            <a:off x="304800" y="304800"/>
            <a:ext cx="6553200" cy="582136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F75F056A-D1A8-4951-9703-B710D0F38837}" type="datetimeFigureOut">
              <a:rPr lang="es-AR" smtClean="0"/>
              <a:pPr/>
              <a:t>12/10/2012</a:t>
            </a:fld>
            <a:endParaRPr lang="es-AR"/>
          </a:p>
        </p:txBody>
      </p:sp>
      <p:sp>
        <p:nvSpPr>
          <p:cNvPr id="5" name="4 Marcador de pie de página"/>
          <p:cNvSpPr>
            <a:spLocks noGrp="1"/>
          </p:cNvSpPr>
          <p:nvPr>
            <p:ph type="ftr" sz="quarter" idx="11"/>
          </p:nvPr>
        </p:nvSpPr>
        <p:spPr/>
        <p:txBody>
          <a:bodyPr/>
          <a:lstStyle/>
          <a:p>
            <a:endParaRPr lang="es-AR"/>
          </a:p>
        </p:txBody>
      </p:sp>
      <p:sp>
        <p:nvSpPr>
          <p:cNvPr id="2" name="1 Título vertical"/>
          <p:cNvSpPr>
            <a:spLocks noGrp="1"/>
          </p:cNvSpPr>
          <p:nvPr>
            <p:ph type="title" orient="vert"/>
          </p:nvPr>
        </p:nvSpPr>
        <p:spPr>
          <a:xfrm>
            <a:off x="7391400" y="304801"/>
            <a:ext cx="1447800" cy="5851525"/>
          </a:xfrm>
        </p:spPr>
        <p:txBody>
          <a:bodyPr vert="eaVert"/>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Marcador de fecha"/>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F75F056A-D1A8-4951-9703-B710D0F38837}" type="datetimeFigureOut">
              <a:rPr lang="es-AR" smtClean="0"/>
              <a:pPr/>
              <a:t>12/10/2012</a:t>
            </a:fld>
            <a:endParaRPr lang="es-AR"/>
          </a:p>
        </p:txBody>
      </p:sp>
      <p:sp>
        <p:nvSpPr>
          <p:cNvPr id="3" name="2 Marcador de pie de página"/>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s-AR"/>
          </a:p>
        </p:txBody>
      </p:sp>
      <p:sp>
        <p:nvSpPr>
          <p:cNvPr id="8" name="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Conector recto"/>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F602F04E-45A6-45AF-A509-846A7C3CF943}" type="slidenum">
              <a:rPr lang="es-AR" smtClean="0"/>
              <a:pPr/>
              <a:t>‹Nº›</a:t>
            </a:fld>
            <a:endParaRPr lang="es-AR"/>
          </a:p>
        </p:txBody>
      </p:sp>
      <p:sp>
        <p:nvSpPr>
          <p:cNvPr id="22" name="21 Marcador de título"/>
          <p:cNvSpPr>
            <a:spLocks noGrp="1"/>
          </p:cNvSpPr>
          <p:nvPr>
            <p:ph type="title"/>
          </p:nvPr>
        </p:nvSpPr>
        <p:spPr>
          <a:xfrm>
            <a:off x="301752" y="228600"/>
            <a:ext cx="8534400" cy="758952"/>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295400" y="3356992"/>
            <a:ext cx="6400800" cy="1800200"/>
          </a:xfrm>
        </p:spPr>
        <p:txBody>
          <a:bodyPr>
            <a:normAutofit/>
          </a:bodyPr>
          <a:lstStyle/>
          <a:p>
            <a:r>
              <a:rPr lang="es-AR" sz="3600" b="1" u="sng" dirty="0" smtClean="0"/>
              <a:t>EMBARGO</a:t>
            </a:r>
          </a:p>
          <a:p>
            <a:r>
              <a:rPr lang="es-AR" sz="2400" b="1" u="sng" dirty="0" smtClean="0"/>
              <a:t>CONCEPTOS - CARACTERES</a:t>
            </a:r>
            <a:endParaRPr lang="es-AR" sz="2400" b="1" u="sng" dirty="0"/>
          </a:p>
        </p:txBody>
      </p:sp>
      <p:sp>
        <p:nvSpPr>
          <p:cNvPr id="2" name="1 Título"/>
          <p:cNvSpPr>
            <a:spLocks noGrp="1"/>
          </p:cNvSpPr>
          <p:nvPr>
            <p:ph type="ctrTitle"/>
          </p:nvPr>
        </p:nvSpPr>
        <p:spPr/>
        <p:txBody>
          <a:bodyPr/>
          <a:lstStyle/>
          <a:p>
            <a:r>
              <a:rPr lang="es-AR" b="1" i="1" u="sng" dirty="0" smtClean="0">
                <a:solidFill>
                  <a:schemeClr val="tx1">
                    <a:lumMod val="95000"/>
                    <a:lumOff val="5000"/>
                  </a:schemeClr>
                </a:solidFill>
              </a:rPr>
              <a:t>MEDIDAS CAUTELARE</a:t>
            </a:r>
            <a:r>
              <a:rPr lang="es-AR" b="1" i="1" dirty="0" smtClean="0">
                <a:solidFill>
                  <a:schemeClr val="tx1">
                    <a:lumMod val="95000"/>
                    <a:lumOff val="5000"/>
                  </a:schemeClr>
                </a:solidFill>
              </a:rPr>
              <a:t>S</a:t>
            </a:r>
            <a:endParaRPr lang="es-AR" b="1" i="1" dirty="0">
              <a:solidFill>
                <a:schemeClr val="tx1">
                  <a:lumMod val="95000"/>
                  <a:lumOff val="5000"/>
                </a:schemeClr>
              </a:solidFill>
            </a:endParaRPr>
          </a:p>
        </p:txBody>
      </p:sp>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3200" b="1" u="sng" dirty="0" smtClean="0">
                <a:solidFill>
                  <a:schemeClr val="bg2">
                    <a:lumMod val="10000"/>
                  </a:schemeClr>
                </a:solidFill>
              </a:rPr>
              <a:t>MEDIDAS CAUTRELARES</a:t>
            </a:r>
            <a:endParaRPr lang="es-AR" sz="3200" b="1" u="sng" dirty="0">
              <a:solidFill>
                <a:schemeClr val="bg2">
                  <a:lumMod val="10000"/>
                </a:schemeClr>
              </a:solidFill>
            </a:endParaRPr>
          </a:p>
        </p:txBody>
      </p:sp>
      <p:sp>
        <p:nvSpPr>
          <p:cNvPr id="3" name="2 Marcador de contenido"/>
          <p:cNvSpPr>
            <a:spLocks noGrp="1"/>
          </p:cNvSpPr>
          <p:nvPr>
            <p:ph sz="quarter" idx="1"/>
          </p:nvPr>
        </p:nvSpPr>
        <p:spPr/>
        <p:txBody>
          <a:bodyPr>
            <a:normAutofit fontScale="92500"/>
          </a:bodyPr>
          <a:lstStyle/>
          <a:p>
            <a:pPr algn="just"/>
            <a:r>
              <a:rPr lang="es-AR" dirty="0" smtClean="0"/>
              <a:t>Son </a:t>
            </a:r>
            <a:r>
              <a:rPr lang="es-AR" dirty="0" smtClean="0"/>
              <a:t>aquellas medidas que tienden al resguardo de la pretensión del accionante, surgiendo así una actividad preventiva ante la posible frustración, riesgo o estado de peligro, a partir de la base razonable </a:t>
            </a:r>
            <a:r>
              <a:rPr lang="es-AR" dirty="0" smtClean="0"/>
              <a:t> de la existencia del derecho que se invoca, y </a:t>
            </a:r>
            <a:r>
              <a:rPr lang="es-AR" dirty="0" err="1" smtClean="0"/>
              <a:t>exigiendose</a:t>
            </a:r>
            <a:r>
              <a:rPr lang="es-AR" dirty="0" smtClean="0"/>
              <a:t> el otorgamiento de garantías suficientes para el caso de que la petición no sea reconocida, anticipando de esta forma el resultado de la decisión de fondo.</a:t>
            </a:r>
          </a:p>
          <a:p>
            <a:pPr algn="just"/>
            <a:r>
              <a:rPr lang="es-AR" dirty="0" smtClean="0"/>
              <a:t>Las medidas cautelares reflejan una actividad policial dentro del proceso.</a:t>
            </a:r>
            <a:endParaRPr lang="es-A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1040160"/>
          </a:xfrm>
        </p:spPr>
        <p:txBody>
          <a:bodyPr/>
          <a:lstStyle/>
          <a:p>
            <a:r>
              <a:rPr lang="es-AR" u="sng" dirty="0" smtClean="0">
                <a:solidFill>
                  <a:schemeClr val="tx1">
                    <a:lumMod val="95000"/>
                    <a:lumOff val="5000"/>
                  </a:schemeClr>
                </a:solidFill>
              </a:rPr>
              <a:t>ARTICULO 195</a:t>
            </a:r>
            <a:endParaRPr lang="es-AR" u="sng" dirty="0">
              <a:solidFill>
                <a:schemeClr val="tx1">
                  <a:lumMod val="95000"/>
                  <a:lumOff val="5000"/>
                </a:schemeClr>
              </a:solidFill>
            </a:endParaRPr>
          </a:p>
        </p:txBody>
      </p:sp>
      <p:sp>
        <p:nvSpPr>
          <p:cNvPr id="3" name="2 Marcador de contenido"/>
          <p:cNvSpPr>
            <a:spLocks noGrp="1"/>
          </p:cNvSpPr>
          <p:nvPr>
            <p:ph sz="quarter" idx="1"/>
          </p:nvPr>
        </p:nvSpPr>
        <p:spPr/>
        <p:txBody>
          <a:bodyPr/>
          <a:lstStyle/>
          <a:p>
            <a:pPr algn="just"/>
            <a:r>
              <a:rPr lang="es-AR" i="1" dirty="0" smtClean="0"/>
              <a:t>Las medidas cautelares podrán ser solicitadas antes o después de deducida la demanda a menos que la ley resultare que esta debe entablarse previamente.</a:t>
            </a:r>
          </a:p>
          <a:p>
            <a:pPr algn="just">
              <a:buNone/>
            </a:pPr>
            <a:r>
              <a:rPr lang="es-AR" i="1" dirty="0" smtClean="0"/>
              <a:t> </a:t>
            </a:r>
            <a:r>
              <a:rPr lang="es-AR" i="1" dirty="0" smtClean="0"/>
              <a:t>  El escrito deberá expresar el derecho que se pretende asegurar la medida que se pide, la disposición de la ley en que se funde y el cumplimiento de los requisitos que corresponden, en particular a la medida requerida.</a:t>
            </a:r>
            <a:endParaRPr lang="es-AR"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solidFill>
                  <a:schemeClr val="bg2">
                    <a:lumMod val="10000"/>
                  </a:schemeClr>
                </a:solidFill>
              </a:rPr>
              <a:t>PRESUPUESTOS</a:t>
            </a:r>
            <a:endParaRPr lang="es-AR" dirty="0">
              <a:solidFill>
                <a:schemeClr val="bg2">
                  <a:lumMod val="10000"/>
                </a:schemeClr>
              </a:solidFill>
            </a:endParaRPr>
          </a:p>
        </p:txBody>
      </p:sp>
      <p:sp>
        <p:nvSpPr>
          <p:cNvPr id="3" name="2 Marcador de contenido"/>
          <p:cNvSpPr>
            <a:spLocks noGrp="1"/>
          </p:cNvSpPr>
          <p:nvPr>
            <p:ph sz="quarter" idx="1"/>
          </p:nvPr>
        </p:nvSpPr>
        <p:spPr>
          <a:xfrm>
            <a:off x="301752" y="1124744"/>
            <a:ext cx="8503920" cy="5544616"/>
          </a:xfrm>
        </p:spPr>
        <p:txBody>
          <a:bodyPr>
            <a:normAutofit fontScale="92500" lnSpcReduction="20000"/>
          </a:bodyPr>
          <a:lstStyle/>
          <a:p>
            <a:pPr>
              <a:buNone/>
            </a:pPr>
            <a:r>
              <a:rPr lang="es-AR" dirty="0" smtClean="0"/>
              <a:t>-VEROSIMILITUD DEL DERECHO</a:t>
            </a:r>
          </a:p>
          <a:p>
            <a:pPr algn="just">
              <a:buNone/>
            </a:pPr>
            <a:r>
              <a:rPr lang="es-AR" dirty="0" smtClean="0"/>
              <a:t>No se requiere la prueba terminante y plena del derecho invocado. Se trata de la </a:t>
            </a:r>
            <a:r>
              <a:rPr lang="es-AR" dirty="0" err="1" smtClean="0"/>
              <a:t>verosimil</a:t>
            </a:r>
            <a:r>
              <a:rPr lang="es-AR" dirty="0" smtClean="0"/>
              <a:t> presunción de lo que se dice es probable o que la demanda que aparece esta destinada al éxito.</a:t>
            </a:r>
          </a:p>
          <a:p>
            <a:pPr algn="just">
              <a:buNone/>
            </a:pPr>
            <a:r>
              <a:rPr lang="es-AR" dirty="0" smtClean="0"/>
              <a:t>-PELIGRO EN LA DEMORA</a:t>
            </a:r>
          </a:p>
          <a:p>
            <a:pPr algn="just">
              <a:buNone/>
            </a:pPr>
            <a:r>
              <a:rPr lang="es-AR" dirty="0" smtClean="0"/>
              <a:t>La medida cautelar responde a la necesidad de evitar aquellas circunstancias que en todo o en parte impiden o hacen difícil o gravosa la consecución del bien pretendido o en cuya virtud el daño temido se transforma en daño efectivo.</a:t>
            </a:r>
          </a:p>
          <a:p>
            <a:pPr algn="just">
              <a:buNone/>
            </a:pPr>
            <a:r>
              <a:rPr lang="es-AR" dirty="0" smtClean="0"/>
              <a:t>-CONTRACUTELA</a:t>
            </a:r>
          </a:p>
          <a:p>
            <a:pPr algn="just">
              <a:buNone/>
            </a:pPr>
            <a:r>
              <a:rPr lang="es-AR" dirty="0" smtClean="0"/>
              <a:t>Persigue una función de equilibrio garantizando la igualdad entre las partes, ante la posibilidad de que surgieran posibles reclamos de daños y perjuicios por su otorgamiento.</a:t>
            </a:r>
          </a:p>
          <a:p>
            <a:pPr algn="just">
              <a:buNone/>
            </a:pPr>
            <a:endParaRPr lang="es-AR" dirty="0" smtClean="0"/>
          </a:p>
          <a:p>
            <a:pPr algn="just">
              <a:buNone/>
            </a:pPr>
            <a:endParaRPr lang="es-AR" dirty="0" smtClean="0"/>
          </a:p>
          <a:p>
            <a:pPr algn="just">
              <a:buNone/>
            </a:pPr>
            <a:endParaRPr lang="es-AR" dirty="0" smtClean="0"/>
          </a:p>
          <a:p>
            <a:pPr algn="just">
              <a:buNone/>
            </a:pPr>
            <a:endParaRPr lang="es-A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ARTICULO 199</a:t>
            </a:r>
            <a:endParaRPr lang="es-AR" u="sng" dirty="0">
              <a:solidFill>
                <a:schemeClr val="bg2">
                  <a:lumMod val="10000"/>
                </a:schemeClr>
              </a:solidFill>
            </a:endParaRPr>
          </a:p>
        </p:txBody>
      </p:sp>
      <p:sp>
        <p:nvSpPr>
          <p:cNvPr id="3" name="2 Marcador de contenido"/>
          <p:cNvSpPr>
            <a:spLocks noGrp="1"/>
          </p:cNvSpPr>
          <p:nvPr>
            <p:ph sz="quarter" idx="1"/>
          </p:nvPr>
        </p:nvSpPr>
        <p:spPr>
          <a:xfrm>
            <a:off x="301752" y="1340768"/>
            <a:ext cx="8503920" cy="4758280"/>
          </a:xfrm>
        </p:spPr>
        <p:txBody>
          <a:bodyPr>
            <a:normAutofit fontScale="92500" lnSpcReduction="20000"/>
          </a:bodyPr>
          <a:lstStyle/>
          <a:p>
            <a:pPr algn="just">
              <a:buNone/>
            </a:pPr>
            <a:r>
              <a:rPr lang="es-AR" i="1" dirty="0" smtClean="0"/>
              <a:t>La medida precautoria solo podrá decretarse bajo la responsabilidad de la parte que la solicitare quien deberá dar caución por todas las costas y daños y perjuicios que pudiere ocasionar en caso de haberla pedido sin derecho.</a:t>
            </a:r>
          </a:p>
          <a:p>
            <a:pPr algn="just">
              <a:buNone/>
            </a:pPr>
            <a:r>
              <a:rPr lang="es-AR" i="1" dirty="0" smtClean="0"/>
              <a:t>El juez graduará la calidad y monto de la caución de acuerdo con la mayor o menor verosimilitud del derecho y las circunstancias del caso.</a:t>
            </a:r>
          </a:p>
          <a:p>
            <a:pPr algn="just">
              <a:buNone/>
            </a:pPr>
            <a:r>
              <a:rPr lang="es-AR" i="1" dirty="0" smtClean="0"/>
              <a:t>Podrá ofrecerse la garantía de instituciones bancarias o de personas de acreditada responsabilidad económica.</a:t>
            </a:r>
          </a:p>
          <a:p>
            <a:pPr algn="just">
              <a:buNone/>
            </a:pPr>
            <a:endParaRPr lang="es-AR" dirty="0" smtClean="0"/>
          </a:p>
          <a:p>
            <a:pPr algn="just">
              <a:buNone/>
            </a:pPr>
            <a:r>
              <a:rPr lang="es-AR" dirty="0" smtClean="0"/>
              <a:t>  </a:t>
            </a:r>
            <a:endParaRPr lang="es-A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DISTINTOS TIPOS DE CAUCION</a:t>
            </a:r>
            <a:endParaRPr lang="es-AR" u="sng" dirty="0">
              <a:solidFill>
                <a:schemeClr val="bg2">
                  <a:lumMod val="10000"/>
                </a:schemeClr>
              </a:solidFill>
            </a:endParaRPr>
          </a:p>
        </p:txBody>
      </p:sp>
      <p:sp>
        <p:nvSpPr>
          <p:cNvPr id="3" name="2 Marcador de contenido"/>
          <p:cNvSpPr>
            <a:spLocks noGrp="1"/>
          </p:cNvSpPr>
          <p:nvPr>
            <p:ph sz="quarter" idx="1"/>
          </p:nvPr>
        </p:nvSpPr>
        <p:spPr/>
        <p:txBody>
          <a:bodyPr/>
          <a:lstStyle/>
          <a:p>
            <a:pPr>
              <a:buNone/>
            </a:pPr>
            <a:r>
              <a:rPr lang="es-AR" dirty="0" smtClean="0"/>
              <a:t>-</a:t>
            </a:r>
            <a:r>
              <a:rPr lang="es-AR" i="1" u="sng" dirty="0" smtClean="0"/>
              <a:t>Caución </a:t>
            </a:r>
            <a:r>
              <a:rPr lang="es-AR" u="sng" dirty="0" smtClean="0"/>
              <a:t>Juratoria</a:t>
            </a:r>
            <a:r>
              <a:rPr lang="es-AR" dirty="0" smtClean="0"/>
              <a:t> expresada en el expediente</a:t>
            </a:r>
            <a:endParaRPr lang="es-AR" i="1" u="sng" dirty="0" smtClean="0"/>
          </a:p>
          <a:p>
            <a:pPr>
              <a:buNone/>
            </a:pPr>
            <a:endParaRPr lang="es-AR" i="1" u="sng" dirty="0" smtClean="0"/>
          </a:p>
          <a:p>
            <a:pPr>
              <a:buNone/>
            </a:pPr>
            <a:r>
              <a:rPr lang="es-AR" i="1" u="sng" dirty="0" smtClean="0"/>
              <a:t>-Caución </a:t>
            </a:r>
            <a:r>
              <a:rPr lang="es-AR" u="sng" dirty="0" smtClean="0"/>
              <a:t>Personal</a:t>
            </a:r>
            <a:r>
              <a:rPr lang="es-AR" dirty="0" smtClean="0"/>
              <a:t> aval, fianza, personas o instituciones </a:t>
            </a:r>
            <a:endParaRPr lang="es-AR" i="1" u="sng" dirty="0" smtClean="0"/>
          </a:p>
          <a:p>
            <a:pPr>
              <a:buNone/>
            </a:pPr>
            <a:endParaRPr lang="es-AR" i="1" u="sng" dirty="0" smtClean="0"/>
          </a:p>
          <a:p>
            <a:pPr algn="just">
              <a:buNone/>
            </a:pPr>
            <a:r>
              <a:rPr lang="es-AR" i="1" u="sng" dirty="0" smtClean="0"/>
              <a:t>-Caución Re</a:t>
            </a:r>
            <a:r>
              <a:rPr lang="es-AR" u="sng" dirty="0" smtClean="0"/>
              <a:t>al</a:t>
            </a:r>
            <a:r>
              <a:rPr lang="es-AR" dirty="0" smtClean="0"/>
              <a:t> la preferencia de esta garantía se fundamenta en su rápida y expeditiva percepción</a:t>
            </a:r>
            <a:endParaRPr lang="es-A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EXENCION DE LA CONTRACAUTELA</a:t>
            </a:r>
            <a:endParaRPr lang="es-AR" u="sng" dirty="0">
              <a:solidFill>
                <a:schemeClr val="bg2">
                  <a:lumMod val="10000"/>
                </a:schemeClr>
              </a:solidFill>
            </a:endParaRPr>
          </a:p>
        </p:txBody>
      </p:sp>
      <p:sp>
        <p:nvSpPr>
          <p:cNvPr id="3" name="2 Marcador de contenido"/>
          <p:cNvSpPr>
            <a:spLocks noGrp="1"/>
          </p:cNvSpPr>
          <p:nvPr>
            <p:ph sz="quarter" idx="1"/>
          </p:nvPr>
        </p:nvSpPr>
        <p:spPr/>
        <p:txBody>
          <a:bodyPr/>
          <a:lstStyle/>
          <a:p>
            <a:pPr algn="ctr">
              <a:buNone/>
            </a:pPr>
            <a:r>
              <a:rPr lang="es-AR" u="sng" dirty="0" smtClean="0"/>
              <a:t>ARTICULO 200</a:t>
            </a:r>
          </a:p>
          <a:p>
            <a:pPr algn="just">
              <a:buNone/>
            </a:pPr>
            <a:r>
              <a:rPr lang="es-AR" i="1" dirty="0" smtClean="0"/>
              <a:t>No se exigirá caución si quien obtuvo la medida:</a:t>
            </a:r>
          </a:p>
          <a:p>
            <a:pPr algn="just">
              <a:buNone/>
            </a:pPr>
            <a:r>
              <a:rPr lang="es-AR" i="1" dirty="0" smtClean="0"/>
              <a:t>1-Fuere la provincia, alguna de sus reparticiones, una municipalidad o persona que justifique ser reconocidamente abonada.</a:t>
            </a:r>
          </a:p>
          <a:p>
            <a:pPr algn="just">
              <a:buNone/>
            </a:pPr>
            <a:r>
              <a:rPr lang="es-AR" i="1" dirty="0" smtClean="0"/>
              <a:t>2-Actuare con beneficio de litigar sin gastos.</a:t>
            </a:r>
            <a:endParaRPr lang="es-AR" i="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CARACTERES</a:t>
            </a:r>
            <a:endParaRPr lang="es-AR" u="sng" dirty="0">
              <a:solidFill>
                <a:schemeClr val="bg2">
                  <a:lumMod val="10000"/>
                </a:schemeClr>
              </a:solidFill>
            </a:endParaRPr>
          </a:p>
        </p:txBody>
      </p:sp>
      <p:sp>
        <p:nvSpPr>
          <p:cNvPr id="3" name="2 Marcador de contenido"/>
          <p:cNvSpPr>
            <a:spLocks noGrp="1"/>
          </p:cNvSpPr>
          <p:nvPr>
            <p:ph sz="quarter" idx="1"/>
          </p:nvPr>
        </p:nvSpPr>
        <p:spPr>
          <a:xfrm>
            <a:off x="395536" y="1196752"/>
            <a:ext cx="8503920" cy="5112568"/>
          </a:xfrm>
        </p:spPr>
        <p:txBody>
          <a:bodyPr>
            <a:normAutofit fontScale="92500" lnSpcReduction="20000"/>
          </a:bodyPr>
          <a:lstStyle/>
          <a:p>
            <a:pPr>
              <a:buNone/>
            </a:pPr>
            <a:r>
              <a:rPr lang="es-AR" dirty="0" smtClean="0"/>
              <a:t>-</a:t>
            </a:r>
            <a:r>
              <a:rPr lang="es-AR" u="sng" dirty="0" smtClean="0"/>
              <a:t>ACCESORIEDAD</a:t>
            </a:r>
            <a:r>
              <a:rPr lang="es-AR" dirty="0" smtClean="0"/>
              <a:t> </a:t>
            </a:r>
          </a:p>
          <a:p>
            <a:pPr>
              <a:buNone/>
            </a:pPr>
            <a:r>
              <a:rPr lang="es-AR" dirty="0" smtClean="0"/>
              <a:t>Carece de autonomía, está al servicio de otro procedimiento que es el principal.</a:t>
            </a:r>
          </a:p>
          <a:p>
            <a:pPr>
              <a:buNone/>
            </a:pPr>
            <a:endParaRPr lang="es-AR" dirty="0" smtClean="0"/>
          </a:p>
          <a:p>
            <a:pPr>
              <a:buNone/>
            </a:pPr>
            <a:r>
              <a:rPr lang="es-AR" dirty="0" smtClean="0"/>
              <a:t>-</a:t>
            </a:r>
            <a:r>
              <a:rPr lang="es-AR" u="sng" dirty="0" smtClean="0"/>
              <a:t>PROVISORIEDAD </a:t>
            </a:r>
            <a:endParaRPr lang="es-AR" dirty="0" smtClean="0"/>
          </a:p>
          <a:p>
            <a:pPr algn="just">
              <a:buNone/>
            </a:pPr>
            <a:r>
              <a:rPr lang="es-AR" dirty="0" smtClean="0"/>
              <a:t>Están condicionadas por la vigencia y la fuerza del trámite principal, si este desaparece éstas siguen su misma suerte con todos sus efectos y circunstancias.</a:t>
            </a:r>
          </a:p>
          <a:p>
            <a:pPr algn="just">
              <a:buNone/>
            </a:pPr>
            <a:endParaRPr lang="es-AR" dirty="0" smtClean="0"/>
          </a:p>
          <a:p>
            <a:pPr algn="just">
              <a:buNone/>
            </a:pPr>
            <a:r>
              <a:rPr lang="es-AR" dirty="0" smtClean="0"/>
              <a:t>-</a:t>
            </a:r>
            <a:r>
              <a:rPr lang="es-AR" u="sng" dirty="0" smtClean="0"/>
              <a:t>MUTABILIDAD</a:t>
            </a:r>
          </a:p>
          <a:p>
            <a:pPr algn="just">
              <a:buNone/>
            </a:pPr>
            <a:r>
              <a:rPr lang="es-AR" dirty="0" smtClean="0"/>
              <a:t>Esta característica se da porque cualquiera de las partes puede pedir su modificación, levantamiento o sustitución.</a:t>
            </a:r>
          </a:p>
          <a:p>
            <a:pPr algn="just">
              <a:buNone/>
            </a:pPr>
            <a:endParaRPr lang="es-AR" dirty="0" smtClean="0"/>
          </a:p>
          <a:p>
            <a:pPr algn="just">
              <a:buNone/>
            </a:pPr>
            <a:endParaRPr lang="es-AR" dirty="0" smtClean="0"/>
          </a:p>
          <a:p>
            <a:pPr algn="just">
              <a:buNone/>
            </a:pPr>
            <a:endParaRPr lang="es-AR" dirty="0" smtClean="0"/>
          </a:p>
          <a:p>
            <a:pPr algn="just">
              <a:buNone/>
            </a:pPr>
            <a:endParaRPr lang="es-AR"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ARTICULO 202</a:t>
            </a:r>
            <a:endParaRPr lang="es-AR" u="sng" dirty="0">
              <a:solidFill>
                <a:schemeClr val="bg2">
                  <a:lumMod val="10000"/>
                </a:schemeClr>
              </a:solidFill>
            </a:endParaRPr>
          </a:p>
        </p:txBody>
      </p:sp>
      <p:sp>
        <p:nvSpPr>
          <p:cNvPr id="3" name="2 Marcador de contenido"/>
          <p:cNvSpPr>
            <a:spLocks noGrp="1"/>
          </p:cNvSpPr>
          <p:nvPr>
            <p:ph sz="quarter" idx="1"/>
          </p:nvPr>
        </p:nvSpPr>
        <p:spPr>
          <a:xfrm>
            <a:off x="301752" y="1124744"/>
            <a:ext cx="8503920" cy="4974304"/>
          </a:xfrm>
        </p:spPr>
        <p:txBody>
          <a:bodyPr/>
          <a:lstStyle/>
          <a:p>
            <a:pPr algn="just">
              <a:buNone/>
            </a:pPr>
            <a:endParaRPr lang="es-AR" dirty="0" smtClean="0"/>
          </a:p>
          <a:p>
            <a:pPr algn="just">
              <a:buNone/>
            </a:pPr>
            <a:r>
              <a:rPr lang="es-AR" i="1" dirty="0" smtClean="0"/>
              <a:t>Las medidas cautelares subsistirán mientras duren las circunstancias que las determinaron.  En cualquier momento en que estas cesaren se podrá requerir su levantamiento.</a:t>
            </a:r>
          </a:p>
          <a:p>
            <a:pPr algn="ctr">
              <a:buNone/>
            </a:pPr>
            <a:endParaRPr lang="es-A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ARTICULO 203</a:t>
            </a:r>
            <a:endParaRPr lang="es-AR" u="sng" dirty="0">
              <a:solidFill>
                <a:schemeClr val="bg2">
                  <a:lumMod val="10000"/>
                </a:schemeClr>
              </a:solidFill>
            </a:endParaRPr>
          </a:p>
        </p:txBody>
      </p:sp>
      <p:sp>
        <p:nvSpPr>
          <p:cNvPr id="3" name="2 Marcador de contenido"/>
          <p:cNvSpPr>
            <a:spLocks noGrp="1"/>
          </p:cNvSpPr>
          <p:nvPr>
            <p:ph sz="quarter" idx="1"/>
          </p:nvPr>
        </p:nvSpPr>
        <p:spPr/>
        <p:txBody>
          <a:bodyPr>
            <a:normAutofit fontScale="85000" lnSpcReduction="20000"/>
          </a:bodyPr>
          <a:lstStyle/>
          <a:p>
            <a:pPr algn="just">
              <a:buNone/>
            </a:pPr>
            <a:r>
              <a:rPr lang="es-AR" i="1" dirty="0" smtClean="0"/>
              <a:t>El acreedor podrá pedir la ampliación, mejora, o sustitución de la medida cautelar decretada, justificando que ésta no cumple adecuadamente la función de garantía a que esta destinada.</a:t>
            </a:r>
          </a:p>
          <a:p>
            <a:pPr algn="just">
              <a:buNone/>
            </a:pPr>
            <a:r>
              <a:rPr lang="es-AR" i="1" dirty="0" smtClean="0"/>
              <a:t>El deudor podrá requerir la sustitución de una medida cautelar por otra que le resultare menos perjudicial, siempre que ésta garantice suficientemente el derecho del acreedor. Podrá, asimismo pedir la sustitución por otros bienes del mismo valor, o la reducción del mosto por el cual la medida precautoria ha sido trabada, si correspondiere.</a:t>
            </a:r>
          </a:p>
          <a:p>
            <a:pPr algn="just">
              <a:buNone/>
            </a:pPr>
            <a:r>
              <a:rPr lang="es-AR" i="1" dirty="0" smtClean="0"/>
              <a:t>La resolución se dictará previo traslado a la otra parte por el plazo de cinco días, que el juez podrá abreviar según las circunstancias. </a:t>
            </a:r>
            <a:endParaRPr lang="es-AR" i="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EMBARGO</a:t>
            </a:r>
            <a:endParaRPr lang="es-AR" u="sng" dirty="0">
              <a:solidFill>
                <a:schemeClr val="bg2">
                  <a:lumMod val="10000"/>
                </a:schemeClr>
              </a:solidFill>
            </a:endParaRPr>
          </a:p>
        </p:txBody>
      </p:sp>
      <p:sp>
        <p:nvSpPr>
          <p:cNvPr id="3" name="2 Marcador de contenido"/>
          <p:cNvSpPr>
            <a:spLocks noGrp="1"/>
          </p:cNvSpPr>
          <p:nvPr>
            <p:ph sz="quarter" idx="1"/>
          </p:nvPr>
        </p:nvSpPr>
        <p:spPr/>
        <p:txBody>
          <a:bodyPr/>
          <a:lstStyle/>
          <a:p>
            <a:pPr algn="just">
              <a:buNone/>
            </a:pPr>
            <a:r>
              <a:rPr lang="es-AR" dirty="0" smtClean="0"/>
              <a:t>Es la medida procesal de garantía consistente en la afectación de un bien del deudor al pago de un crédito en ejecución y su objeto es la individualización y la indisponibilidad del bien afectado, mediante las cuales se asegura que el importe obtenido por la realización judicial del mismo será aplicado a satisfacer el interés del acreedor.</a:t>
            </a:r>
            <a:endParaRPr lang="es-A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TIPOS DE EMBARGO</a:t>
            </a:r>
            <a:endParaRPr lang="es-AR" u="sng" dirty="0">
              <a:solidFill>
                <a:schemeClr val="bg2">
                  <a:lumMod val="10000"/>
                </a:schemeClr>
              </a:solidFill>
            </a:endParaRPr>
          </a:p>
        </p:txBody>
      </p:sp>
      <p:sp>
        <p:nvSpPr>
          <p:cNvPr id="3" name="2 Marcador de contenido"/>
          <p:cNvSpPr>
            <a:spLocks noGrp="1"/>
          </p:cNvSpPr>
          <p:nvPr>
            <p:ph sz="quarter" idx="1"/>
          </p:nvPr>
        </p:nvSpPr>
        <p:spPr>
          <a:xfrm>
            <a:off x="251520" y="1196752"/>
            <a:ext cx="8503920" cy="5184576"/>
          </a:xfrm>
        </p:spPr>
        <p:txBody>
          <a:bodyPr/>
          <a:lstStyle/>
          <a:p>
            <a:pPr>
              <a:buNone/>
            </a:pPr>
            <a:r>
              <a:rPr lang="es-AR" u="sng" dirty="0" smtClean="0"/>
              <a:t>PREVENTIVO</a:t>
            </a:r>
          </a:p>
          <a:p>
            <a:pPr algn="just">
              <a:buNone/>
            </a:pPr>
            <a:r>
              <a:rPr lang="es-AR" dirty="0" smtClean="0"/>
              <a:t>Es aquel que se traba antes de la iniciación del juicio o durante su trámite.</a:t>
            </a:r>
          </a:p>
          <a:p>
            <a:pPr algn="just">
              <a:buNone/>
            </a:pPr>
            <a:r>
              <a:rPr lang="es-AR" u="sng" dirty="0" smtClean="0"/>
              <a:t>EJECUTIVO</a:t>
            </a:r>
            <a:endParaRPr lang="es-AR" dirty="0" smtClean="0"/>
          </a:p>
          <a:p>
            <a:pPr algn="just">
              <a:buNone/>
            </a:pPr>
            <a:r>
              <a:rPr lang="es-AR" dirty="0" smtClean="0"/>
              <a:t>Es el que se ordena conjuntamente con la demanda y por el cual se ejercita para hacer efectiva una obligación de dar sumas de dinero o sea sumas liquidas y exigibles.</a:t>
            </a:r>
          </a:p>
          <a:p>
            <a:pPr algn="just">
              <a:buNone/>
            </a:pPr>
            <a:r>
              <a:rPr lang="es-AR" u="sng" dirty="0" smtClean="0"/>
              <a:t>EJECUTORIO</a:t>
            </a:r>
            <a:endParaRPr lang="es-AR" dirty="0" smtClean="0"/>
          </a:p>
          <a:p>
            <a:pPr algn="just">
              <a:buNone/>
            </a:pPr>
            <a:r>
              <a:rPr lang="es-AR" dirty="0" smtClean="0"/>
              <a:t>Es el que se dispone ante una sentencia firme en vías de ejecución.</a:t>
            </a:r>
            <a:endParaRPr lang="es-A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ARTICULO 209</a:t>
            </a:r>
            <a:endParaRPr lang="es-AR" u="sng" dirty="0">
              <a:solidFill>
                <a:schemeClr val="bg2">
                  <a:lumMod val="10000"/>
                </a:schemeClr>
              </a:solidFill>
            </a:endParaRPr>
          </a:p>
        </p:txBody>
      </p:sp>
      <p:sp>
        <p:nvSpPr>
          <p:cNvPr id="3" name="2 Marcador de contenido"/>
          <p:cNvSpPr>
            <a:spLocks noGrp="1"/>
          </p:cNvSpPr>
          <p:nvPr>
            <p:ph sz="quarter" idx="1"/>
          </p:nvPr>
        </p:nvSpPr>
        <p:spPr>
          <a:xfrm>
            <a:off x="301752" y="1340768"/>
            <a:ext cx="8503920" cy="4758280"/>
          </a:xfrm>
        </p:spPr>
        <p:txBody>
          <a:bodyPr>
            <a:normAutofit fontScale="92500" lnSpcReduction="20000"/>
          </a:bodyPr>
          <a:lstStyle/>
          <a:p>
            <a:pPr algn="just">
              <a:buNone/>
            </a:pPr>
            <a:r>
              <a:rPr lang="es-AR" i="1" dirty="0" smtClean="0"/>
              <a:t>Podrá pedir embargo preventivo el acreedor de una deuda en dinero o en especie que se hallare en alguna de las condiciones siguientes:</a:t>
            </a:r>
          </a:p>
          <a:p>
            <a:pPr algn="just">
              <a:buNone/>
            </a:pPr>
            <a:r>
              <a:rPr lang="es-AR" i="1" dirty="0" smtClean="0"/>
              <a:t>1-Que el deudor no tenga domicilio en la Republica</a:t>
            </a:r>
          </a:p>
          <a:p>
            <a:pPr algn="just">
              <a:buNone/>
            </a:pPr>
            <a:r>
              <a:rPr lang="es-AR" i="1" dirty="0" smtClean="0"/>
              <a:t>2-Que la existencia del crédito esté demostrada con instrumento público o privado atribuido al deudor, abonada la firma por información de dos testigos.</a:t>
            </a:r>
          </a:p>
          <a:p>
            <a:pPr algn="just">
              <a:buNone/>
            </a:pPr>
            <a:r>
              <a:rPr lang="es-AR" i="1" dirty="0" smtClean="0"/>
              <a:t>3-Que fundándose la acción en un contrato bilateral se justifique su existencia en la misma forma del inciso anterior, debiendo en este caso probarse además sumariamente el cumplimiento del contrato por parte del actor, salvo que éste ofreciese cumplirlo, o que su obligación fuese a plazo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AR"/>
          </a:p>
        </p:txBody>
      </p:sp>
      <p:sp>
        <p:nvSpPr>
          <p:cNvPr id="3" name="2 Marcador de contenido"/>
          <p:cNvSpPr>
            <a:spLocks noGrp="1"/>
          </p:cNvSpPr>
          <p:nvPr>
            <p:ph sz="quarter" idx="1"/>
          </p:nvPr>
        </p:nvSpPr>
        <p:spPr>
          <a:xfrm>
            <a:off x="301752" y="1052736"/>
            <a:ext cx="8503920" cy="5046312"/>
          </a:xfrm>
        </p:spPr>
        <p:txBody>
          <a:bodyPr>
            <a:normAutofit fontScale="92500" lnSpcReduction="10000"/>
          </a:bodyPr>
          <a:lstStyle/>
          <a:p>
            <a:pPr algn="just">
              <a:buNone/>
            </a:pPr>
            <a:r>
              <a:rPr lang="es-AR" i="1" dirty="0" smtClean="0"/>
              <a:t>4-Que la deuda este justificada por los libros de comercio llevados en debida forma por el actor, o resulte de boleto del corredor de acuerdo con sus libros, en los casos en que éstos no puedan servir de prueba, o surja de la certificación realizada por el contador público en el supuesto de factura conformada.</a:t>
            </a:r>
          </a:p>
          <a:p>
            <a:pPr algn="just">
              <a:buNone/>
            </a:pPr>
            <a:r>
              <a:rPr lang="es-AR" i="1" dirty="0" smtClean="0"/>
              <a:t>5-Que estando la deuda sujeta a condición o plazo, el actor acredite sumariamente que su deudor trata de enajenar, ocultar, o transportar sus bienes, o siempre que justifique del mismo modo que por cualquier causa ha disminuido notablemente la responsabilidad de su deudor después de contraída la obligación.</a:t>
            </a:r>
          </a:p>
          <a:p>
            <a:pPr>
              <a:buNone/>
            </a:pPr>
            <a:endParaRPr lang="es-A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ARTICULO 210</a:t>
            </a:r>
            <a:endParaRPr lang="es-AR" u="sng" dirty="0">
              <a:solidFill>
                <a:schemeClr val="bg2">
                  <a:lumMod val="10000"/>
                </a:schemeClr>
              </a:solidFill>
            </a:endParaRPr>
          </a:p>
        </p:txBody>
      </p:sp>
      <p:sp>
        <p:nvSpPr>
          <p:cNvPr id="3" name="2 Marcador de contenido"/>
          <p:cNvSpPr>
            <a:spLocks noGrp="1"/>
          </p:cNvSpPr>
          <p:nvPr>
            <p:ph sz="quarter" idx="1"/>
          </p:nvPr>
        </p:nvSpPr>
        <p:spPr>
          <a:xfrm>
            <a:off x="301752" y="1268760"/>
            <a:ext cx="8503920" cy="4830288"/>
          </a:xfrm>
        </p:spPr>
        <p:txBody>
          <a:bodyPr>
            <a:normAutofit fontScale="92500" lnSpcReduction="10000"/>
          </a:bodyPr>
          <a:lstStyle/>
          <a:p>
            <a:pPr algn="just">
              <a:buNone/>
            </a:pPr>
            <a:r>
              <a:rPr lang="es-AR" i="1" dirty="0" smtClean="0"/>
              <a:t>Podrán igualmente pedir el embargo preventivo:</a:t>
            </a:r>
          </a:p>
          <a:p>
            <a:pPr algn="just">
              <a:buNone/>
            </a:pPr>
            <a:r>
              <a:rPr lang="es-AR" i="1" dirty="0" smtClean="0"/>
              <a:t>1-El coheredero, el condómino, o el socio, sobre los bienes de la herencia, del condominio, de la sociedad, si acreditaren la verosimilitud del derecho y el peligro en la demora.</a:t>
            </a:r>
          </a:p>
          <a:p>
            <a:pPr algn="just">
              <a:buNone/>
            </a:pPr>
            <a:r>
              <a:rPr lang="es-AR" i="1" dirty="0" smtClean="0"/>
              <a:t>2-El propietario o locatario principal de predios urbanos o rústicos, haya o no contrato de arrendamiento, respecto de las cosas afectadas a los privilegios que le reconoce la ley. Deberá acompañar a sus petición el título propiedad o el contrato de locación, o intimar al locatario para que formule previamente las manifestaciones necesarias.</a:t>
            </a:r>
          </a:p>
          <a:p>
            <a:pPr algn="just">
              <a:buNone/>
            </a:pPr>
            <a:endParaRPr lang="es-A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AR"/>
          </a:p>
        </p:txBody>
      </p:sp>
      <p:sp>
        <p:nvSpPr>
          <p:cNvPr id="3" name="2 Marcador de contenido"/>
          <p:cNvSpPr>
            <a:spLocks noGrp="1"/>
          </p:cNvSpPr>
          <p:nvPr>
            <p:ph sz="quarter" idx="1"/>
          </p:nvPr>
        </p:nvSpPr>
        <p:spPr>
          <a:xfrm>
            <a:off x="301752" y="1268760"/>
            <a:ext cx="8503920" cy="4830288"/>
          </a:xfrm>
        </p:spPr>
        <p:txBody>
          <a:bodyPr>
            <a:normAutofit lnSpcReduction="10000"/>
          </a:bodyPr>
          <a:lstStyle/>
          <a:p>
            <a:pPr algn="just">
              <a:buNone/>
            </a:pPr>
            <a:r>
              <a:rPr lang="es-AR" i="1" dirty="0" smtClean="0"/>
              <a:t>3-La persona a quien la ley reconoce el privilegio sobre ciertos bienes muebles o inmuebles, siempre que el crédito se justificase en la forma establecida en el art. 209 inc. 2.</a:t>
            </a:r>
          </a:p>
          <a:p>
            <a:pPr algn="just">
              <a:buNone/>
            </a:pPr>
            <a:r>
              <a:rPr lang="es-AR" i="1" dirty="0" smtClean="0"/>
              <a:t>4-La persona que haya de demandar por acción de reivindicación, petición de herencia, nulidad de testamento o simulación, respecto de la cosa demandada, mientras dure el juicio, y siempre que se presentaren documentos que hagan verosímil la pretensión deducida. </a:t>
            </a:r>
            <a:endParaRPr lang="es-AR" i="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u="sng" dirty="0" smtClean="0">
                <a:solidFill>
                  <a:schemeClr val="bg2">
                    <a:lumMod val="10000"/>
                  </a:schemeClr>
                </a:solidFill>
              </a:rPr>
              <a:t>BIENES SUSCEPTIBLES A EMBARGO</a:t>
            </a:r>
            <a:endParaRPr lang="es-AR" u="sng" dirty="0">
              <a:solidFill>
                <a:schemeClr val="bg2">
                  <a:lumMod val="10000"/>
                </a:schemeClr>
              </a:solidFill>
            </a:endParaRPr>
          </a:p>
        </p:txBody>
      </p:sp>
      <p:sp>
        <p:nvSpPr>
          <p:cNvPr id="3" name="2 Marcador de contenido"/>
          <p:cNvSpPr>
            <a:spLocks noGrp="1"/>
          </p:cNvSpPr>
          <p:nvPr>
            <p:ph sz="quarter" idx="1"/>
          </p:nvPr>
        </p:nvSpPr>
        <p:spPr/>
        <p:txBody>
          <a:bodyPr>
            <a:normAutofit fontScale="85000" lnSpcReduction="10000"/>
          </a:bodyPr>
          <a:lstStyle/>
          <a:p>
            <a:pPr algn="just">
              <a:buNone/>
            </a:pPr>
            <a:r>
              <a:rPr lang="es-AR" dirty="0" smtClean="0"/>
              <a:t>El principio general es que el patrimonio del deudor es la prenda común de los acreedores, es decir, que la totalidad de los bienes que posee son susceptibles de ser embargados. </a:t>
            </a:r>
          </a:p>
          <a:p>
            <a:pPr algn="just">
              <a:buNone/>
            </a:pPr>
            <a:r>
              <a:rPr lang="es-AR" dirty="0" smtClean="0"/>
              <a:t>Las excepciones se encuentran contenidas por el art. </a:t>
            </a:r>
            <a:r>
              <a:rPr lang="es-AR" i="1" dirty="0" smtClean="0"/>
              <a:t>219 del CPCC., y ellas son:</a:t>
            </a:r>
          </a:p>
          <a:p>
            <a:pPr algn="just">
              <a:buNone/>
            </a:pPr>
            <a:r>
              <a:rPr lang="es-AR" i="1" dirty="0" smtClean="0"/>
              <a:t>-El lecho cotidiano, del deudor y su </a:t>
            </a:r>
            <a:r>
              <a:rPr lang="es-AR" i="1" dirty="0" err="1" smtClean="0"/>
              <a:t>flia</a:t>
            </a:r>
            <a:r>
              <a:rPr lang="es-AR" i="1" dirty="0" smtClean="0"/>
              <a:t>, las ropas y muebles de indispensable uso ni los instrumentos necesarios para la profesión, arte u oficio que ejerza.</a:t>
            </a:r>
          </a:p>
          <a:p>
            <a:pPr algn="just">
              <a:buNone/>
            </a:pPr>
            <a:r>
              <a:rPr lang="es-AR" i="1" dirty="0" smtClean="0"/>
              <a:t>-sobre sepulcros, salvo que sea por créditos correspondientes al precio de venta, construcción o suministro de materiales.</a:t>
            </a:r>
          </a:p>
          <a:p>
            <a:pPr algn="just">
              <a:buNone/>
            </a:pPr>
            <a:r>
              <a:rPr lang="es-AR" i="1" dirty="0" smtClean="0"/>
              <a:t>-y los que se establezcan por ley.                                                         </a:t>
            </a:r>
          </a:p>
          <a:p>
            <a:pPr algn="just">
              <a:buNone/>
            </a:pPr>
            <a:endParaRPr lang="es-A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solidFill>
                  <a:schemeClr val="bg2">
                    <a:lumMod val="10000"/>
                  </a:schemeClr>
                </a:solidFill>
              </a:rPr>
              <a:t>ARTICULO 214</a:t>
            </a:r>
            <a:endParaRPr lang="es-AR" dirty="0">
              <a:solidFill>
                <a:schemeClr val="bg2">
                  <a:lumMod val="10000"/>
                </a:schemeClr>
              </a:solidFill>
            </a:endParaRPr>
          </a:p>
        </p:txBody>
      </p:sp>
      <p:sp>
        <p:nvSpPr>
          <p:cNvPr id="3" name="2 Marcador de contenido"/>
          <p:cNvSpPr>
            <a:spLocks noGrp="1"/>
          </p:cNvSpPr>
          <p:nvPr>
            <p:ph sz="quarter" idx="1"/>
          </p:nvPr>
        </p:nvSpPr>
        <p:spPr/>
        <p:txBody>
          <a:bodyPr>
            <a:normAutofit fontScale="92500" lnSpcReduction="10000"/>
          </a:bodyPr>
          <a:lstStyle/>
          <a:p>
            <a:pPr algn="just">
              <a:buNone/>
            </a:pPr>
            <a:r>
              <a:rPr lang="es-AR" i="1" dirty="0" smtClean="0"/>
              <a:t>En el mandamiento se incluirá siempre la autorización para que los funcionarios encargados de ejecutarlos soliciten el auxilio de la fuerza pública y el allanamiento de domicilio en caso de resistencia, y se dejará constancia de la habilitación de día y hora y del lugar.</a:t>
            </a:r>
          </a:p>
          <a:p>
            <a:pPr algn="just">
              <a:buNone/>
            </a:pPr>
            <a:r>
              <a:rPr lang="es-AR" i="1" dirty="0" smtClean="0"/>
              <a:t>Contendrá asimismo, la prevención de que el embargado deberá abstenerse de cualquier acto respecto de los bienes que pudiere causar la disminución de la garantía del crédito bajo apercibimiento de las sanciones penales correspondientes.</a:t>
            </a:r>
            <a:endParaRPr lang="es-AR" i="1"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137</TotalTime>
  <Words>1389</Words>
  <Application>Microsoft Office PowerPoint</Application>
  <PresentationFormat>Presentación en pantalla (4:3)</PresentationFormat>
  <Paragraphs>84</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Civil</vt:lpstr>
      <vt:lpstr>MEDIDAS CAUTELARES</vt:lpstr>
      <vt:lpstr>MEDIDAS CAUTRELARES</vt:lpstr>
      <vt:lpstr>ARTICULO 195</vt:lpstr>
      <vt:lpstr>PRESUPUESTOS</vt:lpstr>
      <vt:lpstr>ARTICULO 199</vt:lpstr>
      <vt:lpstr>DISTINTOS TIPOS DE CAUCION</vt:lpstr>
      <vt:lpstr>EXENCION DE LA CONTRACAUTELA</vt:lpstr>
      <vt:lpstr>CARACTERES</vt:lpstr>
      <vt:lpstr>ARTICULO 202</vt:lpstr>
      <vt:lpstr>ARTICULO 203</vt:lpstr>
      <vt:lpstr>EMBARGO</vt:lpstr>
      <vt:lpstr>TIPOS DE EMBARGO</vt:lpstr>
      <vt:lpstr>ARTICULO 209</vt:lpstr>
      <vt:lpstr>Diapositiva 14</vt:lpstr>
      <vt:lpstr>ARTICULO 210</vt:lpstr>
      <vt:lpstr>Diapositiva 16</vt:lpstr>
      <vt:lpstr>BIENES SUSCEPTIBLES A EMBARGO</vt:lpstr>
      <vt:lpstr>ARTICULO 214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MEDIDAS CAUTELARES</dc:title>
  <dc:creator>Usuario</dc:creator>
  <cp:lastModifiedBy>Usuario</cp:lastModifiedBy>
  <cp:revision>36</cp:revision>
  <dcterms:created xsi:type="dcterms:W3CDTF">2012-10-12T10:53:31Z</dcterms:created>
  <dcterms:modified xsi:type="dcterms:W3CDTF">2012-10-12T13:14:20Z</dcterms:modified>
</cp:coreProperties>
</file>