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5" r:id="rId3"/>
    <p:sldId id="266" r:id="rId4"/>
    <p:sldId id="257" r:id="rId5"/>
    <p:sldId id="258" r:id="rId6"/>
    <p:sldId id="259" r:id="rId7"/>
    <p:sldId id="260" r:id="rId8"/>
    <p:sldId id="267" r:id="rId9"/>
    <p:sldId id="261" r:id="rId10"/>
    <p:sldId id="262" r:id="rId11"/>
    <p:sldId id="263" r:id="rId12"/>
    <p:sldId id="264" r:id="rId13"/>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CC029D0A-4D30-469D-896E-9944DC36F5E1}" type="datetimeFigureOut">
              <a:rPr lang="es-AR" smtClean="0"/>
              <a:pPr/>
              <a:t>6/4/2017</a:t>
            </a:fld>
            <a:endParaRPr lang="es-A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A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FCCEF6FB-6C98-4A49-B798-2AB1E4EB5900}"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C029D0A-4D30-469D-896E-9944DC36F5E1}" type="datetimeFigureOut">
              <a:rPr lang="es-AR" smtClean="0"/>
              <a:pPr/>
              <a:t>6/4/2017</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FCCEF6FB-6C98-4A49-B798-2AB1E4EB5900}"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C029D0A-4D30-469D-896E-9944DC36F5E1}" type="datetimeFigureOut">
              <a:rPr lang="es-AR" smtClean="0"/>
              <a:pPr/>
              <a:t>6/4/2017</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FCCEF6FB-6C98-4A49-B798-2AB1E4EB5900}"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C029D0A-4D30-469D-896E-9944DC36F5E1}" type="datetimeFigureOut">
              <a:rPr lang="es-AR" smtClean="0"/>
              <a:pPr/>
              <a:t>6/4/2017</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FCCEF6FB-6C98-4A49-B798-2AB1E4EB5900}" type="slidenum">
              <a:rPr lang="es-AR" smtClean="0"/>
              <a:pPr/>
              <a:t>‹Nº›</a:t>
            </a:fld>
            <a:endParaRPr lang="es-A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CC029D0A-4D30-469D-896E-9944DC36F5E1}" type="datetimeFigureOut">
              <a:rPr lang="es-AR" smtClean="0"/>
              <a:pPr/>
              <a:t>6/4/2017</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FCCEF6FB-6C98-4A49-B798-2AB1E4EB5900}" type="slidenum">
              <a:rPr lang="es-AR" smtClean="0"/>
              <a:pPr/>
              <a:t>‹Nº›</a:t>
            </a:fld>
            <a:endParaRPr lang="es-A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C029D0A-4D30-469D-896E-9944DC36F5E1}" type="datetimeFigureOut">
              <a:rPr lang="es-AR" smtClean="0"/>
              <a:pPr/>
              <a:t>6/4/2017</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FCCEF6FB-6C98-4A49-B798-2AB1E4EB5900}" type="slidenum">
              <a:rPr lang="es-AR" smtClean="0"/>
              <a:pPr/>
              <a:t>‹Nº›</a:t>
            </a:fld>
            <a:endParaRPr lang="es-A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C029D0A-4D30-469D-896E-9944DC36F5E1}" type="datetimeFigureOut">
              <a:rPr lang="es-AR" smtClean="0"/>
              <a:pPr/>
              <a:t>6/4/2017</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FCCEF6FB-6C98-4A49-B798-2AB1E4EB5900}"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CC029D0A-4D30-469D-896E-9944DC36F5E1}" type="datetimeFigureOut">
              <a:rPr lang="es-AR" smtClean="0"/>
              <a:pPr/>
              <a:t>6/4/2017</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FCCEF6FB-6C98-4A49-B798-2AB1E4EB5900}" type="slidenum">
              <a:rPr lang="es-AR" smtClean="0"/>
              <a:pPr/>
              <a:t>‹Nº›</a:t>
            </a:fld>
            <a:endParaRPr lang="es-A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CC029D0A-4D30-469D-896E-9944DC36F5E1}" type="datetimeFigureOut">
              <a:rPr lang="es-AR" smtClean="0"/>
              <a:pPr/>
              <a:t>6/4/2017</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FCCEF6FB-6C98-4A49-B798-2AB1E4EB5900}"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CC029D0A-4D30-469D-896E-9944DC36F5E1}" type="datetimeFigureOut">
              <a:rPr lang="es-AR" smtClean="0"/>
              <a:pPr/>
              <a:t>6/4/2017</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FCCEF6FB-6C98-4A49-B798-2AB1E4EB5900}"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CC029D0A-4D30-469D-896E-9944DC36F5E1}" type="datetimeFigureOut">
              <a:rPr lang="es-AR" smtClean="0"/>
              <a:pPr/>
              <a:t>6/4/2017</a:t>
            </a:fld>
            <a:endParaRPr lang="es-A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A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FCCEF6FB-6C98-4A49-B798-2AB1E4EB5900}" type="slidenum">
              <a:rPr lang="es-AR" smtClean="0"/>
              <a:pPr/>
              <a:t>‹Nº›</a:t>
            </a:fld>
            <a:endParaRPr lang="es-A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C029D0A-4D30-469D-896E-9944DC36F5E1}" type="datetimeFigureOut">
              <a:rPr lang="es-AR" smtClean="0"/>
              <a:pPr/>
              <a:t>6/4/2017</a:t>
            </a:fld>
            <a:endParaRPr lang="es-A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A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CCEF6FB-6C98-4A49-B798-2AB1E4EB5900}"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Anteproyecto de la Reforma</a:t>
            </a:r>
            <a:endParaRPr lang="es-AR" dirty="0"/>
          </a:p>
        </p:txBody>
      </p:sp>
      <p:sp>
        <p:nvSpPr>
          <p:cNvPr id="3" name="2 Subtítulo"/>
          <p:cNvSpPr>
            <a:spLocks noGrp="1"/>
          </p:cNvSpPr>
          <p:nvPr>
            <p:ph type="subTitle" idx="1"/>
          </p:nvPr>
        </p:nvSpPr>
        <p:spPr/>
        <p:txBody>
          <a:bodyPr/>
          <a:lstStyle/>
          <a:p>
            <a:r>
              <a:rPr lang="es-AR" dirty="0" smtClean="0"/>
              <a:t>3ª Clase- 10/04/17</a:t>
            </a:r>
            <a:endParaRPr lang="es-A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85000" lnSpcReduction="10000"/>
          </a:bodyPr>
          <a:lstStyle/>
          <a:p>
            <a:r>
              <a:rPr lang="es-AR" dirty="0" smtClean="0"/>
              <a:t>El proyecto de Código Civil y Comercial sigue el mismo criterio y en el libro VI Título IV Disposiciones de Derecho Internacional Privado dedica la Sección 6º a la Adopción, estableciendo  en el artículo 2636 que </a:t>
            </a:r>
            <a:r>
              <a:rPr lang="es-AR" u="sng" dirty="0" smtClean="0"/>
              <a:t>los requisitos y efectos de la adopción se rigen por el derecho del domicilio del adoptado al tiempo de otorgarse la adopción</a:t>
            </a:r>
            <a:r>
              <a:rPr lang="es-AR" dirty="0" smtClean="0"/>
              <a:t>. La anulación o revocación de la adopción se rige por el derecho de su otorgamiento o por el derecho del domicilio del adoptado. Y en el artículo </a:t>
            </a:r>
            <a:r>
              <a:rPr lang="es-AR" u="sng" dirty="0" smtClean="0"/>
              <a:t>2637 que una adopción constituida en el extranjero debe ser </a:t>
            </a:r>
            <a:r>
              <a:rPr lang="es-AR" b="1" u="sng" dirty="0" smtClean="0"/>
              <a:t>reconocida</a:t>
            </a:r>
            <a:r>
              <a:rPr lang="es-AR" u="sng" dirty="0" smtClean="0"/>
              <a:t> en la República cuando haya sido otorgada por los jueces del país del domicilio del adoptado al tiempo de su otorgamiento. (por ej. Casos </a:t>
            </a:r>
            <a:r>
              <a:rPr lang="es-AR" u="sng" smtClean="0"/>
              <a:t>de Vietnam).</a:t>
            </a:r>
            <a:endParaRPr lang="es-AR" u="sng" dirty="0" smtClean="0"/>
          </a:p>
          <a:p>
            <a:endParaRPr lang="es-A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es-AR" dirty="0" smtClean="0"/>
              <a:t>Dicha prohibición se estableció, por primera vez, con la reserva que efectuó la República Argentina a los incisos b, c, d y e de la Convención sobre los Derechos del Niño. Tal reserva se fundó en que dichos incisos </a:t>
            </a:r>
            <a:r>
              <a:rPr lang="es-AR" i="1" dirty="0" smtClean="0"/>
              <a:t>“no regirán en su jurisdicción por entender que, para aplicarlos, debe contarse previamente con un riguroso mecanismo de protección legal del niño en materia de adopción internacional, </a:t>
            </a:r>
            <a:r>
              <a:rPr lang="es-AR" b="1" i="1" u="sng" dirty="0" smtClean="0">
                <a:solidFill>
                  <a:srgbClr val="FF0000"/>
                </a:solidFill>
              </a:rPr>
              <a:t>a fin de impedir su tráfico y venta” </a:t>
            </a:r>
            <a:r>
              <a:rPr lang="es-AR" i="1" dirty="0" smtClean="0"/>
              <a:t>(art. 2º, Ley 23.849).</a:t>
            </a:r>
          </a:p>
          <a:p>
            <a:r>
              <a:rPr lang="es-AR" dirty="0" smtClean="0"/>
              <a:t>En el mismo orden de ideas, en el año 1994 se sancionó la Ley Nº 24.410, por la cual se modificó el Código Penal penalizando el tráfico de niños.</a:t>
            </a:r>
          </a:p>
        </p:txBody>
      </p:sp>
      <p:sp>
        <p:nvSpPr>
          <p:cNvPr id="3" name="2 Título"/>
          <p:cNvSpPr>
            <a:spLocks noGrp="1"/>
          </p:cNvSpPr>
          <p:nvPr>
            <p:ph type="title"/>
          </p:nvPr>
        </p:nvSpPr>
        <p:spPr/>
        <p:txBody>
          <a:bodyPr>
            <a:noAutofit/>
          </a:bodyPr>
          <a:lstStyle/>
          <a:p>
            <a:r>
              <a:rPr lang="es-AR" sz="3200" dirty="0" smtClean="0"/>
              <a:t>Razón por la cual esta prohibida la adopción de niños argentinos por extranjeros?</a:t>
            </a:r>
            <a:endParaRPr lang="es-AR"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Dra. María Teresa </a:t>
            </a:r>
            <a:r>
              <a:rPr lang="es-AR" smtClean="0"/>
              <a:t>Moya Domínguez</a:t>
            </a:r>
            <a:endParaRPr lang="es-AR" dirty="0"/>
          </a:p>
        </p:txBody>
      </p:sp>
      <p:sp>
        <p:nvSpPr>
          <p:cNvPr id="3" name="2 Título"/>
          <p:cNvSpPr>
            <a:spLocks noGrp="1"/>
          </p:cNvSpPr>
          <p:nvPr>
            <p:ph type="title"/>
          </p:nvPr>
        </p:nvSpPr>
        <p:spPr/>
        <p:txBody>
          <a:bodyPr/>
          <a:lstStyle/>
          <a:p>
            <a:r>
              <a:rPr lang="es-AR" dirty="0" smtClean="0"/>
              <a:t>Muchas Gracias!</a:t>
            </a:r>
            <a:endParaRPr lang="es-A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124744"/>
            <a:ext cx="8229600" cy="5472608"/>
          </a:xfrm>
        </p:spPr>
        <p:txBody>
          <a:bodyPr>
            <a:normAutofit fontScale="77500" lnSpcReduction="20000"/>
          </a:bodyPr>
          <a:lstStyle/>
          <a:p>
            <a:r>
              <a:rPr lang="es-AR" dirty="0" smtClean="0"/>
              <a:t>a)	Incorporación de una parte general en materia de adopción con principios generales.</a:t>
            </a:r>
          </a:p>
          <a:p>
            <a:r>
              <a:rPr lang="es-AR" dirty="0" smtClean="0"/>
              <a:t>b)	Definición limitada de uno de los cuatro tipos de adopción que acepta el </a:t>
            </a:r>
            <a:r>
              <a:rPr lang="es-AR" dirty="0" err="1" smtClean="0"/>
              <a:t>còdigo</a:t>
            </a:r>
            <a:r>
              <a:rPr lang="es-AR" dirty="0" smtClean="0"/>
              <a:t>.</a:t>
            </a:r>
          </a:p>
          <a:p>
            <a:r>
              <a:rPr lang="es-AR" dirty="0" smtClean="0"/>
              <a:t>c)	Regulación de cuatro tipos diferentes de adopción: de menores, de mayores, de integración y en el extranjero. </a:t>
            </a:r>
          </a:p>
          <a:p>
            <a:r>
              <a:rPr lang="es-AR" dirty="0" smtClean="0"/>
              <a:t>d)	Fortalecimiento del derecho a conocer sus orígenes.</a:t>
            </a:r>
          </a:p>
          <a:p>
            <a:r>
              <a:rPr lang="es-AR" dirty="0" smtClean="0"/>
              <a:t>e)	Establecimiento de cuatro procesos para llegar a la adopción. Uno administrativo y tres judiciales.</a:t>
            </a:r>
          </a:p>
          <a:p>
            <a:r>
              <a:rPr lang="es-AR" dirty="0" smtClean="0"/>
              <a:t>f)	</a:t>
            </a:r>
            <a:r>
              <a:rPr lang="es-AR" dirty="0" err="1" smtClean="0"/>
              <a:t>Administrativización</a:t>
            </a:r>
            <a:r>
              <a:rPr lang="es-AR" dirty="0" smtClean="0"/>
              <a:t> de los procesos judiciales para lograr la adopción. Intervención en calidad de parte del órgano administrativo.</a:t>
            </a:r>
          </a:p>
          <a:p>
            <a:r>
              <a:rPr lang="es-AR" dirty="0" smtClean="0"/>
              <a:t>g)	Regulación de la declaración de adoptabilidad.</a:t>
            </a:r>
          </a:p>
          <a:p>
            <a:r>
              <a:rPr lang="es-AR" dirty="0" smtClean="0"/>
              <a:t>h)	El abandono deja de ser una causal de entrega en guarda con fines de adopción.</a:t>
            </a:r>
          </a:p>
          <a:p>
            <a:r>
              <a:rPr lang="es-AR" dirty="0" smtClean="0"/>
              <a:t>i)	Los convivientes pueden adoptar conjuntamente.</a:t>
            </a:r>
          </a:p>
        </p:txBody>
      </p:sp>
      <p:sp>
        <p:nvSpPr>
          <p:cNvPr id="3" name="2 Título"/>
          <p:cNvSpPr>
            <a:spLocks noGrp="1"/>
          </p:cNvSpPr>
          <p:nvPr>
            <p:ph type="title"/>
          </p:nvPr>
        </p:nvSpPr>
        <p:spPr/>
        <p:txBody>
          <a:bodyPr/>
          <a:lstStyle/>
          <a:p>
            <a:r>
              <a:rPr lang="es-AR" dirty="0" smtClean="0"/>
              <a:t>Enumeración de los cambios</a:t>
            </a:r>
            <a:endParaRPr lang="es-A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95536" y="0"/>
            <a:ext cx="8229600" cy="6237312"/>
          </a:xfrm>
        </p:spPr>
        <p:txBody>
          <a:bodyPr>
            <a:normAutofit fontScale="70000" lnSpcReduction="20000"/>
          </a:bodyPr>
          <a:lstStyle/>
          <a:p>
            <a:r>
              <a:rPr lang="es-AR" dirty="0" smtClean="0"/>
              <a:t>j)	Se permite la adopción conjunta por divorciados.</a:t>
            </a:r>
          </a:p>
          <a:p>
            <a:r>
              <a:rPr lang="es-AR" dirty="0" smtClean="0"/>
              <a:t>k)	Se disminuye la edad para adoptar de treinta, a veinticinco años.</a:t>
            </a:r>
          </a:p>
          <a:p>
            <a:r>
              <a:rPr lang="es-AR" dirty="0" smtClean="0"/>
              <a:t>l)	Se suprime la condición de duración de tres años en el matrimonio.</a:t>
            </a:r>
          </a:p>
          <a:p>
            <a:r>
              <a:rPr lang="es-AR" dirty="0" smtClean="0"/>
              <a:t>m)	Se suprime la esterilidad matrimonial para legitimar la adopción, sin la edad legal.</a:t>
            </a:r>
          </a:p>
          <a:p>
            <a:r>
              <a:rPr lang="es-AR" dirty="0" smtClean="0"/>
              <a:t>n)	Se disminuye la diferencia de edad entre adoptante y adoptado de 18 a 16 años.</a:t>
            </a:r>
          </a:p>
          <a:p>
            <a:r>
              <a:rPr lang="es-AR" dirty="0" smtClean="0"/>
              <a:t>o)	El mayor de 10 años debe dar su consentimiento para ser adoptado.</a:t>
            </a:r>
          </a:p>
          <a:p>
            <a:r>
              <a:rPr lang="es-AR" dirty="0" smtClean="0"/>
              <a:t>p)	Se regula la adopción de integración.</a:t>
            </a:r>
          </a:p>
          <a:p>
            <a:r>
              <a:rPr lang="es-AR" dirty="0" smtClean="0"/>
              <a:t>q)	Regulación de las relaciones con la familia biológica.</a:t>
            </a:r>
          </a:p>
          <a:p>
            <a:r>
              <a:rPr lang="es-AR" dirty="0" smtClean="0"/>
              <a:t>r)	Disminución del plazo de guarda con fines de adopción de un año a seis meses.</a:t>
            </a:r>
          </a:p>
          <a:p>
            <a:r>
              <a:rPr lang="es-AR" dirty="0" smtClean="0"/>
              <a:t>s)	Aceptación relativa de las guarda de hecho.</a:t>
            </a:r>
          </a:p>
          <a:p>
            <a:r>
              <a:rPr lang="es-AR" dirty="0" smtClean="0"/>
              <a:t>t)	Intervención judicial de oficio en juicio de adopción.</a:t>
            </a:r>
          </a:p>
          <a:p>
            <a:r>
              <a:rPr lang="es-AR" dirty="0" smtClean="0"/>
              <a:t>u)	La adopción plena se relativiza y se mantienen los lazos con la familia de origen.</a:t>
            </a:r>
          </a:p>
          <a:p>
            <a:r>
              <a:rPr lang="es-AR" dirty="0" smtClean="0"/>
              <a:t>v)	En la adopción plena se permite la investigación de la filiación biológica a los fines de los impedimentos matrimoniales y de los derechos sucesorios.</a:t>
            </a:r>
          </a:p>
          <a:p>
            <a:r>
              <a:rPr lang="es-AR" b="1" u="sng" dirty="0" smtClean="0">
                <a:solidFill>
                  <a:srgbClr val="FF0000"/>
                </a:solidFill>
              </a:rPr>
              <a:t>w)	Se regula la adopción internacional.</a:t>
            </a:r>
          </a:p>
          <a:p>
            <a:endParaRPr lang="es-A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AR" dirty="0" smtClean="0"/>
              <a:t> Modificación:  Adopción conjunta y estabilidad del niño  El art. 599 ahora exige que la adopción conjunta sea por matrimonios o por "integrantes de una unión </a:t>
            </a:r>
            <a:r>
              <a:rPr lang="es-AR" dirty="0" err="1" smtClean="0"/>
              <a:t>convivencial</a:t>
            </a:r>
            <a:r>
              <a:rPr lang="es-AR" dirty="0" smtClean="0"/>
              <a:t>". Esto eleva el rango del adoptante conjunto o al menos dos años de convivencia previa.</a:t>
            </a:r>
          </a:p>
        </p:txBody>
      </p:sp>
      <p:sp>
        <p:nvSpPr>
          <p:cNvPr id="3" name="2 Título"/>
          <p:cNvSpPr>
            <a:spLocks noGrp="1"/>
          </p:cNvSpPr>
          <p:nvPr>
            <p:ph type="title"/>
          </p:nvPr>
        </p:nvSpPr>
        <p:spPr/>
        <p:txBody>
          <a:bodyPr/>
          <a:lstStyle/>
          <a:p>
            <a:r>
              <a:rPr lang="es-AR" dirty="0" smtClean="0"/>
              <a:t>Que cambio en el nuevo CCC?</a:t>
            </a:r>
            <a:endParaRPr lang="es-A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AR" b="1" dirty="0" smtClean="0"/>
              <a:t>Plazos vs. Burocracia </a:t>
            </a:r>
            <a:r>
              <a:rPr lang="es-AR" dirty="0" smtClean="0"/>
              <a:t>El art. 607 apura al juez a dictar el auto de adoptabilidad en 90 días (en lugar del "plazo más breve previsto en cada jurisdicción"). </a:t>
            </a:r>
            <a:endParaRPr lang="es-A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404664"/>
            <a:ext cx="8229600" cy="6120680"/>
          </a:xfrm>
        </p:spPr>
        <p:txBody>
          <a:bodyPr>
            <a:normAutofit fontScale="92500" lnSpcReduction="20000"/>
          </a:bodyPr>
          <a:lstStyle/>
          <a:p>
            <a:r>
              <a:rPr lang="es-AR" b="1" dirty="0" smtClean="0"/>
              <a:t>Entrega directa limitada</a:t>
            </a:r>
            <a:r>
              <a:rPr lang="es-AR" dirty="0" smtClean="0"/>
              <a:t>, ¿adopción a parientes? Mucho hay para agradecer en la corrección del Art. 611, cuyo error tantas veces se había señalado. Efectivamente, se preveía como excepción de la guarda de hecho la preexistencia de un vínculo "de parentesco o afectivo". Ahora se ha suprimido la palabra “afectivo”. La nueva redacción, mucho más feliz, dice: "La transgresión de la prohibición habilita al juez a separar al niño transitoria o definitivamente de su pretenso guardador, excepto que se compruebe judicialmente que la elección de los progenitores se funda en la existencia de un vínculo de parentesco entre éstos y el o los pretensos guardadores del niño“( el texto utiliza la palabra "habilita, que deja esperanza de que prevalezca el interés del niño,  cabe la duda de si ahora los parientes podrán ser adoptantes.. )</a:t>
            </a:r>
            <a:endParaRPr lang="es-A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b="1" dirty="0" smtClean="0"/>
              <a:t>¿Abogado del niño para su propia adopción? </a:t>
            </a:r>
            <a:r>
              <a:rPr lang="es-AR" dirty="0" smtClean="0"/>
              <a:t>El </a:t>
            </a:r>
            <a:r>
              <a:rPr lang="es-AR" b="1" dirty="0" smtClean="0"/>
              <a:t>Art. 617 </a:t>
            </a:r>
            <a:r>
              <a:rPr lang="es-AR" dirty="0" smtClean="0"/>
              <a:t>ahora dispone que el adoptado debe tener “edad y grado de madurez suficiente para comparecer con asistencia letrada al juicio de su propia adopción”. </a:t>
            </a:r>
            <a:endParaRPr lang="es-A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endParaRPr lang="es-AR" b="1" dirty="0" smtClean="0"/>
          </a:p>
          <a:p>
            <a:r>
              <a:rPr lang="es-AR" dirty="0" smtClean="0"/>
              <a:t>Se distinguen y regulan de manera diferenciada cuatro tipos de adopción</a:t>
            </a:r>
          </a:p>
          <a:p>
            <a:r>
              <a:rPr lang="es-AR" dirty="0" smtClean="0"/>
              <a:t>1.	Adopción de menores, la que a su vez puede ser plena o simple</a:t>
            </a:r>
          </a:p>
          <a:p>
            <a:r>
              <a:rPr lang="es-AR" dirty="0" smtClean="0"/>
              <a:t>2.	Adopción de mayores, establecida en el art. 597 inc. a y b</a:t>
            </a:r>
          </a:p>
          <a:p>
            <a:r>
              <a:rPr lang="es-AR" dirty="0" smtClean="0"/>
              <a:t>3.	Adopción de integración, contemplada en la sección 4ta arts. 630 a 633</a:t>
            </a:r>
          </a:p>
          <a:p>
            <a:r>
              <a:rPr lang="es-AR" dirty="0" smtClean="0"/>
              <a:t>4.	Adopción en el extranjero, arts. 2635 a 2638</a:t>
            </a:r>
          </a:p>
          <a:p>
            <a:endParaRPr lang="es-AR" dirty="0"/>
          </a:p>
        </p:txBody>
      </p:sp>
      <p:sp>
        <p:nvSpPr>
          <p:cNvPr id="3" name="2 Título"/>
          <p:cNvSpPr>
            <a:spLocks noGrp="1"/>
          </p:cNvSpPr>
          <p:nvPr>
            <p:ph type="title"/>
          </p:nvPr>
        </p:nvSpPr>
        <p:spPr/>
        <p:txBody>
          <a:bodyPr>
            <a:normAutofit fontScale="90000"/>
          </a:bodyPr>
          <a:lstStyle/>
          <a:p>
            <a:r>
              <a:rPr lang="es-AR" dirty="0" smtClean="0"/>
              <a:t>Regulación de cuatro tipos de adopción</a:t>
            </a:r>
            <a:endParaRPr lang="es-A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es-AR" dirty="0" smtClean="0"/>
              <a:t>Cuando enuncia las características de quienes pueden ser adoptantes, </a:t>
            </a:r>
            <a:r>
              <a:rPr lang="es-AR" u="sng" dirty="0" smtClean="0"/>
              <a:t>se elimina el requisito de residencia en el país, como </a:t>
            </a:r>
            <a:r>
              <a:rPr lang="es-AR" u="sng" dirty="0" err="1" smtClean="0"/>
              <a:t>tambien</a:t>
            </a:r>
            <a:r>
              <a:rPr lang="es-AR" u="sng" dirty="0" smtClean="0"/>
              <a:t> el requisito del plazo de residencia en el país para los ciudadanos argentinos o naturalizados (Art. 600) .</a:t>
            </a:r>
            <a:r>
              <a:rPr lang="es-AR" dirty="0" smtClean="0"/>
              <a:t> Si bien se conserva la exigencia de residencia de cinco años de edad en el país (hemos visto en fallos dados en las clases anteriores que ese requisito iba en contra de los arts. 16  y 19 CN) la Ley Nº 24.779 se incorporó el requisito de la residencia permanente mínima de 5 años en nuestro país para todas las personas que deseen adoptar menores argentinos, ahora vigente para extranjeros </a:t>
            </a:r>
            <a:r>
              <a:rPr lang="es-AR" dirty="0" err="1" smtClean="0"/>
              <a:t>unicamente</a:t>
            </a:r>
            <a:r>
              <a:rPr lang="es-AR" dirty="0" smtClean="0"/>
              <a:t>.</a:t>
            </a:r>
          </a:p>
          <a:p>
            <a:endParaRPr lang="es-AR" dirty="0"/>
          </a:p>
        </p:txBody>
      </p:sp>
      <p:sp>
        <p:nvSpPr>
          <p:cNvPr id="3" name="2 Título"/>
          <p:cNvSpPr>
            <a:spLocks noGrp="1"/>
          </p:cNvSpPr>
          <p:nvPr>
            <p:ph type="title"/>
          </p:nvPr>
        </p:nvSpPr>
        <p:spPr/>
        <p:txBody>
          <a:bodyPr>
            <a:normAutofit fontScale="90000"/>
          </a:bodyPr>
          <a:lstStyle/>
          <a:p>
            <a:r>
              <a:rPr lang="es-AR" dirty="0" smtClean="0"/>
              <a:t>Que es lo que importa a nivel internacional???Art 600CCC</a:t>
            </a:r>
            <a:endParaRPr lang="es-A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67</TotalTime>
  <Words>722</Words>
  <Application>Microsoft Office PowerPoint</Application>
  <PresentationFormat>Presentación en pantalla (4:3)</PresentationFormat>
  <Paragraphs>46</Paragraphs>
  <Slides>12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Lucida Sans Unicode</vt:lpstr>
      <vt:lpstr>Verdana</vt:lpstr>
      <vt:lpstr>Wingdings 2</vt:lpstr>
      <vt:lpstr>Wingdings 3</vt:lpstr>
      <vt:lpstr>Concurrencia</vt:lpstr>
      <vt:lpstr>Anteproyecto de la Reforma</vt:lpstr>
      <vt:lpstr>Enumeración de los cambios</vt:lpstr>
      <vt:lpstr>Presentación de PowerPoint</vt:lpstr>
      <vt:lpstr>Que cambio en el nuevo CCC?</vt:lpstr>
      <vt:lpstr>Presentación de PowerPoint</vt:lpstr>
      <vt:lpstr>Presentación de PowerPoint</vt:lpstr>
      <vt:lpstr>Presentación de PowerPoint</vt:lpstr>
      <vt:lpstr>Regulación de cuatro tipos de adopción</vt:lpstr>
      <vt:lpstr>Que es lo que importa a nivel internacional???Art 600CCC</vt:lpstr>
      <vt:lpstr>Presentación de PowerPoint</vt:lpstr>
      <vt:lpstr>Razón por la cual esta prohibida la adopción de niños argentinos por extranjeros?</vt:lpstr>
      <vt:lpstr>Muchas Gracias!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Anteproyecto de la Reforma</dc:title>
  <dc:creator>MARIA</dc:creator>
  <cp:lastModifiedBy>Maria Veronica Ambrosis</cp:lastModifiedBy>
  <cp:revision>8</cp:revision>
  <dcterms:created xsi:type="dcterms:W3CDTF">2017-03-15T13:17:26Z</dcterms:created>
  <dcterms:modified xsi:type="dcterms:W3CDTF">2017-04-06T11:41:15Z</dcterms:modified>
</cp:coreProperties>
</file>