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0" r:id="rId6"/>
    <p:sldId id="286" r:id="rId7"/>
    <p:sldId id="287" r:id="rId8"/>
    <p:sldId id="288" r:id="rId9"/>
    <p:sldId id="289" r:id="rId10"/>
    <p:sldId id="290" r:id="rId11"/>
    <p:sldId id="291" r:id="rId12"/>
    <p:sldId id="292" r:id="rId13"/>
    <p:sldId id="293" r:id="rId14"/>
    <p:sldId id="294" r:id="rId15"/>
    <p:sldId id="295" r:id="rId16"/>
    <p:sldId id="266" r:id="rId17"/>
    <p:sldId id="268" r:id="rId18"/>
    <p:sldId id="270" r:id="rId19"/>
    <p:sldId id="269" r:id="rId20"/>
    <p:sldId id="267" r:id="rId21"/>
    <p:sldId id="271" r:id="rId2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91CAB-82FB-409D-8C10-47D261559645}" type="datetimeFigureOut">
              <a:rPr lang="es-AR" smtClean="0"/>
              <a:t>03/06/2019</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924D12-1E94-4FB1-94EE-D8D0AC01067B}" type="slidenum">
              <a:rPr lang="es-AR" smtClean="0"/>
              <a:t>‹Nº›</a:t>
            </a:fld>
            <a:endParaRPr lang="es-AR"/>
          </a:p>
        </p:txBody>
      </p:sp>
    </p:spTree>
    <p:extLst>
      <p:ext uri="{BB962C8B-B14F-4D97-AF65-F5344CB8AC3E}">
        <p14:creationId xmlns:p14="http://schemas.microsoft.com/office/powerpoint/2010/main" val="4155361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E8924D12-1E94-4FB1-94EE-D8D0AC01067B}" type="slidenum">
              <a:rPr lang="es-AR" smtClean="0"/>
              <a:t>16</a:t>
            </a:fld>
            <a:endParaRPr lang="es-AR"/>
          </a:p>
        </p:txBody>
      </p:sp>
    </p:spTree>
    <p:extLst>
      <p:ext uri="{BB962C8B-B14F-4D97-AF65-F5344CB8AC3E}">
        <p14:creationId xmlns:p14="http://schemas.microsoft.com/office/powerpoint/2010/main" val="925973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E8924D12-1E94-4FB1-94EE-D8D0AC01067B}" type="slidenum">
              <a:rPr lang="es-AR" smtClean="0"/>
              <a:t>17</a:t>
            </a:fld>
            <a:endParaRPr lang="es-AR"/>
          </a:p>
        </p:txBody>
      </p:sp>
    </p:spTree>
    <p:extLst>
      <p:ext uri="{BB962C8B-B14F-4D97-AF65-F5344CB8AC3E}">
        <p14:creationId xmlns:p14="http://schemas.microsoft.com/office/powerpoint/2010/main" val="925973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E8924D12-1E94-4FB1-94EE-D8D0AC01067B}" type="slidenum">
              <a:rPr lang="es-AR" smtClean="0"/>
              <a:t>18</a:t>
            </a:fld>
            <a:endParaRPr lang="es-AR"/>
          </a:p>
        </p:txBody>
      </p:sp>
    </p:spTree>
    <p:extLst>
      <p:ext uri="{BB962C8B-B14F-4D97-AF65-F5344CB8AC3E}">
        <p14:creationId xmlns:p14="http://schemas.microsoft.com/office/powerpoint/2010/main" val="925973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C98BE56A-B6CB-4B31-B8C6-3C5D47C99CE1}" type="datetimeFigureOut">
              <a:rPr lang="es-AR" smtClean="0"/>
              <a:t>03/06/2019</a:t>
            </a:fld>
            <a:endParaRPr lang="es-AR"/>
          </a:p>
        </p:txBody>
      </p:sp>
      <p:sp>
        <p:nvSpPr>
          <p:cNvPr id="5" name="Footer Placeholder 4"/>
          <p:cNvSpPr>
            <a:spLocks noGrp="1"/>
          </p:cNvSpPr>
          <p:nvPr>
            <p:ph type="ftr" sz="quarter" idx="11"/>
          </p:nvPr>
        </p:nvSpPr>
        <p:spPr>
          <a:xfrm>
            <a:off x="1174044" y="5357592"/>
            <a:ext cx="5034845" cy="365125"/>
          </a:xfrm>
        </p:spPr>
        <p:txBody>
          <a:bodyPr/>
          <a:lstStyle/>
          <a:p>
            <a:endParaRPr lang="es-A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920C5581-63EF-404A-841A-D7952537EC3C}"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98BE56A-B6CB-4B31-B8C6-3C5D47C99CE1}" type="datetimeFigureOut">
              <a:rPr lang="es-AR" smtClean="0"/>
              <a:t>03/06/2019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20C5581-63EF-404A-841A-D7952537EC3C}"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98BE56A-B6CB-4B31-B8C6-3C5D47C99CE1}" type="datetimeFigureOut">
              <a:rPr lang="es-AR" smtClean="0"/>
              <a:t>03/06/2019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20C5581-63EF-404A-841A-D7952537EC3C}"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98BE56A-B6CB-4B31-B8C6-3C5D47C99CE1}" type="datetimeFigureOut">
              <a:rPr lang="es-AR" smtClean="0"/>
              <a:t>03/06/2019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20C5581-63EF-404A-841A-D7952537EC3C}"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98BE56A-B6CB-4B31-B8C6-3C5D47C99CE1}" type="datetimeFigureOut">
              <a:rPr lang="es-AR" smtClean="0"/>
              <a:t>03/06/2019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20C5581-63EF-404A-841A-D7952537EC3C}"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C98BE56A-B6CB-4B31-B8C6-3C5D47C99CE1}" type="datetimeFigureOut">
              <a:rPr lang="es-AR" smtClean="0"/>
              <a:t>03/06/2019</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20C5581-63EF-404A-841A-D7952537EC3C}" type="slidenum">
              <a:rPr lang="es-AR" smtClean="0"/>
              <a:t>‹Nº›</a:t>
            </a:fld>
            <a:endParaRPr lang="es-AR"/>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C98BE56A-B6CB-4B31-B8C6-3C5D47C99CE1}" type="datetimeFigureOut">
              <a:rPr lang="es-AR" smtClean="0"/>
              <a:t>03/06/2019</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920C5581-63EF-404A-841A-D7952537EC3C}" type="slidenum">
              <a:rPr lang="es-AR" smtClean="0"/>
              <a:t>‹Nº›</a:t>
            </a:fld>
            <a:endParaRPr lang="es-AR"/>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C98BE56A-B6CB-4B31-B8C6-3C5D47C99CE1}" type="datetimeFigureOut">
              <a:rPr lang="es-AR" smtClean="0"/>
              <a:t>03/06/2019</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20C5581-63EF-404A-841A-D7952537EC3C}"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8BE56A-B6CB-4B31-B8C6-3C5D47C99CE1}" type="datetimeFigureOut">
              <a:rPr lang="es-AR" smtClean="0"/>
              <a:t>03/06/2019</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920C5581-63EF-404A-841A-D7952537EC3C}"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C98BE56A-B6CB-4B31-B8C6-3C5D47C99CE1}" type="datetimeFigureOut">
              <a:rPr lang="es-AR" smtClean="0"/>
              <a:t>03/06/2019</a:t>
            </a:fld>
            <a:endParaRPr lang="es-AR"/>
          </a:p>
        </p:txBody>
      </p:sp>
      <p:sp>
        <p:nvSpPr>
          <p:cNvPr id="6" name="Footer Placeholder 5"/>
          <p:cNvSpPr>
            <a:spLocks noGrp="1"/>
          </p:cNvSpPr>
          <p:nvPr>
            <p:ph type="ftr" sz="quarter" idx="11"/>
          </p:nvPr>
        </p:nvSpPr>
        <p:spPr>
          <a:xfrm rot="-60000">
            <a:off x="914554" y="5829261"/>
            <a:ext cx="3522607" cy="365125"/>
          </a:xfrm>
        </p:spPr>
        <p:txBody>
          <a:bodyPr/>
          <a:lstStyle/>
          <a:p>
            <a:endParaRPr lang="es-AR"/>
          </a:p>
        </p:txBody>
      </p:sp>
      <p:sp>
        <p:nvSpPr>
          <p:cNvPr id="7" name="Slide Number Placeholder 6"/>
          <p:cNvSpPr>
            <a:spLocks noGrp="1"/>
          </p:cNvSpPr>
          <p:nvPr>
            <p:ph type="sldNum" sz="quarter" idx="12"/>
          </p:nvPr>
        </p:nvSpPr>
        <p:spPr>
          <a:xfrm rot="60000">
            <a:off x="7557313" y="5896961"/>
            <a:ext cx="554023" cy="365125"/>
          </a:xfrm>
        </p:spPr>
        <p:txBody>
          <a:bodyPr/>
          <a:lstStyle/>
          <a:p>
            <a:fld id="{920C5581-63EF-404A-841A-D7952537EC3C}"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C98BE56A-B6CB-4B31-B8C6-3C5D47C99CE1}" type="datetimeFigureOut">
              <a:rPr lang="es-AR" smtClean="0"/>
              <a:t>03/06/2019</a:t>
            </a:fld>
            <a:endParaRPr lang="es-AR"/>
          </a:p>
        </p:txBody>
      </p:sp>
      <p:sp>
        <p:nvSpPr>
          <p:cNvPr id="6" name="Footer Placeholder 5"/>
          <p:cNvSpPr>
            <a:spLocks noGrp="1"/>
          </p:cNvSpPr>
          <p:nvPr>
            <p:ph type="ftr" sz="quarter" idx="11"/>
          </p:nvPr>
        </p:nvSpPr>
        <p:spPr>
          <a:xfrm rot="-60000">
            <a:off x="914569" y="5831037"/>
            <a:ext cx="3319043" cy="365125"/>
          </a:xfrm>
        </p:spPr>
        <p:txBody>
          <a:bodyPr/>
          <a:lstStyle/>
          <a:p>
            <a:endParaRPr lang="es-AR"/>
          </a:p>
        </p:txBody>
      </p:sp>
      <p:sp>
        <p:nvSpPr>
          <p:cNvPr id="7" name="Slide Number Placeholder 6"/>
          <p:cNvSpPr>
            <a:spLocks noGrp="1"/>
          </p:cNvSpPr>
          <p:nvPr>
            <p:ph type="sldNum" sz="quarter" idx="12"/>
          </p:nvPr>
        </p:nvSpPr>
        <p:spPr>
          <a:xfrm rot="60000">
            <a:off x="7562089" y="5900026"/>
            <a:ext cx="554023" cy="365125"/>
          </a:xfrm>
        </p:spPr>
        <p:txBody>
          <a:bodyPr/>
          <a:lstStyle/>
          <a:p>
            <a:fld id="{920C5581-63EF-404A-841A-D7952537EC3C}"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C98BE56A-B6CB-4B31-B8C6-3C5D47C99CE1}" type="datetimeFigureOut">
              <a:rPr lang="es-AR" smtClean="0"/>
              <a:t>03/06/2019</a:t>
            </a:fld>
            <a:endParaRPr lang="es-A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A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920C5581-63EF-404A-841A-D7952537EC3C}"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619672" y="1412776"/>
            <a:ext cx="6192688" cy="3046988"/>
          </a:xfrm>
          <a:prstGeom prst="rect">
            <a:avLst/>
          </a:prstGeom>
          <a:noFill/>
          <a:ln>
            <a:noFill/>
          </a:ln>
        </p:spPr>
        <p:txBody>
          <a:bodyPr wrap="square" rtlCol="0">
            <a:spAutoFit/>
          </a:bodyPr>
          <a:lstStyle/>
          <a:p>
            <a:pPr algn="just"/>
            <a:r>
              <a:rPr lang="es-AR" sz="2400" dirty="0" smtClean="0"/>
              <a:t>“argumentar”: </a:t>
            </a:r>
          </a:p>
          <a:p>
            <a:pPr marL="457200" indent="-457200" algn="just">
              <a:buAutoNum type="arabicPeriod"/>
            </a:pPr>
            <a:r>
              <a:rPr lang="es-AR" sz="2400" dirty="0" smtClean="0"/>
              <a:t>Aducir, alegar, dar argumentos. </a:t>
            </a:r>
          </a:p>
          <a:p>
            <a:pPr marL="457200" indent="-457200" algn="just">
              <a:buAutoNum type="arabicPeriod"/>
            </a:pPr>
            <a:r>
              <a:rPr lang="es-AR" sz="2400" dirty="0" smtClean="0"/>
              <a:t>Disputar, discutir, impugnar una opinión ajena.</a:t>
            </a:r>
          </a:p>
          <a:p>
            <a:pPr algn="just"/>
            <a:endParaRPr lang="es-AR" sz="2400" dirty="0" smtClean="0"/>
          </a:p>
          <a:p>
            <a:pPr algn="just"/>
            <a:r>
              <a:rPr lang="es-AR" sz="2400" dirty="0" smtClean="0"/>
              <a:t>“argumentos”: razonamiento para probar o demostrar una proposición, o para convencer de lo que se afirma o se niega. </a:t>
            </a:r>
            <a:endParaRPr lang="es-AR" sz="2400" dirty="0"/>
          </a:p>
        </p:txBody>
      </p:sp>
    </p:spTree>
    <p:extLst>
      <p:ext uri="{BB962C8B-B14F-4D97-AF65-F5344CB8AC3E}">
        <p14:creationId xmlns:p14="http://schemas.microsoft.com/office/powerpoint/2010/main" val="12363474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267744" y="1268760"/>
            <a:ext cx="4176464" cy="369332"/>
          </a:xfrm>
          <a:prstGeom prst="rect">
            <a:avLst/>
          </a:prstGeom>
          <a:noFill/>
        </p:spPr>
        <p:txBody>
          <a:bodyPr wrap="square" rtlCol="0">
            <a:spAutoFit/>
          </a:bodyPr>
          <a:lstStyle/>
          <a:p>
            <a:pPr algn="ctr"/>
            <a:r>
              <a:rPr lang="es-AR" b="1" dirty="0" smtClean="0">
                <a:solidFill>
                  <a:prstClr val="black"/>
                </a:solidFill>
              </a:rPr>
              <a:t>II. </a:t>
            </a:r>
            <a:r>
              <a:rPr lang="es-AR" b="1" dirty="0" err="1" smtClean="0">
                <a:solidFill>
                  <a:prstClr val="black"/>
                </a:solidFill>
              </a:rPr>
              <a:t>Dispositio</a:t>
            </a:r>
            <a:endParaRPr lang="es-AR" b="1" dirty="0">
              <a:solidFill>
                <a:prstClr val="black"/>
              </a:solidFill>
            </a:endParaRPr>
          </a:p>
        </p:txBody>
      </p:sp>
      <p:sp>
        <p:nvSpPr>
          <p:cNvPr id="4" name="3 Rectángulo"/>
          <p:cNvSpPr/>
          <p:nvPr/>
        </p:nvSpPr>
        <p:spPr>
          <a:xfrm>
            <a:off x="1763688" y="2413338"/>
            <a:ext cx="5832648" cy="2385268"/>
          </a:xfrm>
          <a:prstGeom prst="rect">
            <a:avLst/>
          </a:prstGeom>
        </p:spPr>
        <p:txBody>
          <a:bodyPr wrap="square">
            <a:spAutoFit/>
          </a:bodyPr>
          <a:lstStyle/>
          <a:p>
            <a:pPr marL="342900" indent="-342900" algn="just">
              <a:buFontTx/>
              <a:buAutoNum type="arabicParenR"/>
            </a:pPr>
            <a:r>
              <a:rPr lang="es-AR" b="1" dirty="0" smtClean="0">
                <a:solidFill>
                  <a:prstClr val="black"/>
                </a:solidFill>
              </a:rPr>
              <a:t>exordio</a:t>
            </a:r>
            <a:r>
              <a:rPr lang="es-AR" dirty="0">
                <a:solidFill>
                  <a:prstClr val="black"/>
                </a:solidFill>
              </a:rPr>
              <a:t>: es la primera parte del discurso, su comienzo y anuncio. Se divide en dos momentos: </a:t>
            </a:r>
            <a:endParaRPr lang="es-AR" dirty="0" smtClean="0">
              <a:solidFill>
                <a:prstClr val="black"/>
              </a:solidFill>
            </a:endParaRPr>
          </a:p>
          <a:p>
            <a:pPr marL="342900" indent="-342900" algn="just">
              <a:buFontTx/>
              <a:buAutoNum type="arabicParenR"/>
            </a:pPr>
            <a:endParaRPr lang="es-AR" dirty="0">
              <a:solidFill>
                <a:prstClr val="black"/>
              </a:solidFill>
            </a:endParaRPr>
          </a:p>
          <a:p>
            <a:pPr lvl="1" algn="just">
              <a:spcAft>
                <a:spcPts val="600"/>
              </a:spcAft>
            </a:pPr>
            <a:r>
              <a:rPr lang="es-AR" b="1" dirty="0" smtClean="0">
                <a:solidFill>
                  <a:prstClr val="black"/>
                </a:solidFill>
              </a:rPr>
              <a:t>1.b) </a:t>
            </a:r>
            <a:r>
              <a:rPr lang="es-AR" b="1" dirty="0" err="1">
                <a:solidFill>
                  <a:prstClr val="black"/>
                </a:solidFill>
              </a:rPr>
              <a:t>captatio</a:t>
            </a:r>
            <a:r>
              <a:rPr lang="es-AR" b="1" dirty="0">
                <a:solidFill>
                  <a:prstClr val="black"/>
                </a:solidFill>
              </a:rPr>
              <a:t> </a:t>
            </a:r>
            <a:r>
              <a:rPr lang="es-AR" b="1" dirty="0" err="1" smtClean="0">
                <a:solidFill>
                  <a:prstClr val="black"/>
                </a:solidFill>
              </a:rPr>
              <a:t>benevolentiae</a:t>
            </a:r>
            <a:r>
              <a:rPr lang="es-AR" dirty="0">
                <a:solidFill>
                  <a:prstClr val="black"/>
                </a:solidFill>
              </a:rPr>
              <a:t>: se busca capturar la atención y la complicidad del auditorio;</a:t>
            </a:r>
            <a:endParaRPr lang="es-AR" dirty="0" smtClean="0">
              <a:solidFill>
                <a:prstClr val="black"/>
              </a:solidFill>
            </a:endParaRPr>
          </a:p>
          <a:p>
            <a:pPr lvl="1" algn="just">
              <a:spcAft>
                <a:spcPts val="600"/>
              </a:spcAft>
            </a:pPr>
            <a:r>
              <a:rPr lang="es-AR" b="1" dirty="0" smtClean="0">
                <a:solidFill>
                  <a:prstClr val="black"/>
                </a:solidFill>
              </a:rPr>
              <a:t>1.a) </a:t>
            </a:r>
            <a:r>
              <a:rPr lang="es-AR" b="1" dirty="0" err="1">
                <a:solidFill>
                  <a:prstClr val="black"/>
                </a:solidFill>
              </a:rPr>
              <a:t>partitio</a:t>
            </a:r>
            <a:r>
              <a:rPr lang="es-AR" dirty="0">
                <a:solidFill>
                  <a:prstClr val="black"/>
                </a:solidFill>
              </a:rPr>
              <a:t>: cuando se enumeran las divisiones que se harán en la presentación, el plan que se va a seguir.</a:t>
            </a:r>
          </a:p>
        </p:txBody>
      </p:sp>
    </p:spTree>
    <p:extLst>
      <p:ext uri="{BB962C8B-B14F-4D97-AF65-F5344CB8AC3E}">
        <p14:creationId xmlns:p14="http://schemas.microsoft.com/office/powerpoint/2010/main" val="7598557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267744" y="1268760"/>
            <a:ext cx="4176464" cy="369332"/>
          </a:xfrm>
          <a:prstGeom prst="rect">
            <a:avLst/>
          </a:prstGeom>
          <a:noFill/>
        </p:spPr>
        <p:txBody>
          <a:bodyPr wrap="square" rtlCol="0">
            <a:spAutoFit/>
          </a:bodyPr>
          <a:lstStyle/>
          <a:p>
            <a:pPr algn="ctr"/>
            <a:r>
              <a:rPr lang="es-AR" b="1" dirty="0" smtClean="0">
                <a:solidFill>
                  <a:prstClr val="black"/>
                </a:solidFill>
              </a:rPr>
              <a:t>II. </a:t>
            </a:r>
            <a:r>
              <a:rPr lang="es-AR" b="1" dirty="0" err="1" smtClean="0">
                <a:solidFill>
                  <a:prstClr val="black"/>
                </a:solidFill>
              </a:rPr>
              <a:t>Dispositio</a:t>
            </a:r>
            <a:endParaRPr lang="es-AR" b="1" dirty="0">
              <a:solidFill>
                <a:prstClr val="black"/>
              </a:solidFill>
            </a:endParaRPr>
          </a:p>
        </p:txBody>
      </p:sp>
      <p:sp>
        <p:nvSpPr>
          <p:cNvPr id="2" name="1 Rectángulo"/>
          <p:cNvSpPr/>
          <p:nvPr/>
        </p:nvSpPr>
        <p:spPr>
          <a:xfrm>
            <a:off x="1547664" y="2413338"/>
            <a:ext cx="5976664" cy="2462213"/>
          </a:xfrm>
          <a:prstGeom prst="rect">
            <a:avLst/>
          </a:prstGeom>
        </p:spPr>
        <p:txBody>
          <a:bodyPr wrap="square">
            <a:spAutoFit/>
          </a:bodyPr>
          <a:lstStyle/>
          <a:p>
            <a:r>
              <a:rPr lang="es-AR" b="1" dirty="0">
                <a:solidFill>
                  <a:prstClr val="black"/>
                </a:solidFill>
              </a:rPr>
              <a:t>2) </a:t>
            </a:r>
            <a:r>
              <a:rPr lang="es-AR" b="1" dirty="0" err="1">
                <a:solidFill>
                  <a:prstClr val="black"/>
                </a:solidFill>
              </a:rPr>
              <a:t>narratio</a:t>
            </a:r>
            <a:r>
              <a:rPr lang="es-AR" dirty="0">
                <a:solidFill>
                  <a:prstClr val="black"/>
                </a:solidFill>
              </a:rPr>
              <a:t>: es el relato de los hechos vinculados con la causa, pero concebido exclusivamente desde el punto de vista de la prueba. En este sentido es una premisa argumentativa, una preparación para la argumentación</a:t>
            </a:r>
            <a:r>
              <a:rPr lang="es-AR" dirty="0" smtClean="0">
                <a:solidFill>
                  <a:prstClr val="black"/>
                </a:solidFill>
              </a:rPr>
              <a:t>.</a:t>
            </a:r>
          </a:p>
          <a:p>
            <a:endParaRPr lang="es-AR" dirty="0">
              <a:solidFill>
                <a:prstClr val="black"/>
              </a:solidFill>
            </a:endParaRPr>
          </a:p>
          <a:p>
            <a:pPr lvl="1">
              <a:spcAft>
                <a:spcPts val="600"/>
              </a:spcAft>
            </a:pPr>
            <a:r>
              <a:rPr lang="es-AR" b="1" dirty="0" smtClean="0">
                <a:solidFill>
                  <a:prstClr val="black"/>
                </a:solidFill>
              </a:rPr>
              <a:t>2.a) Hechos</a:t>
            </a:r>
          </a:p>
          <a:p>
            <a:pPr lvl="1">
              <a:spcAft>
                <a:spcPts val="600"/>
              </a:spcAft>
            </a:pPr>
            <a:endParaRPr lang="es-AR" b="1" dirty="0" smtClean="0">
              <a:solidFill>
                <a:prstClr val="black"/>
              </a:solidFill>
            </a:endParaRPr>
          </a:p>
          <a:p>
            <a:pPr lvl="1">
              <a:spcAft>
                <a:spcPts val="600"/>
              </a:spcAft>
            </a:pPr>
            <a:r>
              <a:rPr lang="es-AR" b="1" dirty="0" smtClean="0">
                <a:solidFill>
                  <a:prstClr val="black"/>
                </a:solidFill>
              </a:rPr>
              <a:t>2.b) Descripciones</a:t>
            </a:r>
          </a:p>
        </p:txBody>
      </p:sp>
    </p:spTree>
    <p:extLst>
      <p:ext uri="{BB962C8B-B14F-4D97-AF65-F5344CB8AC3E}">
        <p14:creationId xmlns:p14="http://schemas.microsoft.com/office/powerpoint/2010/main" val="21326609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267744" y="1268760"/>
            <a:ext cx="4176464" cy="369332"/>
          </a:xfrm>
          <a:prstGeom prst="rect">
            <a:avLst/>
          </a:prstGeom>
          <a:noFill/>
        </p:spPr>
        <p:txBody>
          <a:bodyPr wrap="square" rtlCol="0">
            <a:spAutoFit/>
          </a:bodyPr>
          <a:lstStyle/>
          <a:p>
            <a:pPr algn="ctr"/>
            <a:r>
              <a:rPr lang="es-AR" b="1" dirty="0" smtClean="0">
                <a:solidFill>
                  <a:prstClr val="black"/>
                </a:solidFill>
              </a:rPr>
              <a:t>II. </a:t>
            </a:r>
            <a:r>
              <a:rPr lang="es-AR" b="1" dirty="0" err="1" smtClean="0">
                <a:solidFill>
                  <a:prstClr val="black"/>
                </a:solidFill>
              </a:rPr>
              <a:t>Dispositio</a:t>
            </a:r>
            <a:endParaRPr lang="es-AR" b="1" dirty="0">
              <a:solidFill>
                <a:prstClr val="black"/>
              </a:solidFill>
            </a:endParaRPr>
          </a:p>
        </p:txBody>
      </p:sp>
      <p:sp>
        <p:nvSpPr>
          <p:cNvPr id="4" name="3 Rectángulo"/>
          <p:cNvSpPr/>
          <p:nvPr/>
        </p:nvSpPr>
        <p:spPr>
          <a:xfrm>
            <a:off x="1331640" y="2060848"/>
            <a:ext cx="6624736" cy="3293209"/>
          </a:xfrm>
          <a:prstGeom prst="rect">
            <a:avLst/>
          </a:prstGeom>
        </p:spPr>
        <p:txBody>
          <a:bodyPr wrap="square">
            <a:spAutoFit/>
          </a:bodyPr>
          <a:lstStyle/>
          <a:p>
            <a:r>
              <a:rPr lang="es-AR" b="1" dirty="0">
                <a:solidFill>
                  <a:prstClr val="black"/>
                </a:solidFill>
              </a:rPr>
              <a:t>3) </a:t>
            </a:r>
            <a:r>
              <a:rPr lang="es-AR" b="1" dirty="0" err="1">
                <a:solidFill>
                  <a:prstClr val="black"/>
                </a:solidFill>
              </a:rPr>
              <a:t>confirmatio</a:t>
            </a:r>
            <a:r>
              <a:rPr lang="es-AR" dirty="0">
                <a:solidFill>
                  <a:prstClr val="black"/>
                </a:solidFill>
              </a:rPr>
              <a:t>: es la exposición de los argumentos. Se enuncian las </a:t>
            </a:r>
            <a:r>
              <a:rPr lang="es-AR" dirty="0" smtClean="0">
                <a:solidFill>
                  <a:prstClr val="black"/>
                </a:solidFill>
              </a:rPr>
              <a:t>pruebas </a:t>
            </a:r>
            <a:r>
              <a:rPr lang="es-AR" dirty="0">
                <a:solidFill>
                  <a:prstClr val="black"/>
                </a:solidFill>
              </a:rPr>
              <a:t>elaboradas en el curso de la </a:t>
            </a:r>
            <a:r>
              <a:rPr lang="es-AR" dirty="0" err="1">
                <a:solidFill>
                  <a:prstClr val="black"/>
                </a:solidFill>
              </a:rPr>
              <a:t>inventio</a:t>
            </a:r>
            <a:r>
              <a:rPr lang="es-AR" dirty="0">
                <a:solidFill>
                  <a:prstClr val="black"/>
                </a:solidFill>
              </a:rPr>
              <a:t>. </a:t>
            </a:r>
            <a:endParaRPr lang="es-AR" dirty="0" smtClean="0">
              <a:solidFill>
                <a:prstClr val="black"/>
              </a:solidFill>
            </a:endParaRPr>
          </a:p>
          <a:p>
            <a:endParaRPr lang="es-AR" dirty="0">
              <a:solidFill>
                <a:prstClr val="black"/>
              </a:solidFill>
            </a:endParaRPr>
          </a:p>
          <a:p>
            <a:pPr lvl="1" algn="just">
              <a:spcAft>
                <a:spcPts val="600"/>
              </a:spcAft>
            </a:pPr>
            <a:r>
              <a:rPr lang="es-AR" b="1" dirty="0" smtClean="0">
                <a:solidFill>
                  <a:prstClr val="black"/>
                </a:solidFill>
              </a:rPr>
              <a:t>3.a</a:t>
            </a:r>
            <a:r>
              <a:rPr lang="es-AR" b="1" dirty="0">
                <a:solidFill>
                  <a:prstClr val="black"/>
                </a:solidFill>
              </a:rPr>
              <a:t>) </a:t>
            </a:r>
            <a:r>
              <a:rPr lang="es-AR" b="1" dirty="0" err="1" smtClean="0">
                <a:solidFill>
                  <a:prstClr val="black"/>
                </a:solidFill>
              </a:rPr>
              <a:t>propositio</a:t>
            </a:r>
            <a:r>
              <a:rPr lang="es-AR" dirty="0">
                <a:solidFill>
                  <a:prstClr val="black"/>
                </a:solidFill>
              </a:rPr>
              <a:t>: una definición sintética de la causa, del punto en debate: puede ser simple o </a:t>
            </a:r>
            <a:r>
              <a:rPr lang="es-AR" dirty="0" smtClean="0">
                <a:solidFill>
                  <a:prstClr val="black"/>
                </a:solidFill>
              </a:rPr>
              <a:t>múltiple</a:t>
            </a:r>
            <a:r>
              <a:rPr lang="es-AR" dirty="0">
                <a:solidFill>
                  <a:prstClr val="black"/>
                </a:solidFill>
              </a:rPr>
              <a:t>.</a:t>
            </a:r>
            <a:endParaRPr lang="es-AR" dirty="0" smtClean="0">
              <a:solidFill>
                <a:prstClr val="black"/>
              </a:solidFill>
            </a:endParaRPr>
          </a:p>
          <a:p>
            <a:pPr lvl="1" algn="just">
              <a:spcAft>
                <a:spcPts val="600"/>
              </a:spcAft>
            </a:pPr>
            <a:r>
              <a:rPr lang="es-AR" b="1" dirty="0" smtClean="0">
                <a:solidFill>
                  <a:prstClr val="black"/>
                </a:solidFill>
              </a:rPr>
              <a:t>3.b</a:t>
            </a:r>
            <a:r>
              <a:rPr lang="es-AR" b="1" dirty="0">
                <a:solidFill>
                  <a:prstClr val="black"/>
                </a:solidFill>
              </a:rPr>
              <a:t>) </a:t>
            </a:r>
            <a:r>
              <a:rPr lang="es-AR" b="1" dirty="0" err="1">
                <a:solidFill>
                  <a:prstClr val="black"/>
                </a:solidFill>
              </a:rPr>
              <a:t>argumentatio</a:t>
            </a:r>
            <a:r>
              <a:rPr lang="es-AR" dirty="0">
                <a:solidFill>
                  <a:prstClr val="black"/>
                </a:solidFill>
              </a:rPr>
              <a:t>: es la exposición de las razones, hay que comenzar por las más fuertes, continuar por las </a:t>
            </a:r>
            <a:r>
              <a:rPr lang="es-AR" dirty="0" smtClean="0">
                <a:solidFill>
                  <a:prstClr val="black"/>
                </a:solidFill>
              </a:rPr>
              <a:t>mas </a:t>
            </a:r>
            <a:r>
              <a:rPr lang="es-AR" dirty="0">
                <a:solidFill>
                  <a:prstClr val="black"/>
                </a:solidFill>
              </a:rPr>
              <a:t>débiles y terminar con algunas muy fuertes</a:t>
            </a:r>
            <a:r>
              <a:rPr lang="es-AR" dirty="0" smtClean="0">
                <a:solidFill>
                  <a:prstClr val="black"/>
                </a:solidFill>
              </a:rPr>
              <a:t>. </a:t>
            </a:r>
          </a:p>
          <a:p>
            <a:pPr lvl="1" algn="just">
              <a:spcAft>
                <a:spcPts val="600"/>
              </a:spcAft>
            </a:pPr>
            <a:r>
              <a:rPr lang="es-AR" b="1" dirty="0" smtClean="0">
                <a:solidFill>
                  <a:prstClr val="black"/>
                </a:solidFill>
              </a:rPr>
              <a:t>3.c</a:t>
            </a:r>
            <a:r>
              <a:rPr lang="es-AR" b="1" dirty="0">
                <a:solidFill>
                  <a:prstClr val="black"/>
                </a:solidFill>
              </a:rPr>
              <a:t>) </a:t>
            </a:r>
            <a:r>
              <a:rPr lang="es-AR" b="1" dirty="0" err="1" smtClean="0">
                <a:solidFill>
                  <a:prstClr val="black"/>
                </a:solidFill>
              </a:rPr>
              <a:t>altercatio</a:t>
            </a:r>
            <a:r>
              <a:rPr lang="es-AR" dirty="0">
                <a:solidFill>
                  <a:prstClr val="black"/>
                </a:solidFill>
              </a:rPr>
              <a:t>: sucede a veces cuando el discurso es interrumpido por un diálogo con el abogado contrario o un testigo .</a:t>
            </a:r>
          </a:p>
        </p:txBody>
      </p:sp>
    </p:spTree>
    <p:extLst>
      <p:ext uri="{BB962C8B-B14F-4D97-AF65-F5344CB8AC3E}">
        <p14:creationId xmlns:p14="http://schemas.microsoft.com/office/powerpoint/2010/main" val="3713963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267744" y="1268760"/>
            <a:ext cx="4176464" cy="369332"/>
          </a:xfrm>
          <a:prstGeom prst="rect">
            <a:avLst/>
          </a:prstGeom>
          <a:noFill/>
        </p:spPr>
        <p:txBody>
          <a:bodyPr wrap="square" rtlCol="0">
            <a:spAutoFit/>
          </a:bodyPr>
          <a:lstStyle/>
          <a:p>
            <a:pPr algn="ctr"/>
            <a:r>
              <a:rPr lang="es-AR" b="1" dirty="0" smtClean="0">
                <a:solidFill>
                  <a:prstClr val="black"/>
                </a:solidFill>
              </a:rPr>
              <a:t>II. </a:t>
            </a:r>
            <a:r>
              <a:rPr lang="es-AR" b="1" dirty="0" err="1" smtClean="0">
                <a:solidFill>
                  <a:prstClr val="black"/>
                </a:solidFill>
              </a:rPr>
              <a:t>Dispositio</a:t>
            </a:r>
            <a:endParaRPr lang="es-AR" b="1" dirty="0">
              <a:solidFill>
                <a:prstClr val="black"/>
              </a:solidFill>
            </a:endParaRPr>
          </a:p>
        </p:txBody>
      </p:sp>
      <p:sp>
        <p:nvSpPr>
          <p:cNvPr id="4" name="3 Rectángulo"/>
          <p:cNvSpPr/>
          <p:nvPr/>
        </p:nvSpPr>
        <p:spPr>
          <a:xfrm>
            <a:off x="1475656" y="2136339"/>
            <a:ext cx="6264696" cy="2816156"/>
          </a:xfrm>
          <a:prstGeom prst="rect">
            <a:avLst/>
          </a:prstGeom>
        </p:spPr>
        <p:txBody>
          <a:bodyPr wrap="square">
            <a:spAutoFit/>
          </a:bodyPr>
          <a:lstStyle/>
          <a:p>
            <a:r>
              <a:rPr lang="es-AR" b="1" dirty="0">
                <a:solidFill>
                  <a:prstClr val="black"/>
                </a:solidFill>
              </a:rPr>
              <a:t>4) epílogo</a:t>
            </a:r>
            <a:r>
              <a:rPr lang="es-AR" dirty="0">
                <a:solidFill>
                  <a:prstClr val="black"/>
                </a:solidFill>
              </a:rPr>
              <a:t>: es la parte final del discurso, el empujón último para volcar al auditorio a favor o en contra de lo que se le ha presentado</a:t>
            </a:r>
            <a:r>
              <a:rPr lang="es-AR" dirty="0" smtClean="0">
                <a:solidFill>
                  <a:prstClr val="black"/>
                </a:solidFill>
              </a:rPr>
              <a:t>.</a:t>
            </a:r>
          </a:p>
          <a:p>
            <a:r>
              <a:rPr lang="es-AR" dirty="0" smtClean="0">
                <a:solidFill>
                  <a:prstClr val="black"/>
                </a:solidFill>
              </a:rPr>
              <a:t> </a:t>
            </a:r>
          </a:p>
          <a:p>
            <a:pPr lvl="1" algn="just">
              <a:spcAft>
                <a:spcPts val="600"/>
              </a:spcAft>
            </a:pPr>
            <a:r>
              <a:rPr lang="es-AR" b="1" dirty="0" smtClean="0">
                <a:solidFill>
                  <a:prstClr val="black"/>
                </a:solidFill>
              </a:rPr>
              <a:t>a)</a:t>
            </a:r>
            <a:r>
              <a:rPr lang="es-AR" dirty="0" smtClean="0">
                <a:solidFill>
                  <a:prstClr val="black"/>
                </a:solidFill>
              </a:rPr>
              <a:t> Disponer </a:t>
            </a:r>
            <a:r>
              <a:rPr lang="es-AR" dirty="0">
                <a:solidFill>
                  <a:prstClr val="black"/>
                </a:solidFill>
              </a:rPr>
              <a:t>bien al oyente respecto de aquello que se está argumentando; </a:t>
            </a:r>
            <a:endParaRPr lang="es-AR" dirty="0" smtClean="0">
              <a:solidFill>
                <a:prstClr val="black"/>
              </a:solidFill>
            </a:endParaRPr>
          </a:p>
          <a:p>
            <a:pPr lvl="1" algn="just">
              <a:spcAft>
                <a:spcPts val="600"/>
              </a:spcAft>
            </a:pPr>
            <a:r>
              <a:rPr lang="es-AR" b="1" dirty="0" smtClean="0">
                <a:solidFill>
                  <a:prstClr val="black"/>
                </a:solidFill>
              </a:rPr>
              <a:t>b</a:t>
            </a:r>
            <a:r>
              <a:rPr lang="es-AR" b="1" dirty="0">
                <a:solidFill>
                  <a:prstClr val="black"/>
                </a:solidFill>
              </a:rPr>
              <a:t>) </a:t>
            </a:r>
            <a:r>
              <a:rPr lang="es-AR" dirty="0">
                <a:solidFill>
                  <a:prstClr val="black"/>
                </a:solidFill>
              </a:rPr>
              <a:t>Amplificar o atenuar; </a:t>
            </a:r>
            <a:endParaRPr lang="es-AR" dirty="0" smtClean="0">
              <a:solidFill>
                <a:prstClr val="black"/>
              </a:solidFill>
            </a:endParaRPr>
          </a:p>
          <a:p>
            <a:pPr lvl="1" algn="just">
              <a:spcAft>
                <a:spcPts val="600"/>
              </a:spcAft>
            </a:pPr>
            <a:r>
              <a:rPr lang="es-AR" b="1" dirty="0" smtClean="0">
                <a:solidFill>
                  <a:prstClr val="black"/>
                </a:solidFill>
              </a:rPr>
              <a:t>c</a:t>
            </a:r>
            <a:r>
              <a:rPr lang="es-AR" b="1" dirty="0">
                <a:solidFill>
                  <a:prstClr val="black"/>
                </a:solidFill>
              </a:rPr>
              <a:t>)</a:t>
            </a:r>
            <a:r>
              <a:rPr lang="es-AR" dirty="0">
                <a:solidFill>
                  <a:prstClr val="black"/>
                </a:solidFill>
              </a:rPr>
              <a:t> </a:t>
            </a:r>
            <a:r>
              <a:rPr lang="es-AR" dirty="0" smtClean="0">
                <a:solidFill>
                  <a:prstClr val="black"/>
                </a:solidFill>
              </a:rPr>
              <a:t>Exaltar </a:t>
            </a:r>
            <a:r>
              <a:rPr lang="es-AR" dirty="0">
                <a:solidFill>
                  <a:prstClr val="black"/>
                </a:solidFill>
              </a:rPr>
              <a:t>las pasiones del oyente; </a:t>
            </a:r>
            <a:endParaRPr lang="es-AR" dirty="0" smtClean="0">
              <a:solidFill>
                <a:prstClr val="black"/>
              </a:solidFill>
            </a:endParaRPr>
          </a:p>
          <a:p>
            <a:pPr lvl="1" algn="just">
              <a:spcAft>
                <a:spcPts val="600"/>
              </a:spcAft>
            </a:pPr>
            <a:r>
              <a:rPr lang="es-AR" b="1" dirty="0" smtClean="0">
                <a:solidFill>
                  <a:prstClr val="black"/>
                </a:solidFill>
              </a:rPr>
              <a:t>d</a:t>
            </a:r>
            <a:r>
              <a:rPr lang="es-AR" b="1" dirty="0">
                <a:solidFill>
                  <a:prstClr val="black"/>
                </a:solidFill>
              </a:rPr>
              <a:t>)</a:t>
            </a:r>
            <a:r>
              <a:rPr lang="es-AR" dirty="0">
                <a:solidFill>
                  <a:prstClr val="black"/>
                </a:solidFill>
              </a:rPr>
              <a:t> </a:t>
            </a:r>
            <a:r>
              <a:rPr lang="es-AR" dirty="0" smtClean="0">
                <a:solidFill>
                  <a:prstClr val="black"/>
                </a:solidFill>
              </a:rPr>
              <a:t>Traer </a:t>
            </a:r>
            <a:r>
              <a:rPr lang="es-AR" dirty="0">
                <a:solidFill>
                  <a:prstClr val="black"/>
                </a:solidFill>
              </a:rPr>
              <a:t>nuevamente las cosas a la memoria.</a:t>
            </a:r>
          </a:p>
        </p:txBody>
      </p:sp>
    </p:spTree>
    <p:extLst>
      <p:ext uri="{BB962C8B-B14F-4D97-AF65-F5344CB8AC3E}">
        <p14:creationId xmlns:p14="http://schemas.microsoft.com/office/powerpoint/2010/main" val="28861335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267744" y="1268760"/>
            <a:ext cx="4176464" cy="369332"/>
          </a:xfrm>
          <a:prstGeom prst="rect">
            <a:avLst/>
          </a:prstGeom>
          <a:noFill/>
        </p:spPr>
        <p:txBody>
          <a:bodyPr wrap="square" rtlCol="0">
            <a:spAutoFit/>
          </a:bodyPr>
          <a:lstStyle/>
          <a:p>
            <a:pPr algn="ctr"/>
            <a:r>
              <a:rPr lang="es-AR" b="1" dirty="0" smtClean="0">
                <a:solidFill>
                  <a:prstClr val="black"/>
                </a:solidFill>
              </a:rPr>
              <a:t>III. </a:t>
            </a:r>
            <a:r>
              <a:rPr lang="es-AR" b="1" dirty="0" err="1" smtClean="0">
                <a:solidFill>
                  <a:prstClr val="black"/>
                </a:solidFill>
              </a:rPr>
              <a:t>Elocutio</a:t>
            </a:r>
            <a:endParaRPr lang="es-AR" b="1" dirty="0">
              <a:solidFill>
                <a:prstClr val="black"/>
              </a:solidFill>
            </a:endParaRPr>
          </a:p>
        </p:txBody>
      </p:sp>
      <p:sp>
        <p:nvSpPr>
          <p:cNvPr id="2" name="1 Rectángulo"/>
          <p:cNvSpPr/>
          <p:nvPr/>
        </p:nvSpPr>
        <p:spPr>
          <a:xfrm>
            <a:off x="2627784" y="2204864"/>
            <a:ext cx="3600400" cy="923330"/>
          </a:xfrm>
          <a:prstGeom prst="rect">
            <a:avLst/>
          </a:prstGeom>
        </p:spPr>
        <p:txBody>
          <a:bodyPr wrap="square">
            <a:spAutoFit/>
          </a:bodyPr>
          <a:lstStyle/>
          <a:p>
            <a:pPr marL="342900" indent="-342900">
              <a:buFontTx/>
              <a:buAutoNum type="arabicParenR"/>
            </a:pPr>
            <a:r>
              <a:rPr lang="es-AR" b="1" dirty="0" err="1" smtClean="0">
                <a:solidFill>
                  <a:prstClr val="black"/>
                </a:solidFill>
              </a:rPr>
              <a:t>Electio</a:t>
            </a:r>
            <a:r>
              <a:rPr lang="es-AR" dirty="0" smtClean="0">
                <a:solidFill>
                  <a:prstClr val="black"/>
                </a:solidFill>
              </a:rPr>
              <a:t> : Elegir las palabras</a:t>
            </a:r>
          </a:p>
          <a:p>
            <a:pPr marL="342900" indent="-342900">
              <a:buFontTx/>
              <a:buAutoNum type="arabicParenR"/>
            </a:pPr>
            <a:endParaRPr lang="es-AR" dirty="0" smtClean="0">
              <a:solidFill>
                <a:prstClr val="black"/>
              </a:solidFill>
            </a:endParaRPr>
          </a:p>
          <a:p>
            <a:pPr marL="342900" indent="-342900">
              <a:buFontTx/>
              <a:buAutoNum type="arabicParenR"/>
            </a:pPr>
            <a:r>
              <a:rPr lang="es-AR" b="1" dirty="0" err="1" smtClean="0">
                <a:solidFill>
                  <a:prstClr val="black"/>
                </a:solidFill>
              </a:rPr>
              <a:t>Compositio</a:t>
            </a:r>
            <a:r>
              <a:rPr lang="es-AR" dirty="0" smtClean="0">
                <a:solidFill>
                  <a:prstClr val="black"/>
                </a:solidFill>
              </a:rPr>
              <a:t>: Unir las palabras</a:t>
            </a:r>
            <a:endParaRPr lang="es-AR" dirty="0">
              <a:solidFill>
                <a:prstClr val="black"/>
              </a:solidFill>
            </a:endParaRPr>
          </a:p>
        </p:txBody>
      </p:sp>
    </p:spTree>
    <p:extLst>
      <p:ext uri="{BB962C8B-B14F-4D97-AF65-F5344CB8AC3E}">
        <p14:creationId xmlns:p14="http://schemas.microsoft.com/office/powerpoint/2010/main" val="18292688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411760" y="1412776"/>
            <a:ext cx="3744416" cy="400110"/>
          </a:xfrm>
          <a:prstGeom prst="rect">
            <a:avLst/>
          </a:prstGeom>
          <a:noFill/>
        </p:spPr>
        <p:txBody>
          <a:bodyPr wrap="square" rtlCol="0">
            <a:spAutoFit/>
          </a:bodyPr>
          <a:lstStyle/>
          <a:p>
            <a:pPr algn="ctr"/>
            <a:r>
              <a:rPr lang="es-AR" sz="2000" b="1" dirty="0" smtClean="0">
                <a:solidFill>
                  <a:prstClr val="black"/>
                </a:solidFill>
              </a:rPr>
              <a:t>Tropos o figuras</a:t>
            </a:r>
            <a:endParaRPr lang="es-AR" sz="2000" b="1" dirty="0">
              <a:solidFill>
                <a:prstClr val="black"/>
              </a:solidFill>
            </a:endParaRPr>
          </a:p>
        </p:txBody>
      </p:sp>
      <p:sp>
        <p:nvSpPr>
          <p:cNvPr id="3" name="2 Rectángulo"/>
          <p:cNvSpPr/>
          <p:nvPr/>
        </p:nvSpPr>
        <p:spPr>
          <a:xfrm>
            <a:off x="1835696" y="2274838"/>
            <a:ext cx="5328592" cy="2970044"/>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AR" b="1" dirty="0" smtClean="0">
                <a:solidFill>
                  <a:prstClr val="black"/>
                </a:solidFill>
              </a:rPr>
              <a:t>Aliteración: </a:t>
            </a:r>
            <a:r>
              <a:rPr lang="es-AR" dirty="0" smtClean="0">
                <a:solidFill>
                  <a:prstClr val="black"/>
                </a:solidFill>
              </a:rPr>
              <a:t>repetición </a:t>
            </a:r>
            <a:r>
              <a:rPr lang="es-AR" dirty="0">
                <a:solidFill>
                  <a:prstClr val="black"/>
                </a:solidFill>
              </a:rPr>
              <a:t>cercana de consonantes en un sintagma </a:t>
            </a:r>
            <a:r>
              <a:rPr lang="es-AR" dirty="0" smtClean="0">
                <a:solidFill>
                  <a:prstClr val="black"/>
                </a:solidFill>
              </a:rPr>
              <a:t>corto.</a:t>
            </a:r>
          </a:p>
          <a:p>
            <a:pPr marL="285750" indent="-285750" algn="just">
              <a:spcAft>
                <a:spcPts val="600"/>
              </a:spcAft>
              <a:buFont typeface="Arial" panose="020B0604020202020204" pitchFamily="34" charset="0"/>
              <a:buChar char="•"/>
            </a:pPr>
            <a:r>
              <a:rPr lang="es-AR" b="1" dirty="0">
                <a:solidFill>
                  <a:prstClr val="black"/>
                </a:solidFill>
              </a:rPr>
              <a:t>A</a:t>
            </a:r>
            <a:r>
              <a:rPr lang="es-AR" b="1" dirty="0" smtClean="0">
                <a:solidFill>
                  <a:prstClr val="black"/>
                </a:solidFill>
              </a:rPr>
              <a:t>nacoluto</a:t>
            </a:r>
            <a:r>
              <a:rPr lang="es-AR" dirty="0" smtClean="0">
                <a:solidFill>
                  <a:prstClr val="black"/>
                </a:solidFill>
              </a:rPr>
              <a:t> :ruptura </a:t>
            </a:r>
            <a:r>
              <a:rPr lang="es-AR" dirty="0">
                <a:solidFill>
                  <a:prstClr val="black"/>
                </a:solidFill>
              </a:rPr>
              <a:t>de la </a:t>
            </a:r>
            <a:r>
              <a:rPr lang="es-AR" dirty="0" smtClean="0">
                <a:solidFill>
                  <a:prstClr val="black"/>
                </a:solidFill>
              </a:rPr>
              <a:t>construcción</a:t>
            </a:r>
            <a:r>
              <a:rPr lang="es-AR" dirty="0">
                <a:solidFill>
                  <a:prstClr val="black"/>
                </a:solidFill>
              </a:rPr>
              <a:t>.</a:t>
            </a:r>
            <a:endParaRPr lang="es-AR" dirty="0" smtClean="0">
              <a:solidFill>
                <a:prstClr val="black"/>
              </a:solidFill>
            </a:endParaRPr>
          </a:p>
          <a:p>
            <a:pPr marL="285750" indent="-285750" algn="just">
              <a:spcAft>
                <a:spcPts val="600"/>
              </a:spcAft>
              <a:buFont typeface="Arial" panose="020B0604020202020204" pitchFamily="34" charset="0"/>
              <a:buChar char="•"/>
            </a:pPr>
            <a:r>
              <a:rPr lang="es-AR" b="1" dirty="0">
                <a:solidFill>
                  <a:prstClr val="black"/>
                </a:solidFill>
              </a:rPr>
              <a:t>E</a:t>
            </a:r>
            <a:r>
              <a:rPr lang="es-AR" b="1" dirty="0" smtClean="0">
                <a:solidFill>
                  <a:prstClr val="black"/>
                </a:solidFill>
              </a:rPr>
              <a:t>lipsis</a:t>
            </a:r>
            <a:r>
              <a:rPr lang="es-AR" dirty="0" smtClean="0">
                <a:solidFill>
                  <a:prstClr val="black"/>
                </a:solidFill>
              </a:rPr>
              <a:t> : suprimir </a:t>
            </a:r>
            <a:r>
              <a:rPr lang="es-AR" dirty="0">
                <a:solidFill>
                  <a:prstClr val="black"/>
                </a:solidFill>
              </a:rPr>
              <a:t>los elementos </a:t>
            </a:r>
            <a:r>
              <a:rPr lang="es-AR" dirty="0" smtClean="0">
                <a:solidFill>
                  <a:prstClr val="black"/>
                </a:solidFill>
              </a:rPr>
              <a:t>sintácticos. </a:t>
            </a:r>
          </a:p>
          <a:p>
            <a:pPr marL="285750" indent="-285750" algn="just">
              <a:spcAft>
                <a:spcPts val="600"/>
              </a:spcAft>
              <a:buFont typeface="Arial" panose="020B0604020202020204" pitchFamily="34" charset="0"/>
              <a:buChar char="•"/>
            </a:pPr>
            <a:r>
              <a:rPr lang="es-AR" b="1" dirty="0">
                <a:solidFill>
                  <a:prstClr val="black"/>
                </a:solidFill>
              </a:rPr>
              <a:t>H</a:t>
            </a:r>
            <a:r>
              <a:rPr lang="es-AR" b="1" dirty="0" smtClean="0">
                <a:solidFill>
                  <a:prstClr val="black"/>
                </a:solidFill>
              </a:rPr>
              <a:t>ipérbole : </a:t>
            </a:r>
            <a:r>
              <a:rPr lang="es-AR" dirty="0" smtClean="0">
                <a:solidFill>
                  <a:prstClr val="black"/>
                </a:solidFill>
              </a:rPr>
              <a:t>exagerar.</a:t>
            </a:r>
          </a:p>
          <a:p>
            <a:pPr marL="285750" indent="-285750" algn="just">
              <a:spcAft>
                <a:spcPts val="600"/>
              </a:spcAft>
              <a:buFont typeface="Arial" panose="020B0604020202020204" pitchFamily="34" charset="0"/>
              <a:buChar char="•"/>
            </a:pPr>
            <a:r>
              <a:rPr lang="es-AR" b="1" dirty="0" smtClean="0">
                <a:solidFill>
                  <a:prstClr val="black"/>
                </a:solidFill>
              </a:rPr>
              <a:t>Ironía</a:t>
            </a:r>
            <a:r>
              <a:rPr lang="es-AR" dirty="0" smtClean="0">
                <a:solidFill>
                  <a:prstClr val="black"/>
                </a:solidFill>
              </a:rPr>
              <a:t>: dar </a:t>
            </a:r>
            <a:r>
              <a:rPr lang="es-AR" dirty="0">
                <a:solidFill>
                  <a:prstClr val="black"/>
                </a:solidFill>
              </a:rPr>
              <a:t>a entender una cosa distinta a la que se </a:t>
            </a:r>
            <a:r>
              <a:rPr lang="es-AR" dirty="0" smtClean="0">
                <a:solidFill>
                  <a:prstClr val="black"/>
                </a:solidFill>
              </a:rPr>
              <a:t>dice. </a:t>
            </a:r>
          </a:p>
          <a:p>
            <a:pPr marL="285750" indent="-285750" algn="just">
              <a:spcAft>
                <a:spcPts val="600"/>
              </a:spcAft>
              <a:buFont typeface="Arial" panose="020B0604020202020204" pitchFamily="34" charset="0"/>
              <a:buChar char="•"/>
            </a:pPr>
            <a:r>
              <a:rPr lang="es-AR" b="1" dirty="0" err="1" smtClean="0">
                <a:solidFill>
                  <a:prstClr val="black"/>
                </a:solidFill>
              </a:rPr>
              <a:t>Perífrais</a:t>
            </a:r>
            <a:r>
              <a:rPr lang="es-AR" b="1" dirty="0" smtClean="0">
                <a:solidFill>
                  <a:prstClr val="black"/>
                </a:solidFill>
              </a:rPr>
              <a:t>: </a:t>
            </a:r>
            <a:r>
              <a:rPr lang="es-AR" dirty="0" smtClean="0">
                <a:solidFill>
                  <a:prstClr val="black"/>
                </a:solidFill>
              </a:rPr>
              <a:t>un </a:t>
            </a:r>
            <a:r>
              <a:rPr lang="es-AR" dirty="0">
                <a:solidFill>
                  <a:prstClr val="black"/>
                </a:solidFill>
              </a:rPr>
              <a:t>rodeo del lenguaje para evitar una noción </a:t>
            </a:r>
            <a:r>
              <a:rPr lang="es-AR" dirty="0" smtClean="0">
                <a:solidFill>
                  <a:prstClr val="black"/>
                </a:solidFill>
              </a:rPr>
              <a:t>tabú</a:t>
            </a:r>
            <a:r>
              <a:rPr lang="es-AR" dirty="0">
                <a:solidFill>
                  <a:prstClr val="black"/>
                </a:solidFill>
              </a:rPr>
              <a:t>.</a:t>
            </a:r>
          </a:p>
        </p:txBody>
      </p:sp>
    </p:spTree>
    <p:extLst>
      <p:ext uri="{BB962C8B-B14F-4D97-AF65-F5344CB8AC3E}">
        <p14:creationId xmlns:p14="http://schemas.microsoft.com/office/powerpoint/2010/main" val="18338006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823864" y="1268760"/>
            <a:ext cx="4896544" cy="400110"/>
          </a:xfrm>
          <a:prstGeom prst="rect">
            <a:avLst/>
          </a:prstGeom>
          <a:noFill/>
        </p:spPr>
        <p:txBody>
          <a:bodyPr wrap="square" rtlCol="0">
            <a:spAutoFit/>
          </a:bodyPr>
          <a:lstStyle/>
          <a:p>
            <a:pPr algn="ctr"/>
            <a:r>
              <a:rPr lang="es-AR" sz="2000" b="1" dirty="0" smtClean="0"/>
              <a:t>Secuencias textuales: Narración</a:t>
            </a:r>
            <a:endParaRPr lang="es-AR" sz="2000" b="1" dirty="0"/>
          </a:p>
        </p:txBody>
      </p:sp>
      <p:sp>
        <p:nvSpPr>
          <p:cNvPr id="3" name="2 Rectángulo"/>
          <p:cNvSpPr/>
          <p:nvPr/>
        </p:nvSpPr>
        <p:spPr>
          <a:xfrm>
            <a:off x="1276578" y="1916832"/>
            <a:ext cx="6624736" cy="3139321"/>
          </a:xfrm>
          <a:prstGeom prst="rect">
            <a:avLst/>
          </a:prstGeom>
        </p:spPr>
        <p:txBody>
          <a:bodyPr wrap="square">
            <a:spAutoFit/>
          </a:bodyPr>
          <a:lstStyle/>
          <a:p>
            <a:pPr marL="285750" indent="-285750" algn="just">
              <a:buFont typeface="Arial" panose="020B0604020202020204" pitchFamily="34" charset="0"/>
              <a:buChar char="•"/>
            </a:pPr>
            <a:r>
              <a:rPr lang="es-AR" b="1" dirty="0" smtClean="0"/>
              <a:t>Temporalidad</a:t>
            </a:r>
            <a:r>
              <a:rPr lang="es-AR" dirty="0" smtClean="0"/>
              <a:t>: sucesión de acontecimientos en un tiempo que avanza.</a:t>
            </a:r>
          </a:p>
          <a:p>
            <a:pPr marL="285750" indent="-285750" algn="just">
              <a:buFont typeface="Arial" panose="020B0604020202020204" pitchFamily="34" charset="0"/>
              <a:buChar char="•"/>
            </a:pPr>
            <a:r>
              <a:rPr lang="es-AR" b="1" dirty="0" smtClean="0"/>
              <a:t>Unidad temática</a:t>
            </a:r>
            <a:r>
              <a:rPr lang="es-AR" dirty="0" smtClean="0"/>
              <a:t>: esta unidad se garantiza por al menos un sujeto-actor que está presente a lo largo de toda la narración.</a:t>
            </a:r>
          </a:p>
          <a:p>
            <a:pPr marL="285750" indent="-285750" algn="just">
              <a:buFont typeface="Arial" panose="020B0604020202020204" pitchFamily="34" charset="0"/>
              <a:buChar char="•"/>
            </a:pPr>
            <a:r>
              <a:rPr lang="es-AR" b="1" dirty="0" smtClean="0"/>
              <a:t>Transformación</a:t>
            </a:r>
            <a:r>
              <a:rPr lang="es-AR" dirty="0" smtClean="0"/>
              <a:t>: los estados o predicados cambian (de algo “bueno” se pasa a algo “malo” o viceversa).</a:t>
            </a:r>
          </a:p>
          <a:p>
            <a:pPr marL="285750" indent="-285750" algn="just">
              <a:buFont typeface="Arial" panose="020B0604020202020204" pitchFamily="34" charset="0"/>
              <a:buChar char="•"/>
            </a:pPr>
            <a:r>
              <a:rPr lang="es-AR" b="1" dirty="0" smtClean="0"/>
              <a:t>Unidad de acción</a:t>
            </a:r>
            <a:r>
              <a:rPr lang="es-AR" dirty="0" smtClean="0"/>
              <a:t>: existe un proceso integrador. Se parte de una situación inicial y se llega a una situación final a través del proceso de transformación.</a:t>
            </a:r>
          </a:p>
          <a:p>
            <a:pPr marL="285750" indent="-285750" algn="just">
              <a:buFont typeface="Arial" panose="020B0604020202020204" pitchFamily="34" charset="0"/>
              <a:buChar char="•"/>
            </a:pPr>
            <a:r>
              <a:rPr lang="es-AR" b="1" dirty="0" smtClean="0"/>
              <a:t>Causalidad</a:t>
            </a:r>
            <a:r>
              <a:rPr lang="es-AR" dirty="0" smtClean="0"/>
              <a:t>: hay “intriga” que se crea a través de las relaciones causales entre los acontecimientos. </a:t>
            </a:r>
            <a:endParaRPr lang="es-AR" dirty="0"/>
          </a:p>
        </p:txBody>
      </p:sp>
    </p:spTree>
    <p:extLst>
      <p:ext uri="{BB962C8B-B14F-4D97-AF65-F5344CB8AC3E}">
        <p14:creationId xmlns:p14="http://schemas.microsoft.com/office/powerpoint/2010/main" val="38095443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861561" y="1318320"/>
            <a:ext cx="4896544" cy="400110"/>
          </a:xfrm>
          <a:prstGeom prst="rect">
            <a:avLst/>
          </a:prstGeom>
          <a:noFill/>
        </p:spPr>
        <p:txBody>
          <a:bodyPr wrap="square" rtlCol="0">
            <a:spAutoFit/>
          </a:bodyPr>
          <a:lstStyle/>
          <a:p>
            <a:pPr algn="ctr"/>
            <a:r>
              <a:rPr lang="es-AR" sz="2000" b="1" dirty="0" smtClean="0"/>
              <a:t>Secuencias textuales: Descripción</a:t>
            </a:r>
            <a:endParaRPr lang="es-AR" sz="2000" b="1" dirty="0"/>
          </a:p>
        </p:txBody>
      </p:sp>
      <p:sp>
        <p:nvSpPr>
          <p:cNvPr id="4" name="3 Rectángulo"/>
          <p:cNvSpPr/>
          <p:nvPr/>
        </p:nvSpPr>
        <p:spPr>
          <a:xfrm>
            <a:off x="2771800" y="3068960"/>
            <a:ext cx="3312368" cy="2031325"/>
          </a:xfrm>
          <a:prstGeom prst="rect">
            <a:avLst/>
          </a:prstGeom>
        </p:spPr>
        <p:txBody>
          <a:bodyPr wrap="square">
            <a:spAutoFit/>
          </a:bodyPr>
          <a:lstStyle/>
          <a:p>
            <a:pPr marL="285750" indent="-285750">
              <a:buFont typeface="Arial" panose="020B0604020202020204" pitchFamily="34" charset="0"/>
              <a:buChar char="•"/>
            </a:pPr>
            <a:r>
              <a:rPr lang="es-AR" dirty="0" smtClean="0"/>
              <a:t>¿Qué es?</a:t>
            </a:r>
          </a:p>
          <a:p>
            <a:pPr marL="285750" indent="-285750">
              <a:buFont typeface="Arial" panose="020B0604020202020204" pitchFamily="34" charset="0"/>
              <a:buChar char="•"/>
            </a:pPr>
            <a:r>
              <a:rPr lang="es-AR" dirty="0" smtClean="0"/>
              <a:t>¿Cómo es?</a:t>
            </a:r>
          </a:p>
          <a:p>
            <a:pPr marL="285750" indent="-285750">
              <a:buFont typeface="Arial" panose="020B0604020202020204" pitchFamily="34" charset="0"/>
              <a:buChar char="•"/>
            </a:pPr>
            <a:r>
              <a:rPr lang="es-AR" dirty="0" smtClean="0"/>
              <a:t>¿Qué partes tiene?</a:t>
            </a:r>
          </a:p>
          <a:p>
            <a:pPr marL="285750" indent="-285750">
              <a:buFont typeface="Arial" panose="020B0604020202020204" pitchFamily="34" charset="0"/>
              <a:buChar char="•"/>
            </a:pPr>
            <a:r>
              <a:rPr lang="es-AR" dirty="0" smtClean="0"/>
              <a:t>¿Para qué sirve?</a:t>
            </a:r>
          </a:p>
          <a:p>
            <a:pPr marL="285750" indent="-285750">
              <a:buFont typeface="Arial" panose="020B0604020202020204" pitchFamily="34" charset="0"/>
              <a:buChar char="•"/>
            </a:pPr>
            <a:r>
              <a:rPr lang="es-AR" dirty="0" smtClean="0"/>
              <a:t>¿Qué hace?</a:t>
            </a:r>
          </a:p>
          <a:p>
            <a:pPr marL="285750" indent="-285750">
              <a:buFont typeface="Arial" panose="020B0604020202020204" pitchFamily="34" charset="0"/>
              <a:buChar char="•"/>
            </a:pPr>
            <a:r>
              <a:rPr lang="es-AR" dirty="0" smtClean="0"/>
              <a:t>¿Cómo se comporta?</a:t>
            </a:r>
          </a:p>
          <a:p>
            <a:pPr marL="285750" indent="-285750">
              <a:buFont typeface="Arial" panose="020B0604020202020204" pitchFamily="34" charset="0"/>
              <a:buChar char="•"/>
            </a:pPr>
            <a:r>
              <a:rPr lang="es-AR" dirty="0" smtClean="0"/>
              <a:t>¿Q qué se parece?</a:t>
            </a:r>
            <a:endParaRPr lang="es-AR" dirty="0"/>
          </a:p>
        </p:txBody>
      </p:sp>
      <p:sp>
        <p:nvSpPr>
          <p:cNvPr id="5" name="4 CuadroTexto"/>
          <p:cNvSpPr txBox="1"/>
          <p:nvPr/>
        </p:nvSpPr>
        <p:spPr>
          <a:xfrm>
            <a:off x="1861561" y="1988840"/>
            <a:ext cx="5086703" cy="707886"/>
          </a:xfrm>
          <a:prstGeom prst="rect">
            <a:avLst/>
          </a:prstGeom>
          <a:noFill/>
        </p:spPr>
        <p:txBody>
          <a:bodyPr wrap="square" rtlCol="0">
            <a:spAutoFit/>
          </a:bodyPr>
          <a:lstStyle/>
          <a:p>
            <a:pPr algn="just"/>
            <a:r>
              <a:rPr lang="es-AR" sz="2000" dirty="0" smtClean="0"/>
              <a:t>El contenido responde a preguntas, explícitas o implícitas, del tipo:</a:t>
            </a:r>
            <a:endParaRPr lang="es-AR" sz="2000" dirty="0"/>
          </a:p>
        </p:txBody>
      </p:sp>
    </p:spTree>
    <p:extLst>
      <p:ext uri="{BB962C8B-B14F-4D97-AF65-F5344CB8AC3E}">
        <p14:creationId xmlns:p14="http://schemas.microsoft.com/office/powerpoint/2010/main" val="22902183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861561" y="1318320"/>
            <a:ext cx="4896544" cy="400110"/>
          </a:xfrm>
          <a:prstGeom prst="rect">
            <a:avLst/>
          </a:prstGeom>
          <a:noFill/>
        </p:spPr>
        <p:txBody>
          <a:bodyPr wrap="square" rtlCol="0">
            <a:spAutoFit/>
          </a:bodyPr>
          <a:lstStyle/>
          <a:p>
            <a:pPr algn="ctr"/>
            <a:r>
              <a:rPr lang="es-AR" sz="2000" b="1" dirty="0" smtClean="0"/>
              <a:t>Secuencias textuales: Explicación</a:t>
            </a:r>
            <a:endParaRPr lang="es-AR" sz="2000" b="1" dirty="0"/>
          </a:p>
        </p:txBody>
      </p:sp>
      <p:sp>
        <p:nvSpPr>
          <p:cNvPr id="5" name="4 CuadroTexto"/>
          <p:cNvSpPr txBox="1"/>
          <p:nvPr/>
        </p:nvSpPr>
        <p:spPr>
          <a:xfrm>
            <a:off x="1884632" y="1976977"/>
            <a:ext cx="5086703" cy="400110"/>
          </a:xfrm>
          <a:prstGeom prst="rect">
            <a:avLst/>
          </a:prstGeom>
          <a:noFill/>
        </p:spPr>
        <p:txBody>
          <a:bodyPr wrap="square" rtlCol="0">
            <a:spAutoFit/>
          </a:bodyPr>
          <a:lstStyle/>
          <a:p>
            <a:pPr algn="ctr"/>
            <a:r>
              <a:rPr lang="es-AR" sz="2000" dirty="0" smtClean="0"/>
              <a:t>Estrategias discursivas:</a:t>
            </a:r>
            <a:endParaRPr lang="es-AR" sz="2000" dirty="0"/>
          </a:p>
        </p:txBody>
      </p:sp>
      <p:sp>
        <p:nvSpPr>
          <p:cNvPr id="3" name="2 CuadroTexto"/>
          <p:cNvSpPr txBox="1"/>
          <p:nvPr/>
        </p:nvSpPr>
        <p:spPr>
          <a:xfrm>
            <a:off x="3275856" y="2837981"/>
            <a:ext cx="2520280" cy="2031325"/>
          </a:xfrm>
          <a:prstGeom prst="rect">
            <a:avLst/>
          </a:prstGeom>
          <a:noFill/>
        </p:spPr>
        <p:txBody>
          <a:bodyPr wrap="square" rtlCol="0">
            <a:spAutoFit/>
          </a:bodyPr>
          <a:lstStyle/>
          <a:p>
            <a:pPr marL="285750" indent="-285750">
              <a:buFont typeface="Arial" panose="020B0604020202020204" pitchFamily="34" charset="0"/>
              <a:buChar char="•"/>
            </a:pPr>
            <a:r>
              <a:rPr lang="es-AR" dirty="0" smtClean="0"/>
              <a:t>Definición</a:t>
            </a:r>
          </a:p>
          <a:p>
            <a:pPr marL="285750" indent="-285750">
              <a:buFont typeface="Arial" panose="020B0604020202020204" pitchFamily="34" charset="0"/>
              <a:buChar char="•"/>
            </a:pPr>
            <a:r>
              <a:rPr lang="es-AR" dirty="0" smtClean="0"/>
              <a:t>Clasificación</a:t>
            </a:r>
          </a:p>
          <a:p>
            <a:pPr marL="285750" indent="-285750">
              <a:buFont typeface="Arial" panose="020B0604020202020204" pitchFamily="34" charset="0"/>
              <a:buChar char="•"/>
            </a:pPr>
            <a:r>
              <a:rPr lang="es-AR" dirty="0" smtClean="0"/>
              <a:t>Reformulación</a:t>
            </a:r>
          </a:p>
          <a:p>
            <a:pPr marL="285750" indent="-285750">
              <a:buFont typeface="Arial" panose="020B0604020202020204" pitchFamily="34" charset="0"/>
              <a:buChar char="•"/>
            </a:pPr>
            <a:r>
              <a:rPr lang="es-AR" dirty="0" smtClean="0"/>
              <a:t>Ejemplificación</a:t>
            </a:r>
          </a:p>
          <a:p>
            <a:pPr marL="285750" indent="-285750">
              <a:buFont typeface="Arial" panose="020B0604020202020204" pitchFamily="34" charset="0"/>
              <a:buChar char="•"/>
            </a:pPr>
            <a:r>
              <a:rPr lang="es-AR" dirty="0" smtClean="0"/>
              <a:t>Analogía</a:t>
            </a:r>
          </a:p>
          <a:p>
            <a:pPr marL="285750" indent="-285750">
              <a:buFont typeface="Arial" panose="020B0604020202020204" pitchFamily="34" charset="0"/>
              <a:buChar char="•"/>
            </a:pPr>
            <a:r>
              <a:rPr lang="es-AR" dirty="0" smtClean="0"/>
              <a:t>Citas</a:t>
            </a:r>
          </a:p>
          <a:p>
            <a:pPr marL="285750" indent="-285750">
              <a:buFont typeface="Arial" panose="020B0604020202020204" pitchFamily="34" charset="0"/>
              <a:buChar char="•"/>
            </a:pPr>
            <a:r>
              <a:rPr lang="es-AR" dirty="0" smtClean="0"/>
              <a:t>Conectores</a:t>
            </a:r>
            <a:endParaRPr lang="es-AR" dirty="0"/>
          </a:p>
        </p:txBody>
      </p:sp>
    </p:spTree>
    <p:extLst>
      <p:ext uri="{BB962C8B-B14F-4D97-AF65-F5344CB8AC3E}">
        <p14:creationId xmlns:p14="http://schemas.microsoft.com/office/powerpoint/2010/main" val="6008147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861561" y="1318320"/>
            <a:ext cx="4896544" cy="400110"/>
          </a:xfrm>
          <a:prstGeom prst="rect">
            <a:avLst/>
          </a:prstGeom>
          <a:noFill/>
        </p:spPr>
        <p:txBody>
          <a:bodyPr wrap="square" rtlCol="0">
            <a:spAutoFit/>
          </a:bodyPr>
          <a:lstStyle/>
          <a:p>
            <a:pPr algn="ctr"/>
            <a:r>
              <a:rPr lang="es-AR" sz="2000" b="1" dirty="0" smtClean="0"/>
              <a:t>Secuencias textuales: Argumentación</a:t>
            </a:r>
            <a:endParaRPr lang="es-AR" sz="2000" b="1" dirty="0"/>
          </a:p>
        </p:txBody>
      </p:sp>
      <p:sp>
        <p:nvSpPr>
          <p:cNvPr id="3" name="2 Rectángulo"/>
          <p:cNvSpPr/>
          <p:nvPr/>
        </p:nvSpPr>
        <p:spPr>
          <a:xfrm>
            <a:off x="1126913" y="1916832"/>
            <a:ext cx="6984776" cy="4247317"/>
          </a:xfrm>
          <a:prstGeom prst="rect">
            <a:avLst/>
          </a:prstGeom>
        </p:spPr>
        <p:txBody>
          <a:bodyPr wrap="square">
            <a:spAutoFit/>
          </a:bodyPr>
          <a:lstStyle/>
          <a:p>
            <a:pPr marL="285750" indent="-285750" algn="just">
              <a:buFont typeface="Arial" panose="020B0604020202020204" pitchFamily="34" charset="0"/>
              <a:buChar char="•"/>
            </a:pPr>
            <a:r>
              <a:rPr lang="es-AR" b="1" dirty="0"/>
              <a:t>Objeto</a:t>
            </a:r>
            <a:r>
              <a:rPr lang="es-AR" dirty="0"/>
              <a:t>: cualquier tema controvertido, dudoso, problemático, que admite diversos modos de tratarlo. Se puede formular como pregunta. </a:t>
            </a:r>
          </a:p>
          <a:p>
            <a:pPr marL="285750" indent="-285750" algn="just">
              <a:buFont typeface="Arial" panose="020B0604020202020204" pitchFamily="34" charset="0"/>
              <a:buChar char="•"/>
            </a:pPr>
            <a:endParaRPr lang="es-AR" dirty="0"/>
          </a:p>
          <a:p>
            <a:pPr marL="285750" indent="-285750" algn="just">
              <a:buFont typeface="Arial" panose="020B0604020202020204" pitchFamily="34" charset="0"/>
              <a:buChar char="•"/>
            </a:pPr>
            <a:r>
              <a:rPr lang="es-AR" b="1" dirty="0"/>
              <a:t>Locutor</a:t>
            </a:r>
            <a:r>
              <a:rPr lang="es-AR" dirty="0"/>
              <a:t>: manifiesta una manera de ver e interpretar la realidad, expresa una toma de posición, una opinión. </a:t>
            </a:r>
          </a:p>
          <a:p>
            <a:pPr marL="285750" indent="-285750" algn="just">
              <a:buFont typeface="Arial" panose="020B0604020202020204" pitchFamily="34" charset="0"/>
              <a:buChar char="•"/>
            </a:pPr>
            <a:endParaRPr lang="es-AR" dirty="0"/>
          </a:p>
          <a:p>
            <a:pPr marL="285750" indent="-285750" algn="just">
              <a:buFont typeface="Arial" panose="020B0604020202020204" pitchFamily="34" charset="0"/>
              <a:buChar char="•"/>
            </a:pPr>
            <a:r>
              <a:rPr lang="es-AR" b="1" dirty="0"/>
              <a:t>Carácter</a:t>
            </a:r>
            <a:r>
              <a:rPr lang="es-AR" dirty="0"/>
              <a:t>: polémico, marcadamente dialógico; se basa en la contraposición de dos o más posturas. </a:t>
            </a:r>
            <a:endParaRPr lang="es-AR" dirty="0" smtClean="0"/>
          </a:p>
          <a:p>
            <a:pPr marL="285750" indent="-285750" algn="just">
              <a:buFont typeface="Arial" panose="020B0604020202020204" pitchFamily="34" charset="0"/>
              <a:buChar char="•"/>
            </a:pPr>
            <a:endParaRPr lang="es-AR" dirty="0"/>
          </a:p>
          <a:p>
            <a:pPr marL="285750" indent="-285750" algn="just">
              <a:buFont typeface="Arial" panose="020B0604020202020204" pitchFamily="34" charset="0"/>
              <a:buChar char="•"/>
            </a:pPr>
            <a:r>
              <a:rPr lang="es-AR" b="1" dirty="0"/>
              <a:t>Objetivo</a:t>
            </a:r>
            <a:r>
              <a:rPr lang="es-AR" dirty="0"/>
              <a:t>: provocar adhesión, convencer, persuadir a un interlocutor o público de la aceptabilidad de una </a:t>
            </a:r>
            <a:r>
              <a:rPr lang="es-AR" dirty="0" smtClean="0"/>
              <a:t>idea</a:t>
            </a:r>
            <a:r>
              <a:rPr lang="es-AR" dirty="0"/>
              <a:t>.</a:t>
            </a:r>
          </a:p>
          <a:p>
            <a:pPr marL="285750" indent="-285750" algn="just">
              <a:buFont typeface="Arial" panose="020B0604020202020204" pitchFamily="34" charset="0"/>
              <a:buChar char="•"/>
            </a:pPr>
            <a:endParaRPr lang="es-AR" dirty="0"/>
          </a:p>
          <a:p>
            <a:pPr marL="285750" indent="-285750" algn="just">
              <a:buFont typeface="Arial" panose="020B0604020202020204" pitchFamily="34" charset="0"/>
              <a:buChar char="•"/>
            </a:pPr>
            <a:r>
              <a:rPr lang="es-AR" b="1" dirty="0"/>
              <a:t>Secuencia argumentativa</a:t>
            </a:r>
            <a:r>
              <a:rPr lang="es-AR" dirty="0" smtClean="0"/>
              <a:t>: Introducción, Hipótesis, Desarrollo, Conclusión.</a:t>
            </a:r>
            <a:endParaRPr lang="es-AR" dirty="0"/>
          </a:p>
        </p:txBody>
      </p:sp>
    </p:spTree>
    <p:extLst>
      <p:ext uri="{BB962C8B-B14F-4D97-AF65-F5344CB8AC3E}">
        <p14:creationId xmlns:p14="http://schemas.microsoft.com/office/powerpoint/2010/main" val="3069353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619672" y="1351508"/>
            <a:ext cx="5760640" cy="3046988"/>
          </a:xfrm>
          <a:prstGeom prst="rect">
            <a:avLst/>
          </a:prstGeom>
        </p:spPr>
        <p:txBody>
          <a:bodyPr wrap="square">
            <a:spAutoFit/>
          </a:bodyPr>
          <a:lstStyle/>
          <a:p>
            <a:pPr algn="ctr"/>
            <a:r>
              <a:rPr lang="es-AR" sz="2400" dirty="0" smtClean="0"/>
              <a:t>Definición 1</a:t>
            </a:r>
          </a:p>
          <a:p>
            <a:pPr algn="just"/>
            <a:endParaRPr lang="es-AR" sz="2400" dirty="0"/>
          </a:p>
          <a:p>
            <a:pPr algn="just"/>
            <a:r>
              <a:rPr lang="es-AR" sz="2400" dirty="0" smtClean="0"/>
              <a:t>La argumentación es la operación por la cual un enunciador busca transformar por medios lingüísticos el sistema de creencias y de representaciones de su interlocutor. </a:t>
            </a:r>
          </a:p>
          <a:p>
            <a:pPr algn="just"/>
            <a:endParaRPr lang="es-AR" sz="2400" dirty="0"/>
          </a:p>
          <a:p>
            <a:pPr algn="just"/>
            <a:r>
              <a:rPr lang="es-AR" sz="2400" dirty="0" smtClean="0"/>
              <a:t>(</a:t>
            </a:r>
            <a:r>
              <a:rPr lang="es-AR" sz="2400" dirty="0" err="1" smtClean="0"/>
              <a:t>Marafiotti</a:t>
            </a:r>
            <a:r>
              <a:rPr lang="es-AR" sz="2400" dirty="0" smtClean="0"/>
              <a:t>, 2003: 92)</a:t>
            </a:r>
            <a:endParaRPr lang="es-AR" sz="2400" dirty="0"/>
          </a:p>
        </p:txBody>
      </p:sp>
    </p:spTree>
    <p:extLst>
      <p:ext uri="{BB962C8B-B14F-4D97-AF65-F5344CB8AC3E}">
        <p14:creationId xmlns:p14="http://schemas.microsoft.com/office/powerpoint/2010/main" val="33875149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87980" y="1124744"/>
            <a:ext cx="6624736" cy="4585871"/>
          </a:xfrm>
          <a:prstGeom prst="rect">
            <a:avLst/>
          </a:prstGeom>
        </p:spPr>
        <p:txBody>
          <a:bodyPr wrap="square">
            <a:spAutoFit/>
          </a:bodyPr>
          <a:lstStyle/>
          <a:p>
            <a:pPr algn="ctr"/>
            <a:r>
              <a:rPr lang="es-AR" sz="2000" b="1" dirty="0"/>
              <a:t>Conectores argumentativos</a:t>
            </a:r>
          </a:p>
          <a:p>
            <a:endParaRPr lang="es-AR" dirty="0"/>
          </a:p>
          <a:p>
            <a:pPr marL="285750" indent="-285750" algn="just">
              <a:spcAft>
                <a:spcPts val="600"/>
              </a:spcAft>
              <a:buFont typeface="Arial" panose="020B0604020202020204" pitchFamily="34" charset="0"/>
              <a:buChar char="•"/>
            </a:pPr>
            <a:r>
              <a:rPr lang="es-AR" b="1" dirty="0" smtClean="0"/>
              <a:t>Causa</a:t>
            </a:r>
            <a:r>
              <a:rPr lang="es-AR" dirty="0"/>
              <a:t>: </a:t>
            </a:r>
            <a:r>
              <a:rPr lang="es-AR" dirty="0" smtClean="0"/>
              <a:t>porque</a:t>
            </a:r>
            <a:r>
              <a:rPr lang="es-AR" dirty="0"/>
              <a:t>, pues, puesto que, dado que, ya que, por el hecho de que, en virtud de... </a:t>
            </a:r>
          </a:p>
          <a:p>
            <a:pPr marL="285750" indent="-285750" algn="just">
              <a:spcAft>
                <a:spcPts val="600"/>
              </a:spcAft>
              <a:buFont typeface="Arial" panose="020B0604020202020204" pitchFamily="34" charset="0"/>
              <a:buChar char="•"/>
            </a:pPr>
            <a:r>
              <a:rPr lang="es-AR" b="1" dirty="0" smtClean="0"/>
              <a:t>Certeza</a:t>
            </a:r>
            <a:r>
              <a:rPr lang="es-AR" dirty="0"/>
              <a:t>: </a:t>
            </a:r>
            <a:r>
              <a:rPr lang="es-AR" dirty="0" smtClean="0"/>
              <a:t>: </a:t>
            </a:r>
            <a:r>
              <a:rPr lang="es-AR" dirty="0"/>
              <a:t>es evidente que, es indudable que, nadie puede ignorar que, es incuestionable que, de hecho, en realidad, está claro que... </a:t>
            </a:r>
          </a:p>
          <a:p>
            <a:pPr marL="285750" indent="-285750" algn="just">
              <a:spcAft>
                <a:spcPts val="600"/>
              </a:spcAft>
              <a:buFont typeface="Arial" panose="020B0604020202020204" pitchFamily="34" charset="0"/>
              <a:buChar char="•"/>
            </a:pPr>
            <a:r>
              <a:rPr lang="es-AR" b="1" dirty="0" smtClean="0"/>
              <a:t>Condición</a:t>
            </a:r>
            <a:r>
              <a:rPr lang="es-AR" dirty="0"/>
              <a:t>: </a:t>
            </a:r>
            <a:r>
              <a:rPr lang="es-AR" dirty="0" smtClean="0"/>
              <a:t>si</a:t>
            </a:r>
            <a:r>
              <a:rPr lang="es-AR" dirty="0"/>
              <a:t>, con tal que, cuando, en el caso de que, según, a menos que, siempre que, mientras, a no ser que...</a:t>
            </a:r>
          </a:p>
          <a:p>
            <a:pPr marL="285750" indent="-285750" algn="just">
              <a:spcAft>
                <a:spcPts val="600"/>
              </a:spcAft>
              <a:buFont typeface="Arial" panose="020B0604020202020204" pitchFamily="34" charset="0"/>
              <a:buChar char="•"/>
            </a:pPr>
            <a:r>
              <a:rPr lang="es-AR" b="1" dirty="0" smtClean="0"/>
              <a:t>Consecuencia</a:t>
            </a:r>
            <a:r>
              <a:rPr lang="es-AR" dirty="0"/>
              <a:t>: </a:t>
            </a:r>
            <a:r>
              <a:rPr lang="es-AR" dirty="0" smtClean="0"/>
              <a:t>luego</a:t>
            </a:r>
            <a:r>
              <a:rPr lang="es-AR" dirty="0"/>
              <a:t>, entonces, por eso, de manera que, de donde se sigue, así pues, así que, por lo tanto, de suerte que, por consiguiente, de ello resulta que, en efecto...</a:t>
            </a:r>
          </a:p>
          <a:p>
            <a:pPr marL="285750" indent="-285750" algn="just">
              <a:spcAft>
                <a:spcPts val="600"/>
              </a:spcAft>
              <a:buFont typeface="Arial" panose="020B0604020202020204" pitchFamily="34" charset="0"/>
              <a:buChar char="•"/>
            </a:pPr>
            <a:r>
              <a:rPr lang="es-AR" b="1" dirty="0" smtClean="0"/>
              <a:t>Oposición</a:t>
            </a:r>
            <a:r>
              <a:rPr lang="es-AR" dirty="0"/>
              <a:t>: </a:t>
            </a:r>
            <a:r>
              <a:rPr lang="es-AR" dirty="0" smtClean="0"/>
              <a:t>pero</a:t>
            </a:r>
            <a:r>
              <a:rPr lang="es-AR" dirty="0"/>
              <a:t>, aunque, contrariamente, en cambio, no obstante, ahora bien, por el contrario, sin embargo, mientras que...</a:t>
            </a:r>
          </a:p>
        </p:txBody>
      </p:sp>
    </p:spTree>
    <p:extLst>
      <p:ext uri="{BB962C8B-B14F-4D97-AF65-F5344CB8AC3E}">
        <p14:creationId xmlns:p14="http://schemas.microsoft.com/office/powerpoint/2010/main" val="39579948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43808" y="2411760"/>
            <a:ext cx="3141534" cy="2308324"/>
          </a:xfrm>
          <a:prstGeom prst="rect">
            <a:avLst/>
          </a:prstGeom>
        </p:spPr>
        <p:txBody>
          <a:bodyPr wrap="square">
            <a:spAutoFit/>
          </a:bodyPr>
          <a:lstStyle/>
          <a:p>
            <a:pPr marL="285750" indent="-285750">
              <a:buFont typeface="Arial" panose="020B0604020202020204" pitchFamily="34" charset="0"/>
              <a:buChar char="•"/>
            </a:pPr>
            <a:r>
              <a:rPr lang="es-AR" dirty="0" smtClean="0"/>
              <a:t>Analogía</a:t>
            </a:r>
            <a:endParaRPr lang="es-AR" dirty="0"/>
          </a:p>
          <a:p>
            <a:pPr marL="285750" indent="-285750">
              <a:buFont typeface="Arial" panose="020B0604020202020204" pitchFamily="34" charset="0"/>
              <a:buChar char="•"/>
            </a:pPr>
            <a:r>
              <a:rPr lang="es-AR" dirty="0" smtClean="0"/>
              <a:t>Causalidad</a:t>
            </a:r>
          </a:p>
          <a:p>
            <a:pPr marL="285750" indent="-285750">
              <a:buFont typeface="Arial" panose="020B0604020202020204" pitchFamily="34" charset="0"/>
              <a:buChar char="•"/>
            </a:pPr>
            <a:r>
              <a:rPr lang="es-AR" dirty="0" smtClean="0"/>
              <a:t>Cita </a:t>
            </a:r>
            <a:r>
              <a:rPr lang="es-AR" dirty="0"/>
              <a:t>de </a:t>
            </a:r>
            <a:r>
              <a:rPr lang="es-AR" dirty="0" smtClean="0"/>
              <a:t>autoridad </a:t>
            </a:r>
          </a:p>
          <a:p>
            <a:pPr marL="285750" indent="-285750">
              <a:buFont typeface="Arial" panose="020B0604020202020204" pitchFamily="34" charset="0"/>
              <a:buChar char="•"/>
            </a:pPr>
            <a:r>
              <a:rPr lang="es-AR" dirty="0" smtClean="0"/>
              <a:t>Concesión</a:t>
            </a:r>
          </a:p>
          <a:p>
            <a:pPr marL="285750" indent="-285750">
              <a:buFont typeface="Arial" panose="020B0604020202020204" pitchFamily="34" charset="0"/>
              <a:buChar char="•"/>
            </a:pPr>
            <a:r>
              <a:rPr lang="es-AR" dirty="0" smtClean="0"/>
              <a:t>Ejemplo</a:t>
            </a:r>
          </a:p>
          <a:p>
            <a:pPr marL="285750" indent="-285750">
              <a:buFont typeface="Arial" panose="020B0604020202020204" pitchFamily="34" charset="0"/>
              <a:buChar char="•"/>
            </a:pPr>
            <a:r>
              <a:rPr lang="es-AR" dirty="0" smtClean="0"/>
              <a:t>Explicación</a:t>
            </a:r>
            <a:endParaRPr lang="es-AR" dirty="0"/>
          </a:p>
          <a:p>
            <a:pPr marL="285750" indent="-285750">
              <a:buFont typeface="Arial" panose="020B0604020202020204" pitchFamily="34" charset="0"/>
              <a:buChar char="•"/>
            </a:pPr>
            <a:r>
              <a:rPr lang="es-AR" dirty="0" smtClean="0"/>
              <a:t>Refutación </a:t>
            </a:r>
          </a:p>
          <a:p>
            <a:pPr marL="285750" indent="-285750">
              <a:buFont typeface="Arial" panose="020B0604020202020204" pitchFamily="34" charset="0"/>
              <a:buChar char="•"/>
            </a:pPr>
            <a:r>
              <a:rPr lang="es-AR" dirty="0" smtClean="0"/>
              <a:t>Pregunta retórica</a:t>
            </a:r>
            <a:endParaRPr lang="es-AR" dirty="0"/>
          </a:p>
        </p:txBody>
      </p:sp>
      <p:sp>
        <p:nvSpPr>
          <p:cNvPr id="3" name="2 CuadroTexto"/>
          <p:cNvSpPr txBox="1"/>
          <p:nvPr/>
        </p:nvSpPr>
        <p:spPr>
          <a:xfrm>
            <a:off x="2123728" y="1340768"/>
            <a:ext cx="4536504" cy="400110"/>
          </a:xfrm>
          <a:prstGeom prst="rect">
            <a:avLst/>
          </a:prstGeom>
          <a:noFill/>
        </p:spPr>
        <p:txBody>
          <a:bodyPr wrap="square" rtlCol="0">
            <a:spAutoFit/>
          </a:bodyPr>
          <a:lstStyle/>
          <a:p>
            <a:pPr algn="ctr"/>
            <a:r>
              <a:rPr lang="es-AR" sz="2000" b="1" dirty="0" smtClean="0"/>
              <a:t>Técnicas argumentativas</a:t>
            </a:r>
            <a:endParaRPr lang="es-AR" sz="2000" b="1" dirty="0"/>
          </a:p>
        </p:txBody>
      </p:sp>
    </p:spTree>
    <p:extLst>
      <p:ext uri="{BB962C8B-B14F-4D97-AF65-F5344CB8AC3E}">
        <p14:creationId xmlns:p14="http://schemas.microsoft.com/office/powerpoint/2010/main" val="3563042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79712" y="1700808"/>
            <a:ext cx="5047100" cy="3416320"/>
          </a:xfrm>
          <a:prstGeom prst="rect">
            <a:avLst/>
          </a:prstGeom>
        </p:spPr>
        <p:txBody>
          <a:bodyPr wrap="square">
            <a:spAutoFit/>
          </a:bodyPr>
          <a:lstStyle/>
          <a:p>
            <a:pPr algn="ctr"/>
            <a:r>
              <a:rPr lang="es-AR" sz="2400" dirty="0" smtClean="0"/>
              <a:t>Definición 2</a:t>
            </a:r>
          </a:p>
          <a:p>
            <a:pPr algn="just"/>
            <a:endParaRPr lang="es-AR" sz="2400" dirty="0"/>
          </a:p>
          <a:p>
            <a:pPr algn="just"/>
            <a:r>
              <a:rPr lang="es-AR" sz="2400" dirty="0" smtClean="0"/>
              <a:t>La argumentación es el mecanismo a partir del cual creemos en lo que se nos dice porque ha sido dicho y, sobre todo, por cómo se ha dicho, desplegando estrategias específicas. </a:t>
            </a:r>
          </a:p>
          <a:p>
            <a:pPr algn="just"/>
            <a:endParaRPr lang="es-AR" sz="2400" dirty="0"/>
          </a:p>
          <a:p>
            <a:pPr algn="just"/>
            <a:r>
              <a:rPr lang="es-AR" sz="2400" dirty="0" smtClean="0"/>
              <a:t>(</a:t>
            </a:r>
            <a:r>
              <a:rPr lang="es-AR" sz="2400" dirty="0" err="1" smtClean="0"/>
              <a:t>Marafiotti</a:t>
            </a:r>
            <a:r>
              <a:rPr lang="es-AR" sz="2400" dirty="0" smtClean="0"/>
              <a:t>, 2003: 91)</a:t>
            </a:r>
            <a:endParaRPr lang="es-AR" sz="2400" dirty="0"/>
          </a:p>
        </p:txBody>
      </p:sp>
    </p:spTree>
    <p:extLst>
      <p:ext uri="{BB962C8B-B14F-4D97-AF65-F5344CB8AC3E}">
        <p14:creationId xmlns:p14="http://schemas.microsoft.com/office/powerpoint/2010/main" val="1866779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79712" y="1772816"/>
            <a:ext cx="5310336" cy="2677656"/>
          </a:xfrm>
          <a:prstGeom prst="rect">
            <a:avLst/>
          </a:prstGeom>
        </p:spPr>
        <p:txBody>
          <a:bodyPr wrap="square">
            <a:spAutoFit/>
          </a:bodyPr>
          <a:lstStyle/>
          <a:p>
            <a:pPr algn="ctr"/>
            <a:r>
              <a:rPr lang="es-AR" sz="2400" dirty="0" smtClean="0"/>
              <a:t>Definición 3</a:t>
            </a:r>
          </a:p>
          <a:p>
            <a:pPr algn="just"/>
            <a:endParaRPr lang="es-AR" sz="2400" dirty="0"/>
          </a:p>
          <a:p>
            <a:pPr algn="just"/>
            <a:r>
              <a:rPr lang="es-AR" sz="2400" dirty="0" smtClean="0"/>
              <a:t>Estudio de las técnicas discursivas que permiten provocar o aumentar la adhesión de las personas a las tesis que se presentan para su asentimiento.</a:t>
            </a:r>
          </a:p>
          <a:p>
            <a:pPr algn="just"/>
            <a:endParaRPr lang="es-AR" sz="2400" dirty="0"/>
          </a:p>
        </p:txBody>
      </p:sp>
    </p:spTree>
    <p:extLst>
      <p:ext uri="{BB962C8B-B14F-4D97-AF65-F5344CB8AC3E}">
        <p14:creationId xmlns:p14="http://schemas.microsoft.com/office/powerpoint/2010/main" val="450019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95736" y="1556792"/>
            <a:ext cx="4662264" cy="461665"/>
          </a:xfrm>
          <a:prstGeom prst="rect">
            <a:avLst/>
          </a:prstGeom>
          <a:noFill/>
        </p:spPr>
        <p:txBody>
          <a:bodyPr wrap="square" rtlCol="0">
            <a:spAutoFit/>
          </a:bodyPr>
          <a:lstStyle/>
          <a:p>
            <a:pPr algn="ctr"/>
            <a:r>
              <a:rPr lang="es-AR" sz="2400" b="1" dirty="0" smtClean="0"/>
              <a:t>PERSUADIR Y CONVENCER</a:t>
            </a:r>
            <a:endParaRPr lang="es-AR" sz="2400" b="1" dirty="0"/>
          </a:p>
        </p:txBody>
      </p:sp>
      <p:sp>
        <p:nvSpPr>
          <p:cNvPr id="4" name="3 CuadroTexto"/>
          <p:cNvSpPr txBox="1"/>
          <p:nvPr/>
        </p:nvSpPr>
        <p:spPr>
          <a:xfrm>
            <a:off x="2051720" y="2276872"/>
            <a:ext cx="5040560" cy="1200329"/>
          </a:xfrm>
          <a:prstGeom prst="rect">
            <a:avLst/>
          </a:prstGeom>
          <a:noFill/>
        </p:spPr>
        <p:txBody>
          <a:bodyPr wrap="square" rtlCol="0">
            <a:spAutoFit/>
          </a:bodyPr>
          <a:lstStyle/>
          <a:p>
            <a:pPr algn="ctr"/>
            <a:r>
              <a:rPr lang="es-AR" sz="2400" dirty="0" smtClean="0"/>
              <a:t>A persuade a B</a:t>
            </a:r>
          </a:p>
          <a:p>
            <a:pPr algn="ctr"/>
            <a:endParaRPr lang="es-AR" sz="2400" dirty="0"/>
          </a:p>
          <a:p>
            <a:pPr algn="ctr"/>
            <a:r>
              <a:rPr lang="es-AR" sz="2400" dirty="0" smtClean="0"/>
              <a:t>A convence a B</a:t>
            </a:r>
            <a:endParaRPr lang="es-AR" sz="2400" dirty="0"/>
          </a:p>
        </p:txBody>
      </p:sp>
      <p:sp>
        <p:nvSpPr>
          <p:cNvPr id="5" name="4 Rectángulo"/>
          <p:cNvSpPr/>
          <p:nvPr/>
        </p:nvSpPr>
        <p:spPr>
          <a:xfrm>
            <a:off x="1547664" y="3861048"/>
            <a:ext cx="6120680" cy="1631216"/>
          </a:xfrm>
          <a:prstGeom prst="rect">
            <a:avLst/>
          </a:prstGeom>
        </p:spPr>
        <p:txBody>
          <a:bodyPr wrap="square">
            <a:spAutoFit/>
          </a:bodyPr>
          <a:lstStyle/>
          <a:p>
            <a:pPr algn="just"/>
            <a:r>
              <a:rPr lang="es-AR" sz="2000" b="1" dirty="0"/>
              <a:t>L</a:t>
            </a:r>
            <a:r>
              <a:rPr lang="es-AR" sz="2000" b="1" dirty="0" smtClean="0"/>
              <a:t>a convicción </a:t>
            </a:r>
            <a:r>
              <a:rPr lang="es-AR" sz="2000" dirty="0" smtClean="0"/>
              <a:t>implica un proceso activo, racional y reflexivo, por parte del participante paciente.</a:t>
            </a:r>
          </a:p>
          <a:p>
            <a:pPr algn="just"/>
            <a:endParaRPr lang="es-AR" sz="2000" dirty="0"/>
          </a:p>
          <a:p>
            <a:pPr algn="just"/>
            <a:r>
              <a:rPr lang="es-AR" sz="2000" b="1" dirty="0" smtClean="0"/>
              <a:t>La persuasión</a:t>
            </a:r>
            <a:r>
              <a:rPr lang="es-AR" sz="2000" dirty="0" smtClean="0"/>
              <a:t> implica in proceso pasivo, irracional e irreflexivo.</a:t>
            </a:r>
            <a:endParaRPr lang="es-AR" sz="2000" dirty="0"/>
          </a:p>
        </p:txBody>
      </p:sp>
    </p:spTree>
    <p:extLst>
      <p:ext uri="{BB962C8B-B14F-4D97-AF65-F5344CB8AC3E}">
        <p14:creationId xmlns:p14="http://schemas.microsoft.com/office/powerpoint/2010/main" val="111468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699792" y="1267459"/>
            <a:ext cx="3456384" cy="400110"/>
          </a:xfrm>
          <a:prstGeom prst="rect">
            <a:avLst/>
          </a:prstGeom>
          <a:noFill/>
        </p:spPr>
        <p:txBody>
          <a:bodyPr wrap="square" rtlCol="0">
            <a:spAutoFit/>
          </a:bodyPr>
          <a:lstStyle/>
          <a:p>
            <a:pPr algn="ctr"/>
            <a:r>
              <a:rPr lang="es-AR" sz="2000" b="1" dirty="0" smtClean="0">
                <a:solidFill>
                  <a:prstClr val="black"/>
                </a:solidFill>
              </a:rPr>
              <a:t>Retórica (Aristóteles)</a:t>
            </a:r>
            <a:endParaRPr lang="es-AR" sz="2000" b="1" dirty="0">
              <a:solidFill>
                <a:prstClr val="black"/>
              </a:solidFill>
            </a:endParaRPr>
          </a:p>
        </p:txBody>
      </p:sp>
      <p:sp>
        <p:nvSpPr>
          <p:cNvPr id="3" name="2 Rectángulo"/>
          <p:cNvSpPr/>
          <p:nvPr/>
        </p:nvSpPr>
        <p:spPr>
          <a:xfrm>
            <a:off x="1864893" y="2276872"/>
            <a:ext cx="5328592" cy="1938992"/>
          </a:xfrm>
          <a:prstGeom prst="rect">
            <a:avLst/>
          </a:prstGeom>
        </p:spPr>
        <p:txBody>
          <a:bodyPr wrap="square">
            <a:spAutoFit/>
          </a:bodyPr>
          <a:lstStyle/>
          <a:p>
            <a:pPr algn="just"/>
            <a:r>
              <a:rPr lang="es-AR" sz="2000" dirty="0">
                <a:solidFill>
                  <a:prstClr val="black"/>
                </a:solidFill>
              </a:rPr>
              <a:t>“el arte de extraer de todo su tema el grado de persuasión que encierra” </a:t>
            </a:r>
          </a:p>
          <a:p>
            <a:pPr algn="just"/>
            <a:endParaRPr lang="es-AR" sz="2000" dirty="0" smtClean="0">
              <a:solidFill>
                <a:prstClr val="black"/>
              </a:solidFill>
            </a:endParaRPr>
          </a:p>
          <a:p>
            <a:pPr algn="just"/>
            <a:r>
              <a:rPr lang="es-AR" sz="2000" dirty="0" smtClean="0">
                <a:solidFill>
                  <a:prstClr val="black"/>
                </a:solidFill>
              </a:rPr>
              <a:t>“</a:t>
            </a:r>
            <a:r>
              <a:rPr lang="es-AR" sz="2000" dirty="0">
                <a:solidFill>
                  <a:prstClr val="black"/>
                </a:solidFill>
              </a:rPr>
              <a:t>la facultad de descubrir especulativamente lo que en cada caso puede ser propio para persuadir”. </a:t>
            </a:r>
          </a:p>
        </p:txBody>
      </p:sp>
    </p:spTree>
    <p:extLst>
      <p:ext uri="{BB962C8B-B14F-4D97-AF65-F5344CB8AC3E}">
        <p14:creationId xmlns:p14="http://schemas.microsoft.com/office/powerpoint/2010/main" val="29039151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19672" y="2132856"/>
            <a:ext cx="6192688" cy="3170099"/>
          </a:xfrm>
          <a:prstGeom prst="rect">
            <a:avLst/>
          </a:prstGeom>
        </p:spPr>
        <p:txBody>
          <a:bodyPr wrap="square">
            <a:spAutoFit/>
          </a:bodyPr>
          <a:lstStyle/>
          <a:p>
            <a:pPr algn="just">
              <a:spcAft>
                <a:spcPts val="600"/>
              </a:spcAft>
            </a:pPr>
            <a:r>
              <a:rPr lang="es-AR" dirty="0">
                <a:solidFill>
                  <a:prstClr val="black"/>
                </a:solidFill>
              </a:rPr>
              <a:t>1) </a:t>
            </a:r>
            <a:r>
              <a:rPr lang="es-AR" b="1" dirty="0" err="1">
                <a:solidFill>
                  <a:prstClr val="black"/>
                </a:solidFill>
              </a:rPr>
              <a:t>Inventio</a:t>
            </a:r>
            <a:r>
              <a:rPr lang="es-AR" dirty="0">
                <a:solidFill>
                  <a:prstClr val="black"/>
                </a:solidFill>
              </a:rPr>
              <a:t>: El establecimiento de las pruebas, razones o argumentos. La acción de encontrar qué decir.</a:t>
            </a:r>
          </a:p>
          <a:p>
            <a:pPr algn="just">
              <a:spcAft>
                <a:spcPts val="600"/>
              </a:spcAft>
            </a:pPr>
            <a:r>
              <a:rPr lang="es-AR" dirty="0">
                <a:solidFill>
                  <a:prstClr val="black"/>
                </a:solidFill>
              </a:rPr>
              <a:t>2) </a:t>
            </a:r>
            <a:r>
              <a:rPr lang="es-AR" b="1" dirty="0" err="1">
                <a:solidFill>
                  <a:prstClr val="black"/>
                </a:solidFill>
              </a:rPr>
              <a:t>Dispositio</a:t>
            </a:r>
            <a:r>
              <a:rPr lang="es-AR" dirty="0">
                <a:solidFill>
                  <a:prstClr val="black"/>
                </a:solidFill>
              </a:rPr>
              <a:t>: La ubicación de esas pruebas a lo largo del discurso según un orden.</a:t>
            </a:r>
          </a:p>
          <a:p>
            <a:pPr algn="just">
              <a:spcAft>
                <a:spcPts val="600"/>
              </a:spcAft>
            </a:pPr>
            <a:r>
              <a:rPr lang="es-AR" dirty="0">
                <a:solidFill>
                  <a:prstClr val="black"/>
                </a:solidFill>
              </a:rPr>
              <a:t>3) </a:t>
            </a:r>
            <a:r>
              <a:rPr lang="es-AR" b="1" dirty="0" err="1">
                <a:solidFill>
                  <a:prstClr val="black"/>
                </a:solidFill>
              </a:rPr>
              <a:t>Elocutio</a:t>
            </a:r>
            <a:r>
              <a:rPr lang="es-AR" dirty="0">
                <a:solidFill>
                  <a:prstClr val="black"/>
                </a:solidFill>
              </a:rPr>
              <a:t>: La composición verbal de los argumentos. La introducción de los adornos (tropos) y figuras.</a:t>
            </a:r>
          </a:p>
          <a:p>
            <a:pPr algn="just">
              <a:spcAft>
                <a:spcPts val="600"/>
              </a:spcAft>
            </a:pPr>
            <a:r>
              <a:rPr lang="es-AR" dirty="0">
                <a:solidFill>
                  <a:prstClr val="black"/>
                </a:solidFill>
              </a:rPr>
              <a:t>4) </a:t>
            </a:r>
            <a:r>
              <a:rPr lang="es-AR" b="1" dirty="0" err="1">
                <a:solidFill>
                  <a:prstClr val="black"/>
                </a:solidFill>
              </a:rPr>
              <a:t>Actio</a:t>
            </a:r>
            <a:r>
              <a:rPr lang="es-AR" dirty="0">
                <a:solidFill>
                  <a:prstClr val="black"/>
                </a:solidFill>
              </a:rPr>
              <a:t>: La puesta en escena del discurso desde el punto de vista del orador, del destinatario y del mensaje mismo.</a:t>
            </a:r>
          </a:p>
          <a:p>
            <a:pPr algn="just">
              <a:spcAft>
                <a:spcPts val="600"/>
              </a:spcAft>
            </a:pPr>
            <a:r>
              <a:rPr lang="es-AR" dirty="0">
                <a:solidFill>
                  <a:prstClr val="black"/>
                </a:solidFill>
              </a:rPr>
              <a:t>5) </a:t>
            </a:r>
            <a:r>
              <a:rPr lang="es-AR" b="1" dirty="0">
                <a:solidFill>
                  <a:prstClr val="black"/>
                </a:solidFill>
              </a:rPr>
              <a:t>Memoria</a:t>
            </a:r>
            <a:r>
              <a:rPr lang="es-AR" dirty="0">
                <a:solidFill>
                  <a:prstClr val="black"/>
                </a:solidFill>
              </a:rPr>
              <a:t>: El recurso a la memoria de otros textos que operan como estereotipos.</a:t>
            </a:r>
          </a:p>
        </p:txBody>
      </p:sp>
      <p:sp>
        <p:nvSpPr>
          <p:cNvPr id="3" name="2 Rectángulo"/>
          <p:cNvSpPr/>
          <p:nvPr/>
        </p:nvSpPr>
        <p:spPr>
          <a:xfrm>
            <a:off x="2267744" y="1340768"/>
            <a:ext cx="4331186" cy="400110"/>
          </a:xfrm>
          <a:prstGeom prst="rect">
            <a:avLst/>
          </a:prstGeom>
        </p:spPr>
        <p:txBody>
          <a:bodyPr wrap="none">
            <a:spAutoFit/>
          </a:bodyPr>
          <a:lstStyle/>
          <a:p>
            <a:r>
              <a:rPr lang="es-AR" sz="2000" b="1" dirty="0" smtClean="0">
                <a:solidFill>
                  <a:prstClr val="black"/>
                </a:solidFill>
              </a:rPr>
              <a:t>Partes </a:t>
            </a:r>
            <a:r>
              <a:rPr lang="es-AR" sz="2000" b="1" dirty="0">
                <a:solidFill>
                  <a:prstClr val="black"/>
                </a:solidFill>
              </a:rPr>
              <a:t>en que se subdivide la </a:t>
            </a:r>
            <a:r>
              <a:rPr lang="es-AR" sz="2000" b="1" dirty="0" smtClean="0">
                <a:solidFill>
                  <a:prstClr val="black"/>
                </a:solidFill>
              </a:rPr>
              <a:t>Retórica</a:t>
            </a:r>
            <a:endParaRPr lang="es-AR" sz="2000" b="1" dirty="0">
              <a:solidFill>
                <a:prstClr val="black"/>
              </a:solidFill>
            </a:endParaRPr>
          </a:p>
        </p:txBody>
      </p:sp>
    </p:spTree>
    <p:extLst>
      <p:ext uri="{BB962C8B-B14F-4D97-AF65-F5344CB8AC3E}">
        <p14:creationId xmlns:p14="http://schemas.microsoft.com/office/powerpoint/2010/main" val="2997876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47664" y="1196752"/>
            <a:ext cx="6264696" cy="4585871"/>
          </a:xfrm>
          <a:prstGeom prst="rect">
            <a:avLst/>
          </a:prstGeom>
        </p:spPr>
        <p:txBody>
          <a:bodyPr wrap="square">
            <a:spAutoFit/>
          </a:bodyPr>
          <a:lstStyle/>
          <a:p>
            <a:pPr algn="ctr"/>
            <a:r>
              <a:rPr lang="es-AR" sz="2000" b="1" dirty="0">
                <a:solidFill>
                  <a:prstClr val="black"/>
                </a:solidFill>
              </a:rPr>
              <a:t>La </a:t>
            </a:r>
            <a:r>
              <a:rPr lang="es-AR" sz="2000" b="1" dirty="0" smtClean="0">
                <a:solidFill>
                  <a:prstClr val="black"/>
                </a:solidFill>
              </a:rPr>
              <a:t>Tópica</a:t>
            </a:r>
          </a:p>
          <a:p>
            <a:pPr algn="just"/>
            <a:endParaRPr lang="es-AR" sz="2000" b="1" dirty="0">
              <a:solidFill>
                <a:prstClr val="black"/>
              </a:solidFill>
            </a:endParaRPr>
          </a:p>
          <a:p>
            <a:pPr algn="just"/>
            <a:r>
              <a:rPr lang="es-AR" sz="2000" dirty="0" smtClean="0">
                <a:solidFill>
                  <a:prstClr val="black"/>
                </a:solidFill>
              </a:rPr>
              <a:t>Fue </a:t>
            </a:r>
            <a:r>
              <a:rPr lang="es-AR" sz="2000" dirty="0">
                <a:solidFill>
                  <a:prstClr val="black"/>
                </a:solidFill>
              </a:rPr>
              <a:t>concebida, sucesivamente como un método, una red de formas vacías, o como una reserva de formas llenas</a:t>
            </a:r>
            <a:r>
              <a:rPr lang="es-AR" sz="2000" dirty="0" smtClean="0">
                <a:solidFill>
                  <a:prstClr val="black"/>
                </a:solidFill>
              </a:rPr>
              <a:t>.</a:t>
            </a:r>
          </a:p>
          <a:p>
            <a:pPr algn="just"/>
            <a:endParaRPr lang="es-AR" sz="2000" dirty="0">
              <a:solidFill>
                <a:prstClr val="black"/>
              </a:solidFill>
            </a:endParaRPr>
          </a:p>
          <a:p>
            <a:pPr algn="just">
              <a:spcAft>
                <a:spcPts val="600"/>
              </a:spcAft>
            </a:pPr>
            <a:r>
              <a:rPr lang="es-AR" dirty="0">
                <a:solidFill>
                  <a:prstClr val="black"/>
                </a:solidFill>
              </a:rPr>
              <a:t>a) como </a:t>
            </a:r>
            <a:r>
              <a:rPr lang="es-AR" b="1" dirty="0">
                <a:solidFill>
                  <a:prstClr val="black"/>
                </a:solidFill>
              </a:rPr>
              <a:t>método</a:t>
            </a:r>
            <a:r>
              <a:rPr lang="es-AR" dirty="0">
                <a:solidFill>
                  <a:prstClr val="black"/>
                </a:solidFill>
              </a:rPr>
              <a:t> sería una técnica para encontrar argumentos.</a:t>
            </a:r>
          </a:p>
          <a:p>
            <a:pPr algn="just">
              <a:spcAft>
                <a:spcPts val="600"/>
              </a:spcAft>
            </a:pPr>
            <a:r>
              <a:rPr lang="es-AR" dirty="0">
                <a:solidFill>
                  <a:prstClr val="black"/>
                </a:solidFill>
              </a:rPr>
              <a:t>b) como </a:t>
            </a:r>
            <a:r>
              <a:rPr lang="es-AR" b="1" dirty="0">
                <a:solidFill>
                  <a:prstClr val="black"/>
                </a:solidFill>
              </a:rPr>
              <a:t>red de formas vacías</a:t>
            </a:r>
            <a:r>
              <a:rPr lang="es-AR" dirty="0">
                <a:solidFill>
                  <a:prstClr val="black"/>
                </a:solidFill>
              </a:rPr>
              <a:t>: el género, la diferencia, la definición, la enumeración de las partes, la </a:t>
            </a:r>
            <a:r>
              <a:rPr lang="es-AR" dirty="0" smtClean="0">
                <a:solidFill>
                  <a:prstClr val="black"/>
                </a:solidFill>
              </a:rPr>
              <a:t>etimología, </a:t>
            </a:r>
            <a:r>
              <a:rPr lang="es-AR" dirty="0">
                <a:solidFill>
                  <a:prstClr val="black"/>
                </a:solidFill>
              </a:rPr>
              <a:t>los conjugados (el campo asociativo del radical de la palabra), la comparación, los contrarios, los efectos, las causas, etc</a:t>
            </a:r>
            <a:r>
              <a:rPr lang="es-AR" dirty="0" smtClean="0">
                <a:solidFill>
                  <a:prstClr val="black"/>
                </a:solidFill>
              </a:rPr>
              <a:t>.</a:t>
            </a:r>
          </a:p>
          <a:p>
            <a:pPr algn="just">
              <a:spcAft>
                <a:spcPts val="600"/>
              </a:spcAft>
            </a:pPr>
            <a:r>
              <a:rPr lang="es-AR" dirty="0" smtClean="0">
                <a:solidFill>
                  <a:prstClr val="black"/>
                </a:solidFill>
              </a:rPr>
              <a:t>c) como </a:t>
            </a:r>
            <a:r>
              <a:rPr lang="es-AR" dirty="0">
                <a:solidFill>
                  <a:prstClr val="black"/>
                </a:solidFill>
              </a:rPr>
              <a:t>una </a:t>
            </a:r>
            <a:r>
              <a:rPr lang="es-AR" b="1" dirty="0">
                <a:solidFill>
                  <a:prstClr val="black"/>
                </a:solidFill>
              </a:rPr>
              <a:t>reserva</a:t>
            </a:r>
            <a:r>
              <a:rPr lang="es-AR" dirty="0">
                <a:solidFill>
                  <a:prstClr val="black"/>
                </a:solidFill>
              </a:rPr>
              <a:t> de estereotipos, de temas consagrados, proposiciones repetidas muchas veces, de fragmentos “llenos” que se colocan casi obligatoriamente en el tratamiento de todo </a:t>
            </a:r>
            <a:r>
              <a:rPr lang="es-AR" dirty="0" smtClean="0">
                <a:solidFill>
                  <a:prstClr val="black"/>
                </a:solidFill>
              </a:rPr>
              <a:t>tema.</a:t>
            </a:r>
            <a:endParaRPr lang="es-AR" dirty="0">
              <a:solidFill>
                <a:prstClr val="black"/>
              </a:solidFill>
            </a:endParaRPr>
          </a:p>
        </p:txBody>
      </p:sp>
    </p:spTree>
    <p:extLst>
      <p:ext uri="{BB962C8B-B14F-4D97-AF65-F5344CB8AC3E}">
        <p14:creationId xmlns:p14="http://schemas.microsoft.com/office/powerpoint/2010/main" val="23933876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35696" y="1268760"/>
            <a:ext cx="5400600" cy="707886"/>
          </a:xfrm>
          <a:prstGeom prst="rect">
            <a:avLst/>
          </a:prstGeom>
        </p:spPr>
        <p:txBody>
          <a:bodyPr wrap="square">
            <a:spAutoFit/>
          </a:bodyPr>
          <a:lstStyle/>
          <a:p>
            <a:pPr algn="ctr"/>
            <a:r>
              <a:rPr lang="es-AR" sz="2000" b="1" dirty="0" smtClean="0">
                <a:solidFill>
                  <a:prstClr val="black"/>
                </a:solidFill>
              </a:rPr>
              <a:t>La </a:t>
            </a:r>
            <a:r>
              <a:rPr lang="es-AR" sz="2000" b="1" dirty="0">
                <a:solidFill>
                  <a:prstClr val="black"/>
                </a:solidFill>
              </a:rPr>
              <a:t>Tópica (entendida como </a:t>
            </a:r>
            <a:r>
              <a:rPr lang="es-AR" sz="2000" b="1" dirty="0" smtClean="0">
                <a:solidFill>
                  <a:prstClr val="black"/>
                </a:solidFill>
              </a:rPr>
              <a:t>“red de formas vacías”) </a:t>
            </a:r>
            <a:r>
              <a:rPr lang="es-AR" sz="2000" b="1" dirty="0">
                <a:solidFill>
                  <a:prstClr val="black"/>
                </a:solidFill>
              </a:rPr>
              <a:t>comprende dos </a:t>
            </a:r>
            <a:r>
              <a:rPr lang="es-AR" sz="2000" b="1" dirty="0" err="1">
                <a:solidFill>
                  <a:prstClr val="black"/>
                </a:solidFill>
              </a:rPr>
              <a:t>subtópicas</a:t>
            </a:r>
            <a:r>
              <a:rPr lang="es-AR" sz="2000" b="1" dirty="0">
                <a:solidFill>
                  <a:prstClr val="black"/>
                </a:solidFill>
              </a:rPr>
              <a:t>:</a:t>
            </a:r>
          </a:p>
        </p:txBody>
      </p:sp>
      <p:sp>
        <p:nvSpPr>
          <p:cNvPr id="3" name="2 Rectángulo"/>
          <p:cNvSpPr/>
          <p:nvPr/>
        </p:nvSpPr>
        <p:spPr>
          <a:xfrm>
            <a:off x="1475656" y="2321004"/>
            <a:ext cx="5760640" cy="3139321"/>
          </a:xfrm>
          <a:prstGeom prst="rect">
            <a:avLst/>
          </a:prstGeom>
        </p:spPr>
        <p:txBody>
          <a:bodyPr wrap="square">
            <a:spAutoFit/>
          </a:bodyPr>
          <a:lstStyle/>
          <a:p>
            <a:r>
              <a:rPr lang="es-AR" b="1" dirty="0" smtClean="0">
                <a:solidFill>
                  <a:prstClr val="black"/>
                </a:solidFill>
              </a:rPr>
              <a:t>b.1</a:t>
            </a:r>
            <a:r>
              <a:rPr lang="es-AR" dirty="0">
                <a:solidFill>
                  <a:prstClr val="black"/>
                </a:solidFill>
              </a:rPr>
              <a:t>) </a:t>
            </a:r>
            <a:r>
              <a:rPr lang="es-AR" dirty="0" smtClean="0">
                <a:solidFill>
                  <a:prstClr val="black"/>
                </a:solidFill>
              </a:rPr>
              <a:t>los </a:t>
            </a:r>
            <a:r>
              <a:rPr lang="es-AR" b="1" dirty="0">
                <a:solidFill>
                  <a:prstClr val="black"/>
                </a:solidFill>
              </a:rPr>
              <a:t>lugares comunes</a:t>
            </a:r>
            <a:r>
              <a:rPr lang="es-AR" dirty="0">
                <a:solidFill>
                  <a:prstClr val="black"/>
                </a:solidFill>
              </a:rPr>
              <a:t>, sirven para ser utilizados por cualquier ciencia y en relación a cualquier </a:t>
            </a:r>
            <a:r>
              <a:rPr lang="es-AR" dirty="0" smtClean="0">
                <a:solidFill>
                  <a:prstClr val="black"/>
                </a:solidFill>
              </a:rPr>
              <a:t>tema:</a:t>
            </a:r>
          </a:p>
          <a:p>
            <a:pPr marL="285750" indent="-285750">
              <a:buFont typeface="Arial" panose="020B0604020202020204" pitchFamily="34" charset="0"/>
              <a:buChar char="•"/>
            </a:pPr>
            <a:r>
              <a:rPr lang="es-AR" dirty="0" smtClean="0">
                <a:solidFill>
                  <a:prstClr val="black"/>
                </a:solidFill>
              </a:rPr>
              <a:t>posible/imposible</a:t>
            </a:r>
          </a:p>
          <a:p>
            <a:pPr marL="285750" indent="-285750">
              <a:buFont typeface="Arial" panose="020B0604020202020204" pitchFamily="34" charset="0"/>
              <a:buChar char="•"/>
            </a:pPr>
            <a:r>
              <a:rPr lang="es-AR" dirty="0">
                <a:solidFill>
                  <a:prstClr val="black"/>
                </a:solidFill>
              </a:rPr>
              <a:t>existente / inexistente (real/no </a:t>
            </a:r>
            <a:r>
              <a:rPr lang="es-AR" dirty="0" smtClean="0">
                <a:solidFill>
                  <a:prstClr val="black"/>
                </a:solidFill>
              </a:rPr>
              <a:t>real)</a:t>
            </a:r>
          </a:p>
          <a:p>
            <a:pPr marL="285750" indent="-285750">
              <a:buFont typeface="Arial" panose="020B0604020202020204" pitchFamily="34" charset="0"/>
              <a:buChar char="•"/>
            </a:pPr>
            <a:r>
              <a:rPr lang="es-AR" dirty="0">
                <a:solidFill>
                  <a:prstClr val="black"/>
                </a:solidFill>
              </a:rPr>
              <a:t>lo grande y lo pequeño</a:t>
            </a:r>
          </a:p>
          <a:p>
            <a:endParaRPr lang="es-AR" dirty="0" smtClean="0">
              <a:solidFill>
                <a:prstClr val="black"/>
              </a:solidFill>
            </a:endParaRPr>
          </a:p>
          <a:p>
            <a:r>
              <a:rPr lang="es-AR" b="1" dirty="0" smtClean="0">
                <a:solidFill>
                  <a:prstClr val="black"/>
                </a:solidFill>
              </a:rPr>
              <a:t>b.2</a:t>
            </a:r>
            <a:r>
              <a:rPr lang="es-AR" dirty="0">
                <a:solidFill>
                  <a:prstClr val="black"/>
                </a:solidFill>
              </a:rPr>
              <a:t>) los </a:t>
            </a:r>
            <a:r>
              <a:rPr lang="es-AR" b="1" dirty="0">
                <a:solidFill>
                  <a:prstClr val="black"/>
                </a:solidFill>
              </a:rPr>
              <a:t>lugares especiales</a:t>
            </a:r>
            <a:r>
              <a:rPr lang="es-AR" dirty="0">
                <a:solidFill>
                  <a:prstClr val="black"/>
                </a:solidFill>
              </a:rPr>
              <a:t>: son propios de una ciencia en particular o de un género </a:t>
            </a:r>
            <a:r>
              <a:rPr lang="es-AR" dirty="0" smtClean="0">
                <a:solidFill>
                  <a:prstClr val="black"/>
                </a:solidFill>
              </a:rPr>
              <a:t>determinado (ej. judicial):</a:t>
            </a:r>
          </a:p>
          <a:p>
            <a:pPr marL="285750" indent="-285750">
              <a:buFont typeface="Arial" panose="020B0604020202020204" pitchFamily="34" charset="0"/>
              <a:buChar char="•"/>
            </a:pPr>
            <a:r>
              <a:rPr lang="es-AR" dirty="0">
                <a:solidFill>
                  <a:prstClr val="black"/>
                </a:solidFill>
              </a:rPr>
              <a:t>la </a:t>
            </a:r>
            <a:r>
              <a:rPr lang="es-AR" dirty="0" smtClean="0">
                <a:solidFill>
                  <a:prstClr val="black"/>
                </a:solidFill>
              </a:rPr>
              <a:t>conjetura</a:t>
            </a:r>
          </a:p>
          <a:p>
            <a:pPr marL="285750" indent="-285750">
              <a:buFont typeface="Arial" panose="020B0604020202020204" pitchFamily="34" charset="0"/>
              <a:buChar char="•"/>
            </a:pPr>
            <a:r>
              <a:rPr lang="es-AR" dirty="0" smtClean="0">
                <a:solidFill>
                  <a:prstClr val="black"/>
                </a:solidFill>
              </a:rPr>
              <a:t>la definición</a:t>
            </a:r>
          </a:p>
          <a:p>
            <a:pPr marL="285750" indent="-285750">
              <a:buFont typeface="Arial" panose="020B0604020202020204" pitchFamily="34" charset="0"/>
              <a:buChar char="•"/>
            </a:pPr>
            <a:r>
              <a:rPr lang="es-AR" dirty="0" smtClean="0">
                <a:solidFill>
                  <a:prstClr val="black"/>
                </a:solidFill>
              </a:rPr>
              <a:t>la cualidad</a:t>
            </a:r>
            <a:endParaRPr lang="es-AR" dirty="0">
              <a:solidFill>
                <a:prstClr val="black"/>
              </a:solidFill>
            </a:endParaRPr>
          </a:p>
        </p:txBody>
      </p:sp>
    </p:spTree>
    <p:extLst>
      <p:ext uri="{BB962C8B-B14F-4D97-AF65-F5344CB8AC3E}">
        <p14:creationId xmlns:p14="http://schemas.microsoft.com/office/powerpoint/2010/main" val="1100403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857</TotalTime>
  <Words>1336</Words>
  <Application>Microsoft Office PowerPoint</Application>
  <PresentationFormat>Presentación en pantalla (4:3)</PresentationFormat>
  <Paragraphs>140</Paragraphs>
  <Slides>21</Slides>
  <Notes>3</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Chincheta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servelli</dc:creator>
  <cp:lastModifiedBy>servelli</cp:lastModifiedBy>
  <cp:revision>35</cp:revision>
  <dcterms:created xsi:type="dcterms:W3CDTF">2018-05-10T13:42:16Z</dcterms:created>
  <dcterms:modified xsi:type="dcterms:W3CDTF">2019-06-03T17:27:58Z</dcterms:modified>
</cp:coreProperties>
</file>