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317" r:id="rId3"/>
    <p:sldId id="278" r:id="rId4"/>
    <p:sldId id="333" r:id="rId5"/>
    <p:sldId id="259" r:id="rId6"/>
    <p:sldId id="300" r:id="rId7"/>
    <p:sldId id="315" r:id="rId8"/>
    <p:sldId id="316" r:id="rId9"/>
    <p:sldId id="334" r:id="rId10"/>
    <p:sldId id="335" r:id="rId11"/>
    <p:sldId id="307" r:id="rId12"/>
    <p:sldId id="336" r:id="rId13"/>
    <p:sldId id="337" r:id="rId14"/>
    <p:sldId id="260" r:id="rId15"/>
    <p:sldId id="279" r:id="rId16"/>
    <p:sldId id="280" r:id="rId17"/>
    <p:sldId id="297" r:id="rId18"/>
    <p:sldId id="318" r:id="rId19"/>
    <p:sldId id="342" r:id="rId20"/>
    <p:sldId id="281" r:id="rId21"/>
    <p:sldId id="338" r:id="rId22"/>
    <p:sldId id="319" r:id="rId23"/>
    <p:sldId id="340" r:id="rId24"/>
    <p:sldId id="341" r:id="rId25"/>
    <p:sldId id="320" r:id="rId26"/>
    <p:sldId id="321" r:id="rId27"/>
    <p:sldId id="322" r:id="rId28"/>
    <p:sldId id="326" r:id="rId29"/>
    <p:sldId id="327" r:id="rId30"/>
    <p:sldId id="347" r:id="rId31"/>
    <p:sldId id="348" r:id="rId32"/>
    <p:sldId id="349" r:id="rId33"/>
    <p:sldId id="328" r:id="rId34"/>
    <p:sldId id="329" r:id="rId35"/>
    <p:sldId id="330" r:id="rId36"/>
    <p:sldId id="331" r:id="rId37"/>
    <p:sldId id="332" r:id="rId38"/>
    <p:sldId id="298" r:id="rId39"/>
    <p:sldId id="299" r:id="rId40"/>
    <p:sldId id="258" r:id="rId41"/>
    <p:sldId id="257" r:id="rId42"/>
    <p:sldId id="263" r:id="rId43"/>
    <p:sldId id="264" r:id="rId44"/>
    <p:sldId id="303" r:id="rId45"/>
    <p:sldId id="304" r:id="rId46"/>
    <p:sldId id="346" r:id="rId4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4BE68D-316F-4C9B-A2D0-71E779F730A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AR"/>
        </a:p>
      </dgm:t>
    </dgm:pt>
    <dgm:pt modelId="{BF81AA66-2B24-4A66-84F2-674E77DAFF93}">
      <dgm:prSet phldrT="[Texto]"/>
      <dgm:spPr>
        <a:solidFill>
          <a:schemeClr val="accent2">
            <a:lumMod val="75000"/>
          </a:schemeClr>
        </a:solidFill>
      </dgm:spPr>
      <dgm:t>
        <a:bodyPr/>
        <a:lstStyle/>
        <a:p>
          <a:r>
            <a:rPr lang="es-AR" dirty="0" smtClean="0"/>
            <a:t>ACORDADO</a:t>
          </a:r>
          <a:endParaRPr lang="es-AR" dirty="0"/>
        </a:p>
      </dgm:t>
    </dgm:pt>
    <dgm:pt modelId="{F47AFA2F-8B94-41EF-A87A-B54808E989D7}" type="parTrans" cxnId="{053461AB-D9B7-437F-85DE-F7F8D62A60E6}">
      <dgm:prSet/>
      <dgm:spPr/>
      <dgm:t>
        <a:bodyPr/>
        <a:lstStyle/>
        <a:p>
          <a:endParaRPr lang="es-AR"/>
        </a:p>
      </dgm:t>
    </dgm:pt>
    <dgm:pt modelId="{86D8446E-11BE-4B0E-86E7-410D9A7F07A8}" type="sibTrans" cxnId="{053461AB-D9B7-437F-85DE-F7F8D62A60E6}">
      <dgm:prSet/>
      <dgm:spPr/>
      <dgm:t>
        <a:bodyPr/>
        <a:lstStyle/>
        <a:p>
          <a:endParaRPr lang="es-AR"/>
        </a:p>
      </dgm:t>
    </dgm:pt>
    <dgm:pt modelId="{C190CB67-41AE-4415-8DE9-A8DF76E59B63}">
      <dgm:prSet phldrT="[Texto]"/>
      <dgm:spPr>
        <a:solidFill>
          <a:schemeClr val="accent1">
            <a:lumMod val="60000"/>
            <a:lumOff val="40000"/>
            <a:alpha val="90000"/>
          </a:schemeClr>
        </a:solidFill>
        <a:ln>
          <a:solidFill>
            <a:schemeClr val="accent1">
              <a:alpha val="90000"/>
            </a:schemeClr>
          </a:solidFill>
        </a:ln>
      </dgm:spPr>
      <dgm:t>
        <a:bodyPr/>
        <a:lstStyle/>
        <a:p>
          <a:r>
            <a:rPr lang="es-AR" dirty="0" smtClean="0"/>
            <a:t>Provisorio</a:t>
          </a:r>
          <a:endParaRPr lang="es-AR" dirty="0"/>
        </a:p>
      </dgm:t>
    </dgm:pt>
    <dgm:pt modelId="{FA3ABE01-1D8C-4538-809B-34542EF1EF48}" type="parTrans" cxnId="{D7833FCA-7EA8-4635-B607-5DCB25D3B256}">
      <dgm:prSet/>
      <dgm:spPr/>
      <dgm:t>
        <a:bodyPr/>
        <a:lstStyle/>
        <a:p>
          <a:endParaRPr lang="es-AR"/>
        </a:p>
      </dgm:t>
    </dgm:pt>
    <dgm:pt modelId="{A912F4DC-C1B4-4754-A144-FDF15F554D34}" type="sibTrans" cxnId="{D7833FCA-7EA8-4635-B607-5DCB25D3B256}">
      <dgm:prSet/>
      <dgm:spPr/>
      <dgm:t>
        <a:bodyPr/>
        <a:lstStyle/>
        <a:p>
          <a:endParaRPr lang="es-AR"/>
        </a:p>
      </dgm:t>
    </dgm:pt>
    <dgm:pt modelId="{FAD312E3-9191-432F-8766-C9F6ADC9E667}">
      <dgm:prSet phldrT="[Texto]"/>
      <dgm:spPr>
        <a:solidFill>
          <a:schemeClr val="accent1">
            <a:lumMod val="60000"/>
            <a:lumOff val="40000"/>
            <a:alpha val="90000"/>
          </a:schemeClr>
        </a:solidFill>
        <a:ln>
          <a:solidFill>
            <a:schemeClr val="accent1">
              <a:alpha val="90000"/>
            </a:schemeClr>
          </a:solidFill>
        </a:ln>
      </dgm:spPr>
      <dgm:t>
        <a:bodyPr/>
        <a:lstStyle/>
        <a:p>
          <a:r>
            <a:rPr lang="es-AR" dirty="0" smtClean="0"/>
            <a:t>Definitivo</a:t>
          </a:r>
          <a:endParaRPr lang="es-AR" dirty="0"/>
        </a:p>
      </dgm:t>
    </dgm:pt>
    <dgm:pt modelId="{C650B514-7ED7-43E6-8E48-AC5160CD2013}" type="parTrans" cxnId="{0858BDF6-062C-4956-A282-81477EEAD8AC}">
      <dgm:prSet/>
      <dgm:spPr/>
      <dgm:t>
        <a:bodyPr/>
        <a:lstStyle/>
        <a:p>
          <a:endParaRPr lang="es-AR"/>
        </a:p>
      </dgm:t>
    </dgm:pt>
    <dgm:pt modelId="{9A851C26-5089-41B7-BF40-05E1E6E16376}" type="sibTrans" cxnId="{0858BDF6-062C-4956-A282-81477EEAD8AC}">
      <dgm:prSet/>
      <dgm:spPr/>
      <dgm:t>
        <a:bodyPr/>
        <a:lstStyle/>
        <a:p>
          <a:endParaRPr lang="es-AR"/>
        </a:p>
      </dgm:t>
    </dgm:pt>
    <dgm:pt modelId="{C1A95409-724F-40F7-B383-4CD042F07C90}">
      <dgm:prSet phldrT="[Texto]"/>
      <dgm:spPr>
        <a:solidFill>
          <a:schemeClr val="accent2">
            <a:lumMod val="75000"/>
          </a:schemeClr>
        </a:solidFill>
      </dgm:spPr>
      <dgm:t>
        <a:bodyPr/>
        <a:lstStyle/>
        <a:p>
          <a:r>
            <a:rPr lang="es-AR" dirty="0" smtClean="0"/>
            <a:t>DECISIÓN JUDICIAL</a:t>
          </a:r>
          <a:endParaRPr lang="es-AR" dirty="0"/>
        </a:p>
      </dgm:t>
    </dgm:pt>
    <dgm:pt modelId="{789BFFF4-588F-4202-A499-B96C0E746F69}" type="parTrans" cxnId="{C3093489-B8D5-40AB-9F5F-DAC9AAF05EE1}">
      <dgm:prSet/>
      <dgm:spPr/>
      <dgm:t>
        <a:bodyPr/>
        <a:lstStyle/>
        <a:p>
          <a:endParaRPr lang="es-AR"/>
        </a:p>
      </dgm:t>
    </dgm:pt>
    <dgm:pt modelId="{76735039-738C-468B-83C8-32DA5B9286E4}" type="sibTrans" cxnId="{C3093489-B8D5-40AB-9F5F-DAC9AAF05EE1}">
      <dgm:prSet/>
      <dgm:spPr/>
      <dgm:t>
        <a:bodyPr/>
        <a:lstStyle/>
        <a:p>
          <a:endParaRPr lang="es-AR"/>
        </a:p>
      </dgm:t>
    </dgm:pt>
    <dgm:pt modelId="{CA389A85-7D57-435E-99CD-AE140799E2C8}">
      <dgm:prSet phldrT="[Texto]"/>
      <dgm:spPr>
        <a:solidFill>
          <a:schemeClr val="accent1">
            <a:lumMod val="60000"/>
            <a:lumOff val="40000"/>
            <a:alpha val="90000"/>
          </a:schemeClr>
        </a:solidFill>
      </dgm:spPr>
      <dgm:t>
        <a:bodyPr/>
        <a:lstStyle/>
        <a:p>
          <a:r>
            <a:rPr lang="es-AR" dirty="0" smtClean="0"/>
            <a:t>Provisorio</a:t>
          </a:r>
          <a:endParaRPr lang="es-AR" dirty="0"/>
        </a:p>
      </dgm:t>
    </dgm:pt>
    <dgm:pt modelId="{05AF41CA-D9DA-46CF-AE11-240ABC514041}" type="parTrans" cxnId="{8F7F98D6-DAAB-4958-8E12-7AC097858381}">
      <dgm:prSet/>
      <dgm:spPr/>
      <dgm:t>
        <a:bodyPr/>
        <a:lstStyle/>
        <a:p>
          <a:endParaRPr lang="es-AR"/>
        </a:p>
      </dgm:t>
    </dgm:pt>
    <dgm:pt modelId="{1D39A33B-F8A7-4B42-BE8D-046A67131B89}" type="sibTrans" cxnId="{8F7F98D6-DAAB-4958-8E12-7AC097858381}">
      <dgm:prSet/>
      <dgm:spPr/>
      <dgm:t>
        <a:bodyPr/>
        <a:lstStyle/>
        <a:p>
          <a:endParaRPr lang="es-AR"/>
        </a:p>
      </dgm:t>
    </dgm:pt>
    <dgm:pt modelId="{0101AF1F-15D5-4B93-B96E-61E68A4F0F87}">
      <dgm:prSet phldrT="[Texto]"/>
      <dgm:spPr>
        <a:solidFill>
          <a:schemeClr val="accent1">
            <a:lumMod val="60000"/>
            <a:lumOff val="40000"/>
            <a:alpha val="90000"/>
          </a:schemeClr>
        </a:solidFill>
      </dgm:spPr>
      <dgm:t>
        <a:bodyPr/>
        <a:lstStyle/>
        <a:p>
          <a:r>
            <a:rPr lang="es-AR" dirty="0" smtClean="0"/>
            <a:t>Definitivo</a:t>
          </a:r>
          <a:endParaRPr lang="es-AR" dirty="0"/>
        </a:p>
      </dgm:t>
    </dgm:pt>
    <dgm:pt modelId="{769AD7C7-AA21-47DD-BC75-2970FE4040A2}" type="parTrans" cxnId="{787CA0F4-C2F4-4983-8E94-8E024944C145}">
      <dgm:prSet/>
      <dgm:spPr/>
      <dgm:t>
        <a:bodyPr/>
        <a:lstStyle/>
        <a:p>
          <a:endParaRPr lang="es-AR"/>
        </a:p>
      </dgm:t>
    </dgm:pt>
    <dgm:pt modelId="{CD0BD25D-D795-4EA5-B4BB-4C236913A4DF}" type="sibTrans" cxnId="{787CA0F4-C2F4-4983-8E94-8E024944C145}">
      <dgm:prSet/>
      <dgm:spPr/>
      <dgm:t>
        <a:bodyPr/>
        <a:lstStyle/>
        <a:p>
          <a:endParaRPr lang="es-AR"/>
        </a:p>
      </dgm:t>
    </dgm:pt>
    <dgm:pt modelId="{420AB541-D48D-401D-A596-83D30D4DA9E4}" type="pres">
      <dgm:prSet presAssocID="{D04BE68D-316F-4C9B-A2D0-71E779F730AB}" presName="Name0" presStyleCnt="0">
        <dgm:presLayoutVars>
          <dgm:dir/>
          <dgm:animLvl val="lvl"/>
          <dgm:resizeHandles/>
        </dgm:presLayoutVars>
      </dgm:prSet>
      <dgm:spPr/>
      <dgm:t>
        <a:bodyPr/>
        <a:lstStyle/>
        <a:p>
          <a:endParaRPr lang="es-AR"/>
        </a:p>
      </dgm:t>
    </dgm:pt>
    <dgm:pt modelId="{5DF6D8CE-5E70-494C-A809-8B9EA552131E}" type="pres">
      <dgm:prSet presAssocID="{BF81AA66-2B24-4A66-84F2-674E77DAFF93}" presName="linNode" presStyleCnt="0"/>
      <dgm:spPr/>
    </dgm:pt>
    <dgm:pt modelId="{89EF7040-0AEC-43F8-A168-23363E105ED6}" type="pres">
      <dgm:prSet presAssocID="{BF81AA66-2B24-4A66-84F2-674E77DAFF93}" presName="parentShp" presStyleLbl="node1" presStyleIdx="0" presStyleCnt="2">
        <dgm:presLayoutVars>
          <dgm:bulletEnabled val="1"/>
        </dgm:presLayoutVars>
      </dgm:prSet>
      <dgm:spPr/>
      <dgm:t>
        <a:bodyPr/>
        <a:lstStyle/>
        <a:p>
          <a:endParaRPr lang="es-AR"/>
        </a:p>
      </dgm:t>
    </dgm:pt>
    <dgm:pt modelId="{04B166DB-8DAE-4F3E-B5CA-C4B2BD0D3A17}" type="pres">
      <dgm:prSet presAssocID="{BF81AA66-2B24-4A66-84F2-674E77DAFF93}" presName="childShp" presStyleLbl="bgAccFollowNode1" presStyleIdx="0" presStyleCnt="2">
        <dgm:presLayoutVars>
          <dgm:bulletEnabled val="1"/>
        </dgm:presLayoutVars>
      </dgm:prSet>
      <dgm:spPr/>
      <dgm:t>
        <a:bodyPr/>
        <a:lstStyle/>
        <a:p>
          <a:endParaRPr lang="es-AR"/>
        </a:p>
      </dgm:t>
    </dgm:pt>
    <dgm:pt modelId="{AB139CB3-E9E7-4C43-8D44-21789EE39426}" type="pres">
      <dgm:prSet presAssocID="{86D8446E-11BE-4B0E-86E7-410D9A7F07A8}" presName="spacing" presStyleCnt="0"/>
      <dgm:spPr/>
    </dgm:pt>
    <dgm:pt modelId="{04657C8F-AA61-45C2-992C-206F8CAF0D94}" type="pres">
      <dgm:prSet presAssocID="{C1A95409-724F-40F7-B383-4CD042F07C90}" presName="linNode" presStyleCnt="0"/>
      <dgm:spPr/>
    </dgm:pt>
    <dgm:pt modelId="{97B61536-4383-4ADF-ACBB-836ECDD0946A}" type="pres">
      <dgm:prSet presAssocID="{C1A95409-724F-40F7-B383-4CD042F07C90}" presName="parentShp" presStyleLbl="node1" presStyleIdx="1" presStyleCnt="2">
        <dgm:presLayoutVars>
          <dgm:bulletEnabled val="1"/>
        </dgm:presLayoutVars>
      </dgm:prSet>
      <dgm:spPr/>
      <dgm:t>
        <a:bodyPr/>
        <a:lstStyle/>
        <a:p>
          <a:endParaRPr lang="es-AR"/>
        </a:p>
      </dgm:t>
    </dgm:pt>
    <dgm:pt modelId="{ABCC9B6A-C77F-4FDD-857A-43E921561FB3}" type="pres">
      <dgm:prSet presAssocID="{C1A95409-724F-40F7-B383-4CD042F07C90}" presName="childShp" presStyleLbl="bgAccFollowNode1" presStyleIdx="1" presStyleCnt="2">
        <dgm:presLayoutVars>
          <dgm:bulletEnabled val="1"/>
        </dgm:presLayoutVars>
      </dgm:prSet>
      <dgm:spPr/>
      <dgm:t>
        <a:bodyPr/>
        <a:lstStyle/>
        <a:p>
          <a:endParaRPr lang="es-AR"/>
        </a:p>
      </dgm:t>
    </dgm:pt>
  </dgm:ptLst>
  <dgm:cxnLst>
    <dgm:cxn modelId="{3A275A65-A313-42B9-AD62-F2FA66703B85}" type="presOf" srcId="{FAD312E3-9191-432F-8766-C9F6ADC9E667}" destId="{04B166DB-8DAE-4F3E-B5CA-C4B2BD0D3A17}" srcOrd="0" destOrd="1" presId="urn:microsoft.com/office/officeart/2005/8/layout/vList6"/>
    <dgm:cxn modelId="{ECAE4022-36B5-46B9-B012-ECF41DA6386E}" type="presOf" srcId="{CA389A85-7D57-435E-99CD-AE140799E2C8}" destId="{ABCC9B6A-C77F-4FDD-857A-43E921561FB3}" srcOrd="0" destOrd="0" presId="urn:microsoft.com/office/officeart/2005/8/layout/vList6"/>
    <dgm:cxn modelId="{8F7F98D6-DAAB-4958-8E12-7AC097858381}" srcId="{C1A95409-724F-40F7-B383-4CD042F07C90}" destId="{CA389A85-7D57-435E-99CD-AE140799E2C8}" srcOrd="0" destOrd="0" parTransId="{05AF41CA-D9DA-46CF-AE11-240ABC514041}" sibTransId="{1D39A33B-F8A7-4B42-BE8D-046A67131B89}"/>
    <dgm:cxn modelId="{BCFF5A1A-C018-4757-818D-1E5C32D134FB}" type="presOf" srcId="{BF81AA66-2B24-4A66-84F2-674E77DAFF93}" destId="{89EF7040-0AEC-43F8-A168-23363E105ED6}" srcOrd="0" destOrd="0" presId="urn:microsoft.com/office/officeart/2005/8/layout/vList6"/>
    <dgm:cxn modelId="{3F9978B9-6057-4EFE-9267-FB4602F5D591}" type="presOf" srcId="{C1A95409-724F-40F7-B383-4CD042F07C90}" destId="{97B61536-4383-4ADF-ACBB-836ECDD0946A}" srcOrd="0" destOrd="0" presId="urn:microsoft.com/office/officeart/2005/8/layout/vList6"/>
    <dgm:cxn modelId="{C3093489-B8D5-40AB-9F5F-DAC9AAF05EE1}" srcId="{D04BE68D-316F-4C9B-A2D0-71E779F730AB}" destId="{C1A95409-724F-40F7-B383-4CD042F07C90}" srcOrd="1" destOrd="0" parTransId="{789BFFF4-588F-4202-A499-B96C0E746F69}" sibTransId="{76735039-738C-468B-83C8-32DA5B9286E4}"/>
    <dgm:cxn modelId="{053461AB-D9B7-437F-85DE-F7F8D62A60E6}" srcId="{D04BE68D-316F-4C9B-A2D0-71E779F730AB}" destId="{BF81AA66-2B24-4A66-84F2-674E77DAFF93}" srcOrd="0" destOrd="0" parTransId="{F47AFA2F-8B94-41EF-A87A-B54808E989D7}" sibTransId="{86D8446E-11BE-4B0E-86E7-410D9A7F07A8}"/>
    <dgm:cxn modelId="{787CA0F4-C2F4-4983-8E94-8E024944C145}" srcId="{C1A95409-724F-40F7-B383-4CD042F07C90}" destId="{0101AF1F-15D5-4B93-B96E-61E68A4F0F87}" srcOrd="1" destOrd="0" parTransId="{769AD7C7-AA21-47DD-BC75-2970FE4040A2}" sibTransId="{CD0BD25D-D795-4EA5-B4BB-4C236913A4DF}"/>
    <dgm:cxn modelId="{2783BB62-3904-42EF-8381-A72BC4D94A87}" type="presOf" srcId="{0101AF1F-15D5-4B93-B96E-61E68A4F0F87}" destId="{ABCC9B6A-C77F-4FDD-857A-43E921561FB3}" srcOrd="0" destOrd="1" presId="urn:microsoft.com/office/officeart/2005/8/layout/vList6"/>
    <dgm:cxn modelId="{739A189F-F1D5-429A-A368-2A6296217B9F}" type="presOf" srcId="{D04BE68D-316F-4C9B-A2D0-71E779F730AB}" destId="{420AB541-D48D-401D-A596-83D30D4DA9E4}" srcOrd="0" destOrd="0" presId="urn:microsoft.com/office/officeart/2005/8/layout/vList6"/>
    <dgm:cxn modelId="{D7D348E5-33C7-44AE-B60C-72F31735FE43}" type="presOf" srcId="{C190CB67-41AE-4415-8DE9-A8DF76E59B63}" destId="{04B166DB-8DAE-4F3E-B5CA-C4B2BD0D3A17}" srcOrd="0" destOrd="0" presId="urn:microsoft.com/office/officeart/2005/8/layout/vList6"/>
    <dgm:cxn modelId="{0858BDF6-062C-4956-A282-81477EEAD8AC}" srcId="{BF81AA66-2B24-4A66-84F2-674E77DAFF93}" destId="{FAD312E3-9191-432F-8766-C9F6ADC9E667}" srcOrd="1" destOrd="0" parTransId="{C650B514-7ED7-43E6-8E48-AC5160CD2013}" sibTransId="{9A851C26-5089-41B7-BF40-05E1E6E16376}"/>
    <dgm:cxn modelId="{D7833FCA-7EA8-4635-B607-5DCB25D3B256}" srcId="{BF81AA66-2B24-4A66-84F2-674E77DAFF93}" destId="{C190CB67-41AE-4415-8DE9-A8DF76E59B63}" srcOrd="0" destOrd="0" parTransId="{FA3ABE01-1D8C-4538-809B-34542EF1EF48}" sibTransId="{A912F4DC-C1B4-4754-A144-FDF15F554D34}"/>
    <dgm:cxn modelId="{4C633249-274F-40EA-9B97-4AD5302F8007}" type="presParOf" srcId="{420AB541-D48D-401D-A596-83D30D4DA9E4}" destId="{5DF6D8CE-5E70-494C-A809-8B9EA552131E}" srcOrd="0" destOrd="0" presId="urn:microsoft.com/office/officeart/2005/8/layout/vList6"/>
    <dgm:cxn modelId="{CC8C1BB4-3303-4137-B7EF-A00FE65CEBAE}" type="presParOf" srcId="{5DF6D8CE-5E70-494C-A809-8B9EA552131E}" destId="{89EF7040-0AEC-43F8-A168-23363E105ED6}" srcOrd="0" destOrd="0" presId="urn:microsoft.com/office/officeart/2005/8/layout/vList6"/>
    <dgm:cxn modelId="{F6201A41-1E76-4BC2-A8B4-B4A556432671}" type="presParOf" srcId="{5DF6D8CE-5E70-494C-A809-8B9EA552131E}" destId="{04B166DB-8DAE-4F3E-B5CA-C4B2BD0D3A17}" srcOrd="1" destOrd="0" presId="urn:microsoft.com/office/officeart/2005/8/layout/vList6"/>
    <dgm:cxn modelId="{A24DC81F-6411-4E57-B259-2CAA00452840}" type="presParOf" srcId="{420AB541-D48D-401D-A596-83D30D4DA9E4}" destId="{AB139CB3-E9E7-4C43-8D44-21789EE39426}" srcOrd="1" destOrd="0" presId="urn:microsoft.com/office/officeart/2005/8/layout/vList6"/>
    <dgm:cxn modelId="{61C7D50E-3372-4CF1-BC31-96F76970FF8D}" type="presParOf" srcId="{420AB541-D48D-401D-A596-83D30D4DA9E4}" destId="{04657C8F-AA61-45C2-992C-206F8CAF0D94}" srcOrd="2" destOrd="0" presId="urn:microsoft.com/office/officeart/2005/8/layout/vList6"/>
    <dgm:cxn modelId="{ED860927-B77D-4555-879C-A2F291B11DEE}" type="presParOf" srcId="{04657C8F-AA61-45C2-992C-206F8CAF0D94}" destId="{97B61536-4383-4ADF-ACBB-836ECDD0946A}" srcOrd="0" destOrd="0" presId="urn:microsoft.com/office/officeart/2005/8/layout/vList6"/>
    <dgm:cxn modelId="{E26A4E66-E26C-4FCD-B372-9351C891970A}" type="presParOf" srcId="{04657C8F-AA61-45C2-992C-206F8CAF0D94}" destId="{ABCC9B6A-C77F-4FDD-857A-43E921561FB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965B9-6D61-4C2B-A41B-AE7296AE9450}"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s-AR"/>
        </a:p>
      </dgm:t>
    </dgm:pt>
    <dgm:pt modelId="{2D048BB6-41F0-46A2-BD55-275C1B660F36}">
      <dgm:prSet phldrT="[Texto]" custT="1"/>
      <dgm:spPr/>
      <dgm:t>
        <a:bodyPr/>
        <a:lstStyle/>
        <a:p>
          <a:pPr algn="l"/>
          <a:r>
            <a:rPr lang="es-AR" sz="2400" dirty="0" smtClean="0">
              <a:latin typeface="Arial" pitchFamily="34" charset="0"/>
              <a:cs typeface="Arial" pitchFamily="34" charset="0"/>
            </a:rPr>
            <a:t>Hijos </a:t>
          </a:r>
          <a:r>
            <a:rPr lang="es-AR" sz="2400" dirty="0" smtClean="0"/>
            <a:t>matrimoniales</a:t>
          </a:r>
          <a:endParaRPr lang="es-AR" sz="2400" dirty="0"/>
        </a:p>
      </dgm:t>
    </dgm:pt>
    <dgm:pt modelId="{8ECBC33D-5991-400E-97AB-4579B191E9CD}" type="parTrans" cxnId="{F42866F2-99F6-46BF-8A9C-20AF933A5281}">
      <dgm:prSet/>
      <dgm:spPr/>
      <dgm:t>
        <a:bodyPr/>
        <a:lstStyle/>
        <a:p>
          <a:endParaRPr lang="es-AR"/>
        </a:p>
      </dgm:t>
    </dgm:pt>
    <dgm:pt modelId="{37C0BADC-424D-46A1-87BD-D980FD57263B}" type="sibTrans" cxnId="{F42866F2-99F6-46BF-8A9C-20AF933A5281}">
      <dgm:prSet/>
      <dgm:spPr/>
      <dgm:t>
        <a:bodyPr/>
        <a:lstStyle/>
        <a:p>
          <a:endParaRPr lang="es-AR"/>
        </a:p>
      </dgm:t>
    </dgm:pt>
    <dgm:pt modelId="{21C3CCE5-3944-4EF1-B92E-0BF7A21D410C}">
      <dgm:prSet phldrT="[Texto]"/>
      <dgm:spPr>
        <a:solidFill>
          <a:schemeClr val="accent2"/>
        </a:solidFill>
        <a:ln>
          <a:solidFill>
            <a:schemeClr val="accent1"/>
          </a:solidFill>
        </a:ln>
      </dgm:spPr>
      <dgm:t>
        <a:bodyPr/>
        <a:lstStyle/>
        <a:p>
          <a:r>
            <a:rPr lang="es-AR" dirty="0" smtClean="0">
              <a:solidFill>
                <a:schemeClr val="tx1"/>
              </a:solidFill>
            </a:rPr>
            <a:t>CONVENIO</a:t>
          </a:r>
          <a:r>
            <a:rPr lang="es-AR" dirty="0" smtClean="0"/>
            <a:t> </a:t>
          </a:r>
          <a:r>
            <a:rPr lang="es-AR" dirty="0" smtClean="0">
              <a:solidFill>
                <a:schemeClr val="tx1"/>
              </a:solidFill>
            </a:rPr>
            <a:t>REGULADOR</a:t>
          </a:r>
          <a:endParaRPr lang="es-AR" dirty="0">
            <a:solidFill>
              <a:schemeClr val="tx1"/>
            </a:solidFill>
          </a:endParaRPr>
        </a:p>
      </dgm:t>
    </dgm:pt>
    <dgm:pt modelId="{3CE91B2F-01F2-4FD8-8D76-8B190833FF23}" type="parTrans" cxnId="{338105AB-2ABA-4F1B-A5B1-1AC6E741A2BC}">
      <dgm:prSet/>
      <dgm:spPr/>
      <dgm:t>
        <a:bodyPr/>
        <a:lstStyle/>
        <a:p>
          <a:endParaRPr lang="es-AR"/>
        </a:p>
      </dgm:t>
    </dgm:pt>
    <dgm:pt modelId="{2C39BB6A-9FFB-4B87-8537-0096179BADC2}" type="sibTrans" cxnId="{338105AB-2ABA-4F1B-A5B1-1AC6E741A2BC}">
      <dgm:prSet/>
      <dgm:spPr/>
      <dgm:t>
        <a:bodyPr/>
        <a:lstStyle/>
        <a:p>
          <a:endParaRPr lang="es-AR"/>
        </a:p>
      </dgm:t>
    </dgm:pt>
    <dgm:pt modelId="{CB096C36-9E6C-43BB-AEAB-D90C7F1E7AFB}">
      <dgm:prSet phldrT="[Texto]" custT="1"/>
      <dgm:spPr/>
      <dgm:t>
        <a:bodyPr/>
        <a:lstStyle/>
        <a:p>
          <a:pPr algn="l"/>
          <a:r>
            <a:rPr lang="es-AR" sz="2400" dirty="0" smtClean="0"/>
            <a:t>Hijos extramatrimoniales</a:t>
          </a:r>
        </a:p>
        <a:p>
          <a:pPr algn="l"/>
          <a:r>
            <a:rPr lang="es-AR" sz="2400" dirty="0" smtClean="0"/>
            <a:t>(con o sin convivencia)</a:t>
          </a:r>
          <a:endParaRPr lang="es-AR" sz="2400" dirty="0"/>
        </a:p>
      </dgm:t>
    </dgm:pt>
    <dgm:pt modelId="{F9FF6D59-550C-454C-8532-21DBB08FA6CB}" type="parTrans" cxnId="{2B5DDD95-6240-43CA-B61F-82E07BBB7C6F}">
      <dgm:prSet/>
      <dgm:spPr/>
      <dgm:t>
        <a:bodyPr/>
        <a:lstStyle/>
        <a:p>
          <a:endParaRPr lang="es-AR"/>
        </a:p>
      </dgm:t>
    </dgm:pt>
    <dgm:pt modelId="{21AA6E31-2F43-4163-9DDF-EC801ADB11AF}" type="sibTrans" cxnId="{2B5DDD95-6240-43CA-B61F-82E07BBB7C6F}">
      <dgm:prSet/>
      <dgm:spPr/>
      <dgm:t>
        <a:bodyPr/>
        <a:lstStyle/>
        <a:p>
          <a:endParaRPr lang="es-AR"/>
        </a:p>
      </dgm:t>
    </dgm:pt>
    <dgm:pt modelId="{C5CCBAC6-0FB1-4F85-B0BE-CFC486551681}">
      <dgm:prSet phldrT="[Texto]"/>
      <dgm:spPr>
        <a:solidFill>
          <a:schemeClr val="accent2"/>
        </a:solidFill>
      </dgm:spPr>
      <dgm:t>
        <a:bodyPr/>
        <a:lstStyle/>
        <a:p>
          <a:r>
            <a:rPr lang="es-AR" dirty="0" smtClean="0">
              <a:solidFill>
                <a:schemeClr val="tx1"/>
              </a:solidFill>
            </a:rPr>
            <a:t>CUANDO UNO O AMBOS  LO PRESENTE</a:t>
          </a:r>
          <a:endParaRPr lang="es-AR" dirty="0">
            <a:solidFill>
              <a:schemeClr val="tx1"/>
            </a:solidFill>
          </a:endParaRPr>
        </a:p>
      </dgm:t>
    </dgm:pt>
    <dgm:pt modelId="{32F0B34E-1190-456B-983D-CC9170178721}" type="parTrans" cxnId="{1EB4192D-0F0C-4FBE-97CF-EFE1AA08B5D9}">
      <dgm:prSet/>
      <dgm:spPr/>
      <dgm:t>
        <a:bodyPr/>
        <a:lstStyle/>
        <a:p>
          <a:endParaRPr lang="es-AR"/>
        </a:p>
      </dgm:t>
    </dgm:pt>
    <dgm:pt modelId="{B21E4B83-0A98-4BFA-B436-38174E1E3F6C}" type="sibTrans" cxnId="{1EB4192D-0F0C-4FBE-97CF-EFE1AA08B5D9}">
      <dgm:prSet/>
      <dgm:spPr/>
      <dgm:t>
        <a:bodyPr/>
        <a:lstStyle/>
        <a:p>
          <a:endParaRPr lang="es-AR"/>
        </a:p>
      </dgm:t>
    </dgm:pt>
    <dgm:pt modelId="{BAB4784A-CCA3-4411-88D3-4452FE7CA149}" type="pres">
      <dgm:prSet presAssocID="{D93965B9-6D61-4C2B-A41B-AE7296AE9450}" presName="Name0" presStyleCnt="0">
        <dgm:presLayoutVars>
          <dgm:dir/>
          <dgm:animLvl val="lvl"/>
          <dgm:resizeHandles val="exact"/>
        </dgm:presLayoutVars>
      </dgm:prSet>
      <dgm:spPr/>
      <dgm:t>
        <a:bodyPr/>
        <a:lstStyle/>
        <a:p>
          <a:endParaRPr lang="es-AR"/>
        </a:p>
      </dgm:t>
    </dgm:pt>
    <dgm:pt modelId="{8247908B-2698-4F6D-8D07-E5E4B4EE5335}" type="pres">
      <dgm:prSet presAssocID="{2D048BB6-41F0-46A2-BD55-275C1B660F36}" presName="linNode" presStyleCnt="0"/>
      <dgm:spPr/>
    </dgm:pt>
    <dgm:pt modelId="{69A83CFE-661B-4B10-92B7-C647E6439DFA}" type="pres">
      <dgm:prSet presAssocID="{2D048BB6-41F0-46A2-BD55-275C1B660F36}" presName="parTx" presStyleLbl="revTx" presStyleIdx="0" presStyleCnt="2" custScaleX="112994" custScaleY="202067">
        <dgm:presLayoutVars>
          <dgm:chMax val="1"/>
          <dgm:bulletEnabled val="1"/>
        </dgm:presLayoutVars>
      </dgm:prSet>
      <dgm:spPr/>
      <dgm:t>
        <a:bodyPr/>
        <a:lstStyle/>
        <a:p>
          <a:endParaRPr lang="es-AR"/>
        </a:p>
      </dgm:t>
    </dgm:pt>
    <dgm:pt modelId="{1AC6798F-CE78-404A-9212-BB3861094B7D}" type="pres">
      <dgm:prSet presAssocID="{2D048BB6-41F0-46A2-BD55-275C1B660F36}" presName="bracket" presStyleLbl="parChTrans1D1" presStyleIdx="0" presStyleCnt="2" custScaleY="62181"/>
      <dgm:spPr/>
    </dgm:pt>
    <dgm:pt modelId="{FC15D18A-95EA-49B5-8D20-1451A3F10A46}" type="pres">
      <dgm:prSet presAssocID="{2D048BB6-41F0-46A2-BD55-275C1B660F36}" presName="spH" presStyleCnt="0"/>
      <dgm:spPr/>
    </dgm:pt>
    <dgm:pt modelId="{3C10AFCF-1641-4290-B72C-603B0E37382E}" type="pres">
      <dgm:prSet presAssocID="{2D048BB6-41F0-46A2-BD55-275C1B660F36}" presName="desTx" presStyleLbl="node1" presStyleIdx="0" presStyleCnt="2" custAng="0" custScaleX="92259" custScaleY="52372" custLinFactNeighborX="-55583" custLinFactNeighborY="-741">
        <dgm:presLayoutVars>
          <dgm:bulletEnabled val="1"/>
        </dgm:presLayoutVars>
      </dgm:prSet>
      <dgm:spPr/>
      <dgm:t>
        <a:bodyPr/>
        <a:lstStyle/>
        <a:p>
          <a:endParaRPr lang="es-AR"/>
        </a:p>
      </dgm:t>
    </dgm:pt>
    <dgm:pt modelId="{DEDA74F3-108D-4F68-85FC-D9ECA1267918}" type="pres">
      <dgm:prSet presAssocID="{37C0BADC-424D-46A1-87BD-D980FD57263B}" presName="spV" presStyleCnt="0"/>
      <dgm:spPr/>
    </dgm:pt>
    <dgm:pt modelId="{D7C91F89-BFAD-45F8-8870-24837C22A4B8}" type="pres">
      <dgm:prSet presAssocID="{CB096C36-9E6C-43BB-AEAB-D90C7F1E7AFB}" presName="linNode" presStyleCnt="0"/>
      <dgm:spPr/>
    </dgm:pt>
    <dgm:pt modelId="{03818B3A-9975-45D8-8B8C-AD9F694F93A4}" type="pres">
      <dgm:prSet presAssocID="{CB096C36-9E6C-43BB-AEAB-D90C7F1E7AFB}" presName="parTx" presStyleLbl="revTx" presStyleIdx="1" presStyleCnt="2" custScaleX="148514" custScaleY="150993">
        <dgm:presLayoutVars>
          <dgm:chMax val="1"/>
          <dgm:bulletEnabled val="1"/>
        </dgm:presLayoutVars>
      </dgm:prSet>
      <dgm:spPr/>
      <dgm:t>
        <a:bodyPr/>
        <a:lstStyle/>
        <a:p>
          <a:endParaRPr lang="es-AR"/>
        </a:p>
      </dgm:t>
    </dgm:pt>
    <dgm:pt modelId="{A756D2EC-B5ED-45B3-86C3-8E2C0E0321DD}" type="pres">
      <dgm:prSet presAssocID="{CB096C36-9E6C-43BB-AEAB-D90C7F1E7AFB}" presName="bracket" presStyleLbl="parChTrans1D1" presStyleIdx="1" presStyleCnt="2" custLinFactNeighborX="18382" custLinFactNeighborY="15930"/>
      <dgm:spPr/>
    </dgm:pt>
    <dgm:pt modelId="{7D8F7E39-3495-4D14-B375-CE6E1D74B06A}" type="pres">
      <dgm:prSet presAssocID="{CB096C36-9E6C-43BB-AEAB-D90C7F1E7AFB}" presName="spH" presStyleCnt="0"/>
      <dgm:spPr/>
    </dgm:pt>
    <dgm:pt modelId="{B66D79C8-4EC9-431D-B57D-BFD33978D5C0}" type="pres">
      <dgm:prSet presAssocID="{CB096C36-9E6C-43BB-AEAB-D90C7F1E7AFB}" presName="desTx" presStyleLbl="node1" presStyleIdx="1" presStyleCnt="2" custScaleX="90808" custScaleY="49698">
        <dgm:presLayoutVars>
          <dgm:bulletEnabled val="1"/>
        </dgm:presLayoutVars>
      </dgm:prSet>
      <dgm:spPr/>
      <dgm:t>
        <a:bodyPr/>
        <a:lstStyle/>
        <a:p>
          <a:endParaRPr lang="es-AR"/>
        </a:p>
      </dgm:t>
    </dgm:pt>
  </dgm:ptLst>
  <dgm:cxnLst>
    <dgm:cxn modelId="{1EB4192D-0F0C-4FBE-97CF-EFE1AA08B5D9}" srcId="{CB096C36-9E6C-43BB-AEAB-D90C7F1E7AFB}" destId="{C5CCBAC6-0FB1-4F85-B0BE-CFC486551681}" srcOrd="0" destOrd="0" parTransId="{32F0B34E-1190-456B-983D-CC9170178721}" sibTransId="{B21E4B83-0A98-4BFA-B436-38174E1E3F6C}"/>
    <dgm:cxn modelId="{6560274C-643D-4CDF-BB75-3F8E8DF509ED}" type="presOf" srcId="{2D048BB6-41F0-46A2-BD55-275C1B660F36}" destId="{69A83CFE-661B-4B10-92B7-C647E6439DFA}" srcOrd="0" destOrd="0" presId="urn:diagrams.loki3.com/BracketList+Icon"/>
    <dgm:cxn modelId="{F42866F2-99F6-46BF-8A9C-20AF933A5281}" srcId="{D93965B9-6D61-4C2B-A41B-AE7296AE9450}" destId="{2D048BB6-41F0-46A2-BD55-275C1B660F36}" srcOrd="0" destOrd="0" parTransId="{8ECBC33D-5991-400E-97AB-4579B191E9CD}" sibTransId="{37C0BADC-424D-46A1-87BD-D980FD57263B}"/>
    <dgm:cxn modelId="{338105AB-2ABA-4F1B-A5B1-1AC6E741A2BC}" srcId="{2D048BB6-41F0-46A2-BD55-275C1B660F36}" destId="{21C3CCE5-3944-4EF1-B92E-0BF7A21D410C}" srcOrd="0" destOrd="0" parTransId="{3CE91B2F-01F2-4FD8-8D76-8B190833FF23}" sibTransId="{2C39BB6A-9FFB-4B87-8537-0096179BADC2}"/>
    <dgm:cxn modelId="{6888A8F8-4713-412D-BADC-9805310BAB6D}" type="presOf" srcId="{D93965B9-6D61-4C2B-A41B-AE7296AE9450}" destId="{BAB4784A-CCA3-4411-88D3-4452FE7CA149}" srcOrd="0" destOrd="0" presId="urn:diagrams.loki3.com/BracketList+Icon"/>
    <dgm:cxn modelId="{C78FAB3B-C56C-430C-B7C4-FDBE00D74F36}" type="presOf" srcId="{C5CCBAC6-0FB1-4F85-B0BE-CFC486551681}" destId="{B66D79C8-4EC9-431D-B57D-BFD33978D5C0}" srcOrd="0" destOrd="0" presId="urn:diagrams.loki3.com/BracketList+Icon"/>
    <dgm:cxn modelId="{CBF5A15F-A32A-4F1B-96FA-F5D895FB3826}" type="presOf" srcId="{21C3CCE5-3944-4EF1-B92E-0BF7A21D410C}" destId="{3C10AFCF-1641-4290-B72C-603B0E37382E}" srcOrd="0" destOrd="0" presId="urn:diagrams.loki3.com/BracketList+Icon"/>
    <dgm:cxn modelId="{2B5DDD95-6240-43CA-B61F-82E07BBB7C6F}" srcId="{D93965B9-6D61-4C2B-A41B-AE7296AE9450}" destId="{CB096C36-9E6C-43BB-AEAB-D90C7F1E7AFB}" srcOrd="1" destOrd="0" parTransId="{F9FF6D59-550C-454C-8532-21DBB08FA6CB}" sibTransId="{21AA6E31-2F43-4163-9DDF-EC801ADB11AF}"/>
    <dgm:cxn modelId="{C3B4D1E0-A278-425B-BD30-639908CBEE1C}" type="presOf" srcId="{CB096C36-9E6C-43BB-AEAB-D90C7F1E7AFB}" destId="{03818B3A-9975-45D8-8B8C-AD9F694F93A4}" srcOrd="0" destOrd="0" presId="urn:diagrams.loki3.com/BracketList+Icon"/>
    <dgm:cxn modelId="{0399913C-5FDA-48AB-BF2C-97ADC61DE2E3}" type="presParOf" srcId="{BAB4784A-CCA3-4411-88D3-4452FE7CA149}" destId="{8247908B-2698-4F6D-8D07-E5E4B4EE5335}" srcOrd="0" destOrd="0" presId="urn:diagrams.loki3.com/BracketList+Icon"/>
    <dgm:cxn modelId="{18766295-8A9F-4E7A-B546-4006C34AEDCB}" type="presParOf" srcId="{8247908B-2698-4F6D-8D07-E5E4B4EE5335}" destId="{69A83CFE-661B-4B10-92B7-C647E6439DFA}" srcOrd="0" destOrd="0" presId="urn:diagrams.loki3.com/BracketList+Icon"/>
    <dgm:cxn modelId="{9FC39DE0-CD5F-474E-B0ED-26F87DD88FE7}" type="presParOf" srcId="{8247908B-2698-4F6D-8D07-E5E4B4EE5335}" destId="{1AC6798F-CE78-404A-9212-BB3861094B7D}" srcOrd="1" destOrd="0" presId="urn:diagrams.loki3.com/BracketList+Icon"/>
    <dgm:cxn modelId="{766D3A9C-0165-4377-AC99-C48BB7C587CA}" type="presParOf" srcId="{8247908B-2698-4F6D-8D07-E5E4B4EE5335}" destId="{FC15D18A-95EA-49B5-8D20-1451A3F10A46}" srcOrd="2" destOrd="0" presId="urn:diagrams.loki3.com/BracketList+Icon"/>
    <dgm:cxn modelId="{3A9D7D53-247F-459D-8EB3-B5EAE97F37C0}" type="presParOf" srcId="{8247908B-2698-4F6D-8D07-E5E4B4EE5335}" destId="{3C10AFCF-1641-4290-B72C-603B0E37382E}" srcOrd="3" destOrd="0" presId="urn:diagrams.loki3.com/BracketList+Icon"/>
    <dgm:cxn modelId="{CF846B7F-D9C5-4F88-B3E3-BC0122AE1179}" type="presParOf" srcId="{BAB4784A-CCA3-4411-88D3-4452FE7CA149}" destId="{DEDA74F3-108D-4F68-85FC-D9ECA1267918}" srcOrd="1" destOrd="0" presId="urn:diagrams.loki3.com/BracketList+Icon"/>
    <dgm:cxn modelId="{C0A02191-953C-4E13-A74C-7FB24AA60DD2}" type="presParOf" srcId="{BAB4784A-CCA3-4411-88D3-4452FE7CA149}" destId="{D7C91F89-BFAD-45F8-8870-24837C22A4B8}" srcOrd="2" destOrd="0" presId="urn:diagrams.loki3.com/BracketList+Icon"/>
    <dgm:cxn modelId="{D0B7F9DA-A737-4DB9-8C10-C37B5599A27E}" type="presParOf" srcId="{D7C91F89-BFAD-45F8-8870-24837C22A4B8}" destId="{03818B3A-9975-45D8-8B8C-AD9F694F93A4}" srcOrd="0" destOrd="0" presId="urn:diagrams.loki3.com/BracketList+Icon"/>
    <dgm:cxn modelId="{AF7754EE-3C0B-4D0E-ABC8-036B28C45A50}" type="presParOf" srcId="{D7C91F89-BFAD-45F8-8870-24837C22A4B8}" destId="{A756D2EC-B5ED-45B3-86C3-8E2C0E0321DD}" srcOrd="1" destOrd="0" presId="urn:diagrams.loki3.com/BracketList+Icon"/>
    <dgm:cxn modelId="{A8C9A5E3-1745-4ABB-BF8F-16AEB370FE4A}" type="presParOf" srcId="{D7C91F89-BFAD-45F8-8870-24837C22A4B8}" destId="{7D8F7E39-3495-4D14-B375-CE6E1D74B06A}" srcOrd="2" destOrd="0" presId="urn:diagrams.loki3.com/BracketList+Icon"/>
    <dgm:cxn modelId="{A5863849-8074-4126-B413-1DD97AC26D04}" type="presParOf" srcId="{D7C91F89-BFAD-45F8-8870-24837C22A4B8}" destId="{B66D79C8-4EC9-431D-B57D-BFD33978D5C0}"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D26F7AE6-06F6-4553-8FDE-ED4C2FEC44F3}" type="datetimeFigureOut">
              <a:rPr lang="es-AR" smtClean="0"/>
              <a:t>2/5/2017</a:t>
            </a:fld>
            <a:endParaRPr lang="es-AR"/>
          </a:p>
        </p:txBody>
      </p:sp>
      <p:sp>
        <p:nvSpPr>
          <p:cNvPr id="17" name="16 Marcador de pie de página"/>
          <p:cNvSpPr>
            <a:spLocks noGrp="1"/>
          </p:cNvSpPr>
          <p:nvPr>
            <p:ph type="ftr" sz="quarter" idx="11"/>
          </p:nvPr>
        </p:nvSpPr>
        <p:spPr>
          <a:xfrm>
            <a:off x="2898648" y="6355080"/>
            <a:ext cx="3474720" cy="365760"/>
          </a:xfrm>
        </p:spPr>
        <p:txBody>
          <a:bodyPr/>
          <a:lstStyle/>
          <a:p>
            <a:endParaRPr lang="es-AR"/>
          </a:p>
        </p:txBody>
      </p:sp>
      <p:sp>
        <p:nvSpPr>
          <p:cNvPr id="29" name="28 Marcador de número de diapositiva"/>
          <p:cNvSpPr>
            <a:spLocks noGrp="1"/>
          </p:cNvSpPr>
          <p:nvPr>
            <p:ph type="sldNum" sz="quarter" idx="12"/>
          </p:nvPr>
        </p:nvSpPr>
        <p:spPr>
          <a:xfrm>
            <a:off x="1216152" y="6355080"/>
            <a:ext cx="1219200" cy="365760"/>
          </a:xfrm>
        </p:spPr>
        <p:txBody>
          <a:bodyPr/>
          <a:lstStyle/>
          <a:p>
            <a:fld id="{547D6C4C-8A93-4AF6-A1E2-B3908B6F8D14}" type="slidenum">
              <a:rPr lang="es-AR" smtClean="0"/>
              <a:t>‹Nº›</a:t>
            </a:fld>
            <a:endParaRPr lang="es-AR"/>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26F7AE6-06F6-4553-8FDE-ED4C2FEC44F3}" type="datetimeFigureOut">
              <a:rPr lang="es-AR" smtClean="0"/>
              <a:t>2/5/2017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47D6C4C-8A93-4AF6-A1E2-B3908B6F8D14}"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26F7AE6-06F6-4553-8FDE-ED4C2FEC44F3}" type="datetimeFigureOut">
              <a:rPr lang="es-AR" smtClean="0"/>
              <a:t>2/5/2017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47D6C4C-8A93-4AF6-A1E2-B3908B6F8D14}" type="slidenum">
              <a:rPr lang="es-AR" smtClean="0"/>
              <a:t>‹Nº›</a:t>
            </a:fld>
            <a:endParaRPr lang="es-AR"/>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26F7AE6-06F6-4553-8FDE-ED4C2FEC44F3}" type="datetimeFigureOut">
              <a:rPr lang="es-AR" smtClean="0"/>
              <a:t>2/5/2017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47D6C4C-8A93-4AF6-A1E2-B3908B6F8D14}" type="slidenum">
              <a:rPr lang="es-AR" smtClean="0"/>
              <a:t>‹Nº›</a:t>
            </a:fld>
            <a:endParaRPr lang="es-AR"/>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D26F7AE6-06F6-4553-8FDE-ED4C2FEC44F3}" type="datetimeFigureOut">
              <a:rPr lang="es-AR" smtClean="0"/>
              <a:t>2/5/2017</a:t>
            </a:fld>
            <a:endParaRPr lang="es-AR"/>
          </a:p>
        </p:txBody>
      </p:sp>
      <p:sp>
        <p:nvSpPr>
          <p:cNvPr id="5" name="4 Marcador de pie de página"/>
          <p:cNvSpPr>
            <a:spLocks noGrp="1"/>
          </p:cNvSpPr>
          <p:nvPr>
            <p:ph type="ftr" sz="quarter" idx="11"/>
          </p:nvPr>
        </p:nvSpPr>
        <p:spPr>
          <a:xfrm>
            <a:off x="2898648" y="6355080"/>
            <a:ext cx="3474720" cy="365760"/>
          </a:xfrm>
        </p:spPr>
        <p:txBody>
          <a:bodyPr/>
          <a:lstStyle/>
          <a:p>
            <a:endParaRPr lang="es-AR"/>
          </a:p>
        </p:txBody>
      </p:sp>
      <p:sp>
        <p:nvSpPr>
          <p:cNvPr id="6" name="5 Marcador de número de diapositiva"/>
          <p:cNvSpPr>
            <a:spLocks noGrp="1"/>
          </p:cNvSpPr>
          <p:nvPr>
            <p:ph type="sldNum" sz="quarter" idx="12"/>
          </p:nvPr>
        </p:nvSpPr>
        <p:spPr>
          <a:xfrm>
            <a:off x="1069848" y="6355080"/>
            <a:ext cx="1520952" cy="365760"/>
          </a:xfrm>
        </p:spPr>
        <p:txBody>
          <a:bodyPr/>
          <a:lstStyle/>
          <a:p>
            <a:fld id="{547D6C4C-8A93-4AF6-A1E2-B3908B6F8D14}" type="slidenum">
              <a:rPr lang="es-AR" smtClean="0"/>
              <a:t>‹Nº›</a:t>
            </a:fld>
            <a:endParaRPr lang="es-AR"/>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26F7AE6-06F6-4553-8FDE-ED4C2FEC44F3}" type="datetimeFigureOut">
              <a:rPr lang="es-AR" smtClean="0"/>
              <a:t>2/5/2017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47D6C4C-8A93-4AF6-A1E2-B3908B6F8D14}" type="slidenum">
              <a:rPr lang="es-AR" smtClean="0"/>
              <a:t>‹Nº›</a:t>
            </a:fld>
            <a:endParaRPr lang="es-AR"/>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26F7AE6-06F6-4553-8FDE-ED4C2FEC44F3}" type="datetimeFigureOut">
              <a:rPr lang="es-AR" smtClean="0"/>
              <a:t>2/5/2017</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547D6C4C-8A93-4AF6-A1E2-B3908B6F8D14}" type="slidenum">
              <a:rPr lang="es-AR" smtClean="0"/>
              <a:t>‹Nº›</a:t>
            </a:fld>
            <a:endParaRPr lang="es-AR"/>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26F7AE6-06F6-4553-8FDE-ED4C2FEC44F3}" type="datetimeFigureOut">
              <a:rPr lang="es-AR" smtClean="0"/>
              <a:t>2/5/2017</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547D6C4C-8A93-4AF6-A1E2-B3908B6F8D14}" type="slidenum">
              <a:rPr lang="es-AR" smtClean="0"/>
              <a:t>‹Nº›</a:t>
            </a:fld>
            <a:endParaRPr lang="es-AR"/>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6F7AE6-06F6-4553-8FDE-ED4C2FEC44F3}" type="datetimeFigureOut">
              <a:rPr lang="es-AR" smtClean="0"/>
              <a:t>2/5/2017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547D6C4C-8A93-4AF6-A1E2-B3908B6F8D14}" type="slidenum">
              <a:rPr lang="es-AR" smtClean="0"/>
              <a:t>‹Nº›</a:t>
            </a:fld>
            <a:endParaRPr lang="es-AR"/>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26F7AE6-06F6-4553-8FDE-ED4C2FEC44F3}" type="datetimeFigureOut">
              <a:rPr lang="es-AR" smtClean="0"/>
              <a:t>2/5/2017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47D6C4C-8A93-4AF6-A1E2-B3908B6F8D14}" type="slidenum">
              <a:rPr lang="es-AR" smtClean="0"/>
              <a:t>‹Nº›</a:t>
            </a:fld>
            <a:endParaRPr lang="es-AR"/>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26F7AE6-06F6-4553-8FDE-ED4C2FEC44F3}" type="datetimeFigureOut">
              <a:rPr lang="es-AR" smtClean="0"/>
              <a:t>2/5/2017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47D6C4C-8A93-4AF6-A1E2-B3908B6F8D14}" type="slidenum">
              <a:rPr lang="es-AR" smtClean="0"/>
              <a:t>‹Nº›</a:t>
            </a:fld>
            <a:endParaRPr lang="es-AR"/>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26F7AE6-06F6-4553-8FDE-ED4C2FEC44F3}" type="datetimeFigureOut">
              <a:rPr lang="es-AR" smtClean="0"/>
              <a:t>2/5/2017</a:t>
            </a:fld>
            <a:endParaRPr lang="es-AR"/>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AR"/>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47D6C4C-8A93-4AF6-A1E2-B3908B6F8D14}" type="slidenum">
              <a:rPr lang="es-AR" smtClean="0"/>
              <a:t>‹Nº›</a:t>
            </a:fld>
            <a:endParaRPr lang="es-AR"/>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1415976"/>
          </a:xfrm>
        </p:spPr>
        <p:txBody>
          <a:bodyPr>
            <a:noAutofit/>
          </a:bodyPr>
          <a:lstStyle/>
          <a:p>
            <a:r>
              <a:rPr lang="es-AR" sz="4200" dirty="0" smtClean="0"/>
              <a:t>CUIDADOS PERSONALES</a:t>
            </a:r>
            <a:endParaRPr lang="es-AR" sz="4200" dirty="0"/>
          </a:p>
        </p:txBody>
      </p:sp>
      <p:sp>
        <p:nvSpPr>
          <p:cNvPr id="5" name="4 Marcador de posición de imagen"/>
          <p:cNvSpPr>
            <a:spLocks noGrp="1"/>
          </p:cNvSpPr>
          <p:nvPr>
            <p:ph type="pic" idx="1"/>
          </p:nvPr>
        </p:nvSpPr>
        <p:spPr>
          <a:xfrm>
            <a:off x="1979712" y="3645024"/>
            <a:ext cx="6707088" cy="2530224"/>
          </a:xfrm>
        </p:spPr>
      </p:sp>
      <p:sp>
        <p:nvSpPr>
          <p:cNvPr id="3" name="2 Subtítulo"/>
          <p:cNvSpPr>
            <a:spLocks noGrp="1"/>
          </p:cNvSpPr>
          <p:nvPr>
            <p:ph type="body" sz="half" idx="2"/>
          </p:nvPr>
        </p:nvSpPr>
        <p:spPr>
          <a:xfrm>
            <a:off x="971600" y="2132856"/>
            <a:ext cx="7920880" cy="1080120"/>
          </a:xfrm>
        </p:spPr>
        <p:txBody>
          <a:bodyPr>
            <a:noAutofit/>
          </a:bodyPr>
          <a:lstStyle/>
          <a:p>
            <a:pPr algn="r"/>
            <a:r>
              <a:rPr lang="es-AR" sz="2800" dirty="0" smtClean="0"/>
              <a:t>Karina A. </a:t>
            </a:r>
            <a:r>
              <a:rPr lang="es-AR" sz="2800" dirty="0" err="1" smtClean="0"/>
              <a:t>Bigliardi</a:t>
            </a:r>
            <a:endParaRPr lang="es-A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1" y="3861047"/>
            <a:ext cx="4248472" cy="18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520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rial" pitchFamily="34" charset="0"/>
                <a:cs typeface="Arial" pitchFamily="34" charset="0"/>
              </a:rPr>
              <a:t>Art. 9 de la CDN</a:t>
            </a:r>
            <a:endParaRPr lang="es-AR" dirty="0">
              <a:latin typeface="Arial" pitchFamily="34" charset="0"/>
              <a:cs typeface="Arial" pitchFamily="34" charset="0"/>
            </a:endParaRPr>
          </a:p>
        </p:txBody>
      </p:sp>
      <p:sp>
        <p:nvSpPr>
          <p:cNvPr id="3" name="2 Marcador de contenido"/>
          <p:cNvSpPr>
            <a:spLocks noGrp="1"/>
          </p:cNvSpPr>
          <p:nvPr>
            <p:ph sz="quarter" idx="1"/>
          </p:nvPr>
        </p:nvSpPr>
        <p:spPr>
          <a:xfrm>
            <a:off x="467544" y="1556792"/>
            <a:ext cx="8219256" cy="4600168"/>
          </a:xfrm>
        </p:spPr>
        <p:txBody>
          <a:bodyPr>
            <a:normAutofit/>
          </a:bodyPr>
          <a:lstStyle/>
          <a:p>
            <a:pPr algn="just"/>
            <a:r>
              <a:rPr lang="es-AR" sz="3200" dirty="0">
                <a:latin typeface="Arial" pitchFamily="34" charset="0"/>
                <a:cs typeface="Arial" pitchFamily="34" charset="0"/>
              </a:rPr>
              <a:t>3. Los Estados Partes respetarán el derecho del niño que esté separado de uno o de ambos padres a mantener relaciones personales y contacto directo con ambos padres de modo regular, salvo si ello es contrario al interés superior del niño.</a:t>
            </a:r>
          </a:p>
        </p:txBody>
      </p:sp>
    </p:spTree>
    <p:extLst>
      <p:ext uri="{BB962C8B-B14F-4D97-AF65-F5344CB8AC3E}">
        <p14:creationId xmlns:p14="http://schemas.microsoft.com/office/powerpoint/2010/main" val="330016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rial" pitchFamily="34" charset="0"/>
                <a:cs typeface="Arial" pitchFamily="34" charset="0"/>
              </a:rPr>
              <a:t>BILATERAL</a:t>
            </a:r>
            <a:endParaRPr lang="es-AR"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AR" sz="3600" u="sng" dirty="0" smtClean="0">
                <a:latin typeface="Arial" pitchFamily="34" charset="0"/>
                <a:cs typeface="Arial" pitchFamily="34" charset="0"/>
              </a:rPr>
              <a:t>Regla General</a:t>
            </a:r>
          </a:p>
          <a:p>
            <a:pPr algn="just"/>
            <a:r>
              <a:rPr lang="es-AR" sz="3600" dirty="0" smtClean="0">
                <a:latin typeface="Arial" pitchFamily="34" charset="0"/>
                <a:cs typeface="Arial" pitchFamily="34" charset="0"/>
              </a:rPr>
              <a:t>Art. 651: </a:t>
            </a:r>
            <a:r>
              <a:rPr lang="es-AR" sz="3600" dirty="0">
                <a:latin typeface="Arial" pitchFamily="34" charset="0"/>
                <a:cs typeface="Arial" pitchFamily="34" charset="0"/>
              </a:rPr>
              <a:t>A pedido de uno o ambos progenitores o de oficio</a:t>
            </a:r>
            <a:r>
              <a:rPr lang="es-AR" sz="3600" dirty="0" smtClean="0">
                <a:latin typeface="Arial" pitchFamily="34" charset="0"/>
                <a:cs typeface="Arial" pitchFamily="34" charset="0"/>
              </a:rPr>
              <a:t>, el </a:t>
            </a:r>
            <a:r>
              <a:rPr lang="es-AR" sz="3600" dirty="0">
                <a:latin typeface="Arial" pitchFamily="34" charset="0"/>
                <a:cs typeface="Arial" pitchFamily="34" charset="0"/>
              </a:rPr>
              <a:t>juez debe otorgar, como primera alternativa, el cuidado compartido del hijo </a:t>
            </a:r>
            <a:r>
              <a:rPr lang="es-AR" sz="3600" dirty="0" smtClean="0">
                <a:latin typeface="Arial" pitchFamily="34" charset="0"/>
                <a:cs typeface="Arial" pitchFamily="34" charset="0"/>
              </a:rPr>
              <a:t>con la </a:t>
            </a:r>
            <a:r>
              <a:rPr lang="es-AR" sz="3600" b="1" dirty="0">
                <a:latin typeface="Arial" pitchFamily="34" charset="0"/>
                <a:cs typeface="Arial" pitchFamily="34" charset="0"/>
              </a:rPr>
              <a:t>modalidad indistinta</a:t>
            </a:r>
            <a:r>
              <a:rPr lang="es-AR" sz="3600" dirty="0">
                <a:latin typeface="Arial" pitchFamily="34" charset="0"/>
                <a:cs typeface="Arial" pitchFamily="34" charset="0"/>
              </a:rPr>
              <a:t>, excepto que no sea posible o resulte perjudicial para el hijo.</a:t>
            </a:r>
          </a:p>
        </p:txBody>
      </p:sp>
    </p:spTree>
    <p:extLst>
      <p:ext uri="{BB962C8B-B14F-4D97-AF65-F5344CB8AC3E}">
        <p14:creationId xmlns:p14="http://schemas.microsoft.com/office/powerpoint/2010/main" val="176349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AR" dirty="0"/>
              <a:t/>
            </a:r>
            <a:br>
              <a:rPr lang="es-AR" dirty="0"/>
            </a:br>
            <a:r>
              <a:rPr lang="es-AR" sz="2700" dirty="0" smtClean="0">
                <a:latin typeface="Arial" pitchFamily="34" charset="0"/>
                <a:cs typeface="Arial" pitchFamily="34" charset="0"/>
              </a:rPr>
              <a:t>SCBA, C</a:t>
            </a:r>
            <a:r>
              <a:rPr lang="es-AR" sz="2700" dirty="0">
                <a:latin typeface="Arial" pitchFamily="34" charset="0"/>
                <a:cs typeface="Arial" pitchFamily="34" charset="0"/>
              </a:rPr>
              <a:t>. 120.208, "I., L. J. contra L. P., S. D.. Incidente de </a:t>
            </a:r>
            <a:r>
              <a:rPr lang="es-AR" sz="2700" dirty="0" smtClean="0">
                <a:latin typeface="Arial" pitchFamily="34" charset="0"/>
                <a:cs typeface="Arial" pitchFamily="34" charset="0"/>
              </a:rPr>
              <a:t>tenencia«;  </a:t>
            </a:r>
            <a:r>
              <a:rPr lang="es-AR" sz="2700" dirty="0">
                <a:latin typeface="Arial" pitchFamily="34" charset="0"/>
                <a:cs typeface="Arial" pitchFamily="34" charset="0"/>
              </a:rPr>
              <a:t>21 de diciembre de 2016 </a:t>
            </a:r>
          </a:p>
        </p:txBody>
      </p:sp>
      <p:sp>
        <p:nvSpPr>
          <p:cNvPr id="3" name="2 Marcador de contenido"/>
          <p:cNvSpPr>
            <a:spLocks noGrp="1"/>
          </p:cNvSpPr>
          <p:nvPr>
            <p:ph sz="quarter" idx="1"/>
          </p:nvPr>
        </p:nvSpPr>
        <p:spPr>
          <a:xfrm>
            <a:off x="395536" y="1412776"/>
            <a:ext cx="8291264" cy="4896544"/>
          </a:xfrm>
        </p:spPr>
        <p:txBody>
          <a:bodyPr/>
          <a:lstStyle/>
          <a:p>
            <a:pPr algn="just"/>
            <a:r>
              <a:rPr lang="es-AR" dirty="0" smtClean="0">
                <a:latin typeface="Arial" pitchFamily="34" charset="0"/>
                <a:cs typeface="Arial" pitchFamily="34" charset="0"/>
              </a:rPr>
              <a:t>…es </a:t>
            </a:r>
            <a:r>
              <a:rPr lang="es-AR" dirty="0">
                <a:latin typeface="Arial" pitchFamily="34" charset="0"/>
                <a:cs typeface="Arial" pitchFamily="34" charset="0"/>
              </a:rPr>
              <a:t>posible afirmar que inicialmente el establecimiento de un régimen de cuidado personal compartido indistinto constituye la mejor manera de resolver el problema de desmembramiento de la guarda, pues posibilita que el niño mantenga un trato fluido y significativo con ambos padres </a:t>
            </a:r>
            <a:endParaRPr lang="es-AR" dirty="0" smtClean="0">
              <a:latin typeface="Arial" pitchFamily="34" charset="0"/>
              <a:cs typeface="Arial" pitchFamily="34" charset="0"/>
            </a:endParaRPr>
          </a:p>
          <a:p>
            <a:pPr algn="just"/>
            <a:r>
              <a:rPr lang="es-AR" dirty="0">
                <a:latin typeface="Arial" pitchFamily="34" charset="0"/>
                <a:cs typeface="Arial" pitchFamily="34" charset="0"/>
              </a:rPr>
              <a:t>Con la custodia compartida se reconoce y se le otorga la relevancia que merece al derecho que tienen los niños a ser educados por ambos padres dentro de un sistema que permita el ejercicio de la </a:t>
            </a:r>
            <a:r>
              <a:rPr lang="es-AR" dirty="0" err="1">
                <a:latin typeface="Arial" pitchFamily="34" charset="0"/>
                <a:cs typeface="Arial" pitchFamily="34" charset="0"/>
              </a:rPr>
              <a:t>coparentalidad</a:t>
            </a:r>
            <a:r>
              <a:rPr lang="es-AR" dirty="0">
                <a:latin typeface="Arial" pitchFamily="34" charset="0"/>
                <a:cs typeface="Arial" pitchFamily="34" charset="0"/>
              </a:rPr>
              <a:t> </a:t>
            </a:r>
          </a:p>
        </p:txBody>
      </p:sp>
    </p:spTree>
    <p:extLst>
      <p:ext uri="{BB962C8B-B14F-4D97-AF65-F5344CB8AC3E}">
        <p14:creationId xmlns:p14="http://schemas.microsoft.com/office/powerpoint/2010/main" val="208277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52400"/>
            <a:ext cx="8352928" cy="1332384"/>
          </a:xfrm>
        </p:spPr>
        <p:txBody>
          <a:bodyPr>
            <a:normAutofit fontScale="90000"/>
          </a:bodyPr>
          <a:lstStyle/>
          <a:p>
            <a:r>
              <a:rPr lang="es-ES_tradnl" sz="2000" b="1" dirty="0"/>
              <a:t>"A. c/ B. s/ incidente de modificación de tenencia" - CÁMARA DE APELACIONES EN LO CIVIL, COMERCIAL, LABORAL Y DE MINERÍA DE GENERAL PICO (La Pampa) – SALA B – 20/10/2016</a:t>
            </a:r>
            <a:r>
              <a:rPr lang="es-ES_tradnl" dirty="0"/>
              <a:t/>
            </a:r>
            <a:br>
              <a:rPr lang="es-ES_tradnl" dirty="0"/>
            </a:br>
            <a:endParaRPr lang="es-AR" dirty="0"/>
          </a:p>
        </p:txBody>
      </p:sp>
      <p:sp>
        <p:nvSpPr>
          <p:cNvPr id="3" name="2 Marcador de contenido"/>
          <p:cNvSpPr>
            <a:spLocks noGrp="1"/>
          </p:cNvSpPr>
          <p:nvPr>
            <p:ph sz="quarter" idx="1"/>
          </p:nvPr>
        </p:nvSpPr>
        <p:spPr/>
        <p:txBody>
          <a:bodyPr>
            <a:noAutofit/>
          </a:bodyPr>
          <a:lstStyle/>
          <a:p>
            <a:pPr algn="just"/>
            <a:r>
              <a:rPr lang="es-ES_tradnl" sz="3200" dirty="0">
                <a:latin typeface="Arial" pitchFamily="34" charset="0"/>
                <a:cs typeface="Arial" pitchFamily="34" charset="0"/>
              </a:rPr>
              <a:t>Por lo expuesto he optado por el régimen de cuidados personales compartidos, bajo la modalidad indistinta, es decir, que </a:t>
            </a:r>
            <a:r>
              <a:rPr lang="es-ES_tradnl" sz="3200" u="sng" dirty="0">
                <a:latin typeface="Arial" pitchFamily="34" charset="0"/>
                <a:cs typeface="Arial" pitchFamily="34" charset="0"/>
              </a:rPr>
              <a:t>G seguirá residiendo de manera principal en el domicilio de la madre, pudiendo ir a dormir a la casa de su padre cuando lo desee</a:t>
            </a:r>
            <a:r>
              <a:rPr lang="es-ES_tradnl" sz="3200" dirty="0">
                <a:latin typeface="Arial" pitchFamily="34" charset="0"/>
                <a:cs typeface="Arial" pitchFamily="34" charset="0"/>
              </a:rPr>
              <a:t>, y ambos progenitores deberán compartir decisiones y se distribuirán de modo equitativo las labores atinentes al cuidado del adolescente.</a:t>
            </a:r>
            <a:endParaRPr lang="es-AR" sz="3200" dirty="0">
              <a:latin typeface="Arial" pitchFamily="34" charset="0"/>
              <a:cs typeface="Arial" pitchFamily="34" charset="0"/>
            </a:endParaRPr>
          </a:p>
          <a:p>
            <a:pPr algn="just"/>
            <a:endParaRPr lang="es-AR" sz="3200" dirty="0">
              <a:latin typeface="Arial" pitchFamily="34" charset="0"/>
              <a:cs typeface="Arial" pitchFamily="34" charset="0"/>
            </a:endParaRPr>
          </a:p>
        </p:txBody>
      </p:sp>
    </p:spTree>
    <p:extLst>
      <p:ext uri="{BB962C8B-B14F-4D97-AF65-F5344CB8AC3E}">
        <p14:creationId xmlns:p14="http://schemas.microsoft.com/office/powerpoint/2010/main" val="236465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latin typeface="Arial" pitchFamily="34" charset="0"/>
                <a:cs typeface="Arial" pitchFamily="34" charset="0"/>
              </a:rPr>
              <a:t>Modalidades - COMPARTIDO</a:t>
            </a:r>
            <a:endParaRPr lang="es-AR" dirty="0">
              <a:latin typeface="Arial" pitchFamily="34" charset="0"/>
              <a:cs typeface="Arial" pitchFamily="34" charset="0"/>
            </a:endParaRPr>
          </a:p>
        </p:txBody>
      </p:sp>
      <p:sp>
        <p:nvSpPr>
          <p:cNvPr id="3" name="2 Marcador de contenido"/>
          <p:cNvSpPr>
            <a:spLocks noGrp="1"/>
          </p:cNvSpPr>
          <p:nvPr>
            <p:ph sz="quarter" idx="1"/>
          </p:nvPr>
        </p:nvSpPr>
        <p:spPr>
          <a:xfrm>
            <a:off x="467544" y="1844824"/>
            <a:ext cx="8219256" cy="4312136"/>
          </a:xfrm>
        </p:spPr>
        <p:txBody>
          <a:bodyPr>
            <a:normAutofit/>
          </a:bodyPr>
          <a:lstStyle/>
          <a:p>
            <a:r>
              <a:rPr lang="es-AR" sz="3200" dirty="0" smtClean="0">
                <a:latin typeface="Arial" pitchFamily="34" charset="0"/>
                <a:cs typeface="Arial" pitchFamily="34" charset="0"/>
              </a:rPr>
              <a:t>ALTERNADO</a:t>
            </a:r>
          </a:p>
          <a:p>
            <a:endParaRPr lang="es-AR" sz="3200" dirty="0">
              <a:latin typeface="Arial" pitchFamily="34" charset="0"/>
              <a:cs typeface="Arial" pitchFamily="34" charset="0"/>
            </a:endParaRPr>
          </a:p>
          <a:p>
            <a:r>
              <a:rPr lang="es-AR" sz="3200" dirty="0" smtClean="0">
                <a:latin typeface="Arial" pitchFamily="34" charset="0"/>
                <a:cs typeface="Arial" pitchFamily="34" charset="0"/>
              </a:rPr>
              <a:t>INDISTINTOS</a:t>
            </a:r>
            <a:endParaRPr lang="es-AR" sz="3200" dirty="0">
              <a:latin typeface="Arial" pitchFamily="34" charset="0"/>
              <a:cs typeface="Arial" pitchFamily="34" charset="0"/>
            </a:endParaRPr>
          </a:p>
        </p:txBody>
      </p:sp>
    </p:spTree>
    <p:extLst>
      <p:ext uri="{BB962C8B-B14F-4D97-AF65-F5344CB8AC3E}">
        <p14:creationId xmlns:p14="http://schemas.microsoft.com/office/powerpoint/2010/main" val="38510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152"/>
            <a:ext cx="8229600" cy="990600"/>
          </a:xfrm>
        </p:spPr>
        <p:txBody>
          <a:bodyPr>
            <a:normAutofit/>
          </a:bodyPr>
          <a:lstStyle/>
          <a:p>
            <a:r>
              <a:rPr lang="es-AR" sz="4000" dirty="0" smtClean="0">
                <a:latin typeface="Arial" pitchFamily="34" charset="0"/>
                <a:cs typeface="Arial" pitchFamily="34" charset="0"/>
              </a:rPr>
              <a:t>Alternado</a:t>
            </a:r>
            <a:endParaRPr lang="es-AR" sz="4000"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AR" sz="3200" dirty="0" smtClean="0">
                <a:latin typeface="Arial" pitchFamily="34" charset="0"/>
                <a:cs typeface="Arial" pitchFamily="34" charset="0"/>
              </a:rPr>
              <a:t>El hijo pasa períodos de tiempo con cada uno de los progenitores, según la organización y las posibilidades de la familia.</a:t>
            </a:r>
            <a:endParaRPr lang="es-AR" sz="3200" dirty="0">
              <a:latin typeface="Arial" pitchFamily="34" charset="0"/>
              <a:cs typeface="Arial" pitchFamily="34" charset="0"/>
            </a:endParaRPr>
          </a:p>
        </p:txBody>
      </p:sp>
    </p:spTree>
    <p:extLst>
      <p:ext uri="{BB962C8B-B14F-4D97-AF65-F5344CB8AC3E}">
        <p14:creationId xmlns:p14="http://schemas.microsoft.com/office/powerpoint/2010/main" val="67032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rial" pitchFamily="34" charset="0"/>
                <a:cs typeface="Arial" pitchFamily="34" charset="0"/>
              </a:rPr>
              <a:t>INDISTINTO</a:t>
            </a:r>
            <a:endParaRPr lang="es-AR"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AR" sz="3200" dirty="0" smtClean="0">
                <a:latin typeface="Arial" pitchFamily="34" charset="0"/>
                <a:cs typeface="Arial" pitchFamily="34" charset="0"/>
              </a:rPr>
              <a:t>El hijo reside de manera principal en el domicilio de uno de los progenitores, pero ambos comparten las decisiones y se distribuyen de modo equitativo las labores atinentes a su cuidado.</a:t>
            </a:r>
          </a:p>
          <a:p>
            <a:pPr algn="just"/>
            <a:endParaRPr lang="es-AR" sz="3200" dirty="0">
              <a:latin typeface="Arial" pitchFamily="34" charset="0"/>
              <a:cs typeface="Arial" pitchFamily="34" charset="0"/>
            </a:endParaRPr>
          </a:p>
          <a:p>
            <a:pPr algn="just"/>
            <a:r>
              <a:rPr lang="es-AR" sz="3200" dirty="0" smtClean="0">
                <a:latin typeface="Arial" pitchFamily="34" charset="0"/>
                <a:cs typeface="Arial" pitchFamily="34" charset="0"/>
              </a:rPr>
              <a:t>Regla General</a:t>
            </a:r>
          </a:p>
          <a:p>
            <a:endParaRPr lang="es-AR" dirty="0"/>
          </a:p>
          <a:p>
            <a:endParaRPr lang="es-AR" dirty="0"/>
          </a:p>
        </p:txBody>
      </p:sp>
    </p:spTree>
    <p:extLst>
      <p:ext uri="{BB962C8B-B14F-4D97-AF65-F5344CB8AC3E}">
        <p14:creationId xmlns:p14="http://schemas.microsoft.com/office/powerpoint/2010/main" val="184418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dirty="0" smtClean="0">
                <a:latin typeface="Arial" pitchFamily="34" charset="0"/>
                <a:cs typeface="Arial" pitchFamily="34" charset="0"/>
              </a:rPr>
              <a:t>Deber de informar</a:t>
            </a:r>
            <a:endParaRPr lang="es-AR" sz="4000" dirty="0">
              <a:latin typeface="Arial" pitchFamily="34" charset="0"/>
              <a:cs typeface="Arial" pitchFamily="34" charset="0"/>
            </a:endParaRPr>
          </a:p>
        </p:txBody>
      </p:sp>
      <p:sp>
        <p:nvSpPr>
          <p:cNvPr id="3" name="2 Marcador de contenido"/>
          <p:cNvSpPr>
            <a:spLocks noGrp="1"/>
          </p:cNvSpPr>
          <p:nvPr>
            <p:ph sz="quarter" idx="1"/>
          </p:nvPr>
        </p:nvSpPr>
        <p:spPr>
          <a:xfrm>
            <a:off x="395536" y="1700808"/>
            <a:ext cx="8291264" cy="4456152"/>
          </a:xfrm>
        </p:spPr>
        <p:txBody>
          <a:bodyPr>
            <a:normAutofit/>
          </a:bodyPr>
          <a:lstStyle/>
          <a:p>
            <a:pPr algn="just"/>
            <a:r>
              <a:rPr lang="es-AR" sz="4000" dirty="0">
                <a:latin typeface="Arial" pitchFamily="34" charset="0"/>
                <a:cs typeface="Arial" pitchFamily="34" charset="0"/>
              </a:rPr>
              <a:t>Cada progenitor debe informar al otro </a:t>
            </a:r>
            <a:r>
              <a:rPr lang="es-AR" sz="4000" dirty="0" smtClean="0">
                <a:latin typeface="Arial" pitchFamily="34" charset="0"/>
                <a:cs typeface="Arial" pitchFamily="34" charset="0"/>
              </a:rPr>
              <a:t>sobre cuestiones </a:t>
            </a:r>
            <a:r>
              <a:rPr lang="es-AR" sz="4000" dirty="0">
                <a:latin typeface="Arial" pitchFamily="34" charset="0"/>
                <a:cs typeface="Arial" pitchFamily="34" charset="0"/>
              </a:rPr>
              <a:t>de educación, salud y otras relativas a la persona y bienes del hijo.</a:t>
            </a:r>
          </a:p>
        </p:txBody>
      </p:sp>
    </p:spTree>
    <p:extLst>
      <p:ext uri="{BB962C8B-B14F-4D97-AF65-F5344CB8AC3E}">
        <p14:creationId xmlns:p14="http://schemas.microsoft.com/office/powerpoint/2010/main" val="392234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latin typeface="Arial" pitchFamily="34" charset="0"/>
                <a:cs typeface="Arial" pitchFamily="34" charset="0"/>
              </a:rPr>
              <a:t>FORMAS DE OTORGAMIENTO</a:t>
            </a:r>
            <a:endParaRPr lang="es-AR"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56523050"/>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48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dirty="0" smtClean="0">
                <a:latin typeface="Arial" pitchFamily="34" charset="0"/>
                <a:cs typeface="Arial" pitchFamily="34" charset="0"/>
              </a:rPr>
              <a:t>Importante</a:t>
            </a:r>
            <a:endParaRPr lang="es-AR" sz="4000"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431285796"/>
              </p:ext>
            </p:extLst>
          </p:nvPr>
        </p:nvGraphicFramePr>
        <p:xfrm>
          <a:off x="395536" y="1124744"/>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77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AR" dirty="0" smtClean="0"/>
              <a:t>DEBERES DE LOS PROGENITORES</a:t>
            </a:r>
            <a:endParaRPr lang="es-AR" dirty="0"/>
          </a:p>
        </p:txBody>
      </p:sp>
      <p:sp>
        <p:nvSpPr>
          <p:cNvPr id="6" name="5 Marcador de contenido"/>
          <p:cNvSpPr>
            <a:spLocks noGrp="1"/>
          </p:cNvSpPr>
          <p:nvPr>
            <p:ph sz="quarter" idx="1"/>
          </p:nvPr>
        </p:nvSpPr>
        <p:spPr>
          <a:xfrm>
            <a:off x="107504" y="1340768"/>
            <a:ext cx="8579296" cy="5112568"/>
          </a:xfrm>
        </p:spPr>
        <p:txBody>
          <a:bodyPr>
            <a:normAutofit fontScale="92500"/>
          </a:bodyPr>
          <a:lstStyle/>
          <a:p>
            <a:pPr algn="just"/>
            <a:r>
              <a:rPr lang="es-AR" dirty="0" smtClean="0"/>
              <a:t>Art. 646 del Cód. Civil y Com.:</a:t>
            </a:r>
          </a:p>
          <a:p>
            <a:pPr algn="just"/>
            <a:r>
              <a:rPr lang="es-AR" b="1" dirty="0"/>
              <a:t>cuidar</a:t>
            </a:r>
            <a:r>
              <a:rPr lang="es-AR" dirty="0"/>
              <a:t> del hijo, convivir con él, prestarle alimentos y educarlo;</a:t>
            </a:r>
          </a:p>
          <a:p>
            <a:pPr algn="just"/>
            <a:r>
              <a:rPr lang="es-AR" b="1" dirty="0" smtClean="0"/>
              <a:t>considerar</a:t>
            </a:r>
            <a:r>
              <a:rPr lang="es-AR" dirty="0" smtClean="0"/>
              <a:t> </a:t>
            </a:r>
            <a:r>
              <a:rPr lang="es-AR" dirty="0"/>
              <a:t>las necesidades específicas del hijo según sus características </a:t>
            </a:r>
            <a:r>
              <a:rPr lang="es-AR" dirty="0" smtClean="0"/>
              <a:t>psicofísicas, aptitudes </a:t>
            </a:r>
            <a:r>
              <a:rPr lang="es-AR" dirty="0"/>
              <a:t>y desarrollo madurativo;</a:t>
            </a:r>
          </a:p>
          <a:p>
            <a:pPr algn="just"/>
            <a:r>
              <a:rPr lang="es-AR" b="1" dirty="0" smtClean="0"/>
              <a:t>respetar</a:t>
            </a:r>
            <a:r>
              <a:rPr lang="es-AR" dirty="0" smtClean="0"/>
              <a:t> </a:t>
            </a:r>
            <a:r>
              <a:rPr lang="es-AR" dirty="0"/>
              <a:t>el derecho del niño y adolescente a ser oído y a participar en su </a:t>
            </a:r>
            <a:r>
              <a:rPr lang="es-AR" dirty="0" smtClean="0"/>
              <a:t>proceso educativo</a:t>
            </a:r>
            <a:r>
              <a:rPr lang="es-AR" dirty="0"/>
              <a:t>, así como en todo lo referente a sus derechos personalísimos;</a:t>
            </a:r>
          </a:p>
          <a:p>
            <a:pPr algn="just"/>
            <a:r>
              <a:rPr lang="es-AR" b="1" dirty="0" smtClean="0"/>
              <a:t>prestar</a:t>
            </a:r>
            <a:r>
              <a:rPr lang="es-AR" dirty="0" smtClean="0"/>
              <a:t> </a:t>
            </a:r>
            <a:r>
              <a:rPr lang="es-AR" dirty="0"/>
              <a:t>orientación y dirección al hijo para el ejercicio y efectividad de sus derechos;</a:t>
            </a:r>
          </a:p>
          <a:p>
            <a:pPr algn="just"/>
            <a:r>
              <a:rPr lang="es-AR" b="1" dirty="0" smtClean="0"/>
              <a:t>respetar </a:t>
            </a:r>
            <a:r>
              <a:rPr lang="es-AR" b="1" dirty="0"/>
              <a:t>y facilitar </a:t>
            </a:r>
            <a:r>
              <a:rPr lang="es-AR" dirty="0"/>
              <a:t>el derecho del hijo a mantener relaciones personales con </a:t>
            </a:r>
            <a:r>
              <a:rPr lang="es-AR" dirty="0" smtClean="0"/>
              <a:t>abuelos, otros </a:t>
            </a:r>
            <a:r>
              <a:rPr lang="es-AR" dirty="0"/>
              <a:t>parientes o personas con las cuales tenga un vínculo </a:t>
            </a:r>
            <a:r>
              <a:rPr lang="es-AR" dirty="0" smtClean="0"/>
              <a:t>afectivo</a:t>
            </a:r>
            <a:endParaRPr lang="es-AR" dirty="0"/>
          </a:p>
          <a:p>
            <a:pPr algn="just"/>
            <a:endParaRPr lang="es-AR" dirty="0"/>
          </a:p>
        </p:txBody>
      </p:sp>
    </p:spTree>
    <p:extLst>
      <p:ext uri="{BB962C8B-B14F-4D97-AF65-F5344CB8AC3E}">
        <p14:creationId xmlns:p14="http://schemas.microsoft.com/office/powerpoint/2010/main" val="3781112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dirty="0" smtClean="0">
                <a:latin typeface="Arial" pitchFamily="34" charset="0"/>
                <a:cs typeface="Arial" pitchFamily="34" charset="0"/>
              </a:rPr>
              <a:t>Reglas Generales</a:t>
            </a:r>
            <a:endParaRPr lang="es-AR" sz="4000" dirty="0">
              <a:latin typeface="Arial" pitchFamily="34" charset="0"/>
              <a:cs typeface="Arial" pitchFamily="34" charset="0"/>
            </a:endParaRPr>
          </a:p>
        </p:txBody>
      </p:sp>
      <p:sp>
        <p:nvSpPr>
          <p:cNvPr id="3" name="2 Marcador de contenido"/>
          <p:cNvSpPr>
            <a:spLocks noGrp="1"/>
          </p:cNvSpPr>
          <p:nvPr>
            <p:ph sz="quarter" idx="1"/>
          </p:nvPr>
        </p:nvSpPr>
        <p:spPr>
          <a:xfrm>
            <a:off x="395536" y="1340768"/>
            <a:ext cx="8291264" cy="4816192"/>
          </a:xfrm>
        </p:spPr>
        <p:txBody>
          <a:bodyPr>
            <a:normAutofit/>
          </a:bodyPr>
          <a:lstStyle/>
          <a:p>
            <a:pPr algn="just"/>
            <a:r>
              <a:rPr lang="es-AR" sz="3200" dirty="0"/>
              <a:t>A pedido de </a:t>
            </a:r>
            <a:r>
              <a:rPr lang="es-AR" sz="3200" b="1" u="sng" dirty="0"/>
              <a:t>uno o ambos progenitores o de oficio</a:t>
            </a:r>
            <a:r>
              <a:rPr lang="es-AR" sz="3200" dirty="0" smtClean="0"/>
              <a:t>, el </a:t>
            </a:r>
            <a:r>
              <a:rPr lang="es-AR" sz="3200" dirty="0"/>
              <a:t>juez debe otorgar, como primera alternativa, el cuidado compartido del hijo </a:t>
            </a:r>
            <a:r>
              <a:rPr lang="es-AR" sz="3200" dirty="0" smtClean="0"/>
              <a:t>con la </a:t>
            </a:r>
            <a:r>
              <a:rPr lang="es-AR" sz="3200" dirty="0"/>
              <a:t>modalidad indistinta, excepto que no sea posible o resulte perjudicial para el hijo.</a:t>
            </a:r>
          </a:p>
        </p:txBody>
      </p:sp>
    </p:spTree>
    <p:extLst>
      <p:ext uri="{BB962C8B-B14F-4D97-AF65-F5344CB8AC3E}">
        <p14:creationId xmlns:p14="http://schemas.microsoft.com/office/powerpoint/2010/main" val="139266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ctr"/>
            <a:r>
              <a:rPr lang="es-AR" sz="5400" b="1" dirty="0" smtClean="0">
                <a:latin typeface="Arial" pitchFamily="34" charset="0"/>
                <a:cs typeface="Arial" pitchFamily="34" charset="0"/>
              </a:rPr>
              <a:t>DEBE PONDERARSE</a:t>
            </a:r>
            <a:endParaRPr lang="es-AR" sz="5400" b="1" dirty="0">
              <a:latin typeface="Arial" pitchFamily="34" charset="0"/>
              <a:cs typeface="Arial" pitchFamily="34" charset="0"/>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3251151" cy="21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459738"/>
            <a:ext cx="3023617" cy="170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3791" y="1935292"/>
            <a:ext cx="2895901" cy="240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350809"/>
            <a:ext cx="3406501" cy="191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725" y="1628800"/>
            <a:ext cx="2990555" cy="208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062" y="4652798"/>
            <a:ext cx="3035292" cy="170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726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rial" pitchFamily="34" charset="0"/>
                <a:cs typeface="Arial" pitchFamily="34" charset="0"/>
              </a:rPr>
              <a:t>ART. 653. EL JUEZ DEBE PONDERARSE</a:t>
            </a:r>
            <a:endParaRPr lang="es-AR"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AR" sz="3600" dirty="0" smtClean="0">
                <a:latin typeface="Arial" pitchFamily="34" charset="0"/>
                <a:cs typeface="Arial" pitchFamily="34" charset="0"/>
              </a:rPr>
              <a:t>al </a:t>
            </a:r>
            <a:r>
              <a:rPr lang="es-AR" sz="3600" dirty="0">
                <a:latin typeface="Arial" pitchFamily="34" charset="0"/>
                <a:cs typeface="Arial" pitchFamily="34" charset="0"/>
              </a:rPr>
              <a:t>progenitor que facilita el derecho a mantener trato regular con </a:t>
            </a:r>
            <a:r>
              <a:rPr lang="es-AR" sz="3600" dirty="0" smtClean="0">
                <a:latin typeface="Arial" pitchFamily="34" charset="0"/>
                <a:cs typeface="Arial" pitchFamily="34" charset="0"/>
              </a:rPr>
              <a:t>el otro</a:t>
            </a:r>
            <a:endParaRPr lang="es-AR" sz="3600" dirty="0">
              <a:latin typeface="Arial" pitchFamily="34" charset="0"/>
              <a:cs typeface="Arial" pitchFamily="34" charset="0"/>
            </a:endParaRPr>
          </a:p>
          <a:p>
            <a:pPr algn="just"/>
            <a:r>
              <a:rPr lang="es-AR" sz="3600" dirty="0" smtClean="0">
                <a:latin typeface="Arial" pitchFamily="34" charset="0"/>
                <a:cs typeface="Arial" pitchFamily="34" charset="0"/>
              </a:rPr>
              <a:t>la </a:t>
            </a:r>
            <a:r>
              <a:rPr lang="es-AR" sz="3600" dirty="0">
                <a:latin typeface="Arial" pitchFamily="34" charset="0"/>
                <a:cs typeface="Arial" pitchFamily="34" charset="0"/>
              </a:rPr>
              <a:t>edad del </a:t>
            </a:r>
            <a:r>
              <a:rPr lang="es-AR" sz="3600" dirty="0" smtClean="0">
                <a:latin typeface="Arial" pitchFamily="34" charset="0"/>
                <a:cs typeface="Arial" pitchFamily="34" charset="0"/>
              </a:rPr>
              <a:t>hijo</a:t>
            </a:r>
            <a:endParaRPr lang="es-AR" sz="3600" dirty="0">
              <a:latin typeface="Arial" pitchFamily="34" charset="0"/>
              <a:cs typeface="Arial" pitchFamily="34" charset="0"/>
            </a:endParaRPr>
          </a:p>
          <a:p>
            <a:pPr algn="just"/>
            <a:r>
              <a:rPr lang="es-AR" sz="3600" dirty="0" smtClean="0">
                <a:latin typeface="Arial" pitchFamily="34" charset="0"/>
                <a:cs typeface="Arial" pitchFamily="34" charset="0"/>
              </a:rPr>
              <a:t>la </a:t>
            </a:r>
            <a:r>
              <a:rPr lang="es-AR" sz="3600" dirty="0">
                <a:latin typeface="Arial" pitchFamily="34" charset="0"/>
                <a:cs typeface="Arial" pitchFamily="34" charset="0"/>
              </a:rPr>
              <a:t>opinión del </a:t>
            </a:r>
            <a:r>
              <a:rPr lang="es-AR" sz="3600" dirty="0" smtClean="0">
                <a:latin typeface="Arial" pitchFamily="34" charset="0"/>
                <a:cs typeface="Arial" pitchFamily="34" charset="0"/>
              </a:rPr>
              <a:t>hijo</a:t>
            </a:r>
            <a:endParaRPr lang="es-AR" sz="3600" dirty="0">
              <a:latin typeface="Arial" pitchFamily="34" charset="0"/>
              <a:cs typeface="Arial" pitchFamily="34" charset="0"/>
            </a:endParaRPr>
          </a:p>
          <a:p>
            <a:pPr algn="just"/>
            <a:r>
              <a:rPr lang="es-AR" sz="3600" dirty="0" smtClean="0">
                <a:latin typeface="Arial" pitchFamily="34" charset="0"/>
                <a:cs typeface="Arial" pitchFamily="34" charset="0"/>
              </a:rPr>
              <a:t>el </a:t>
            </a:r>
            <a:r>
              <a:rPr lang="es-AR" sz="3600" dirty="0">
                <a:latin typeface="Arial" pitchFamily="34" charset="0"/>
                <a:cs typeface="Arial" pitchFamily="34" charset="0"/>
              </a:rPr>
              <a:t>mantenimiento de la situación existente y respeto del centro de vida del </a:t>
            </a:r>
            <a:r>
              <a:rPr lang="es-AR" sz="3600" dirty="0" smtClean="0">
                <a:latin typeface="Arial" pitchFamily="34" charset="0"/>
                <a:cs typeface="Arial" pitchFamily="34" charset="0"/>
              </a:rPr>
              <a:t>hijo</a:t>
            </a:r>
            <a:endParaRPr lang="es-AR" sz="3600" dirty="0">
              <a:latin typeface="Arial" pitchFamily="34" charset="0"/>
              <a:cs typeface="Arial" pitchFamily="34" charset="0"/>
            </a:endParaRPr>
          </a:p>
        </p:txBody>
      </p:sp>
    </p:spTree>
    <p:extLst>
      <p:ext uri="{BB962C8B-B14F-4D97-AF65-F5344CB8AC3E}">
        <p14:creationId xmlns:p14="http://schemas.microsoft.com/office/powerpoint/2010/main" val="112290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67544" y="188641"/>
            <a:ext cx="7600131" cy="864096"/>
          </a:xfrm>
        </p:spPr>
        <p:txBody>
          <a:bodyPr>
            <a:normAutofit/>
          </a:bodyPr>
          <a:lstStyle/>
          <a:p>
            <a:pPr fontAlgn="auto">
              <a:spcAft>
                <a:spcPts val="0"/>
              </a:spcAft>
              <a:defRPr/>
            </a:pPr>
            <a:r>
              <a:rPr lang="es-AR" sz="3600" dirty="0" smtClean="0">
                <a:latin typeface="Arial" pitchFamily="34" charset="0"/>
                <a:cs typeface="Arial" pitchFamily="34" charset="0"/>
              </a:rPr>
              <a:t>Interés superior - SCBA</a:t>
            </a:r>
          </a:p>
        </p:txBody>
      </p:sp>
      <p:sp>
        <p:nvSpPr>
          <p:cNvPr id="12291" name="2 Marcador de contenido"/>
          <p:cNvSpPr>
            <a:spLocks noGrp="1"/>
          </p:cNvSpPr>
          <p:nvPr>
            <p:ph idx="1"/>
          </p:nvPr>
        </p:nvSpPr>
        <p:spPr>
          <a:xfrm>
            <a:off x="250825" y="1700213"/>
            <a:ext cx="8424863" cy="4968875"/>
          </a:xfrm>
        </p:spPr>
        <p:txBody>
          <a:bodyPr/>
          <a:lstStyle/>
          <a:p>
            <a:pPr algn="just"/>
            <a:r>
              <a:rPr lang="es-ES" sz="2600" dirty="0" smtClean="0"/>
              <a:t>Debe ser aprehendido como el conjunto de bienes necesarios para el desarrollo integral y la protección de la persona y los bienes de un </a:t>
            </a:r>
            <a:r>
              <a:rPr lang="es-ES" sz="2600" b="1" dirty="0" smtClean="0">
                <a:solidFill>
                  <a:schemeClr val="accent1"/>
                </a:solidFill>
              </a:rPr>
              <a:t>menor de edad dado</a:t>
            </a:r>
            <a:r>
              <a:rPr lang="es-ES" sz="2600" dirty="0" smtClean="0"/>
              <a:t>, y entre ellos el que más conviene en una circunstancia histórica determinada, </a:t>
            </a:r>
            <a:r>
              <a:rPr lang="es-ES" sz="2600" dirty="0" smtClean="0">
                <a:solidFill>
                  <a:schemeClr val="accent1"/>
                </a:solidFill>
              </a:rPr>
              <a:t>analizado en concreto</a:t>
            </a:r>
            <a:r>
              <a:rPr lang="es-ES" sz="2600" dirty="0" smtClean="0"/>
              <a:t>, ya que no es concebible un interés del niño puramente abstracto, por lo que debe quedar excluida toda consideración dogmática para atender exclusivamente a las circunstancias particulares que presenta cada caso </a:t>
            </a:r>
            <a:endParaRPr lang="es-AR" sz="2600" dirty="0" smtClean="0"/>
          </a:p>
        </p:txBody>
      </p:sp>
    </p:spTree>
    <p:extLst>
      <p:ext uri="{BB962C8B-B14F-4D97-AF65-F5344CB8AC3E}">
        <p14:creationId xmlns:p14="http://schemas.microsoft.com/office/powerpoint/2010/main" val="3949217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AR" dirty="0" smtClean="0">
                <a:latin typeface="Arial" pitchFamily="34" charset="0"/>
                <a:cs typeface="Arial" pitchFamily="34" charset="0"/>
              </a:rPr>
              <a:t>Ob</a:t>
            </a:r>
            <a:r>
              <a:rPr lang="es-AR" dirty="0">
                <a:latin typeface="Arial" pitchFamily="34" charset="0"/>
                <a:cs typeface="Arial" pitchFamily="34" charset="0"/>
              </a:rPr>
              <a:t>.</a:t>
            </a:r>
            <a:r>
              <a:rPr lang="es-AR" dirty="0" smtClean="0">
                <a:latin typeface="Arial" pitchFamily="34" charset="0"/>
                <a:cs typeface="Arial" pitchFamily="34" charset="0"/>
              </a:rPr>
              <a:t> General N° 14</a:t>
            </a:r>
            <a:endParaRPr lang="es-AR" dirty="0">
              <a:latin typeface="Arial" pitchFamily="34" charset="0"/>
              <a:cs typeface="Arial" pitchFamily="34" charset="0"/>
            </a:endParaRPr>
          </a:p>
        </p:txBody>
      </p:sp>
      <p:sp>
        <p:nvSpPr>
          <p:cNvPr id="13315" name="2 Marcador de contenido"/>
          <p:cNvSpPr>
            <a:spLocks noGrp="1"/>
          </p:cNvSpPr>
          <p:nvPr>
            <p:ph idx="1"/>
          </p:nvPr>
        </p:nvSpPr>
        <p:spPr>
          <a:xfrm>
            <a:off x="457200" y="1600200"/>
            <a:ext cx="8002588" cy="4525963"/>
          </a:xfrm>
        </p:spPr>
        <p:txBody>
          <a:bodyPr/>
          <a:lstStyle/>
          <a:p>
            <a:pPr algn="just"/>
            <a:r>
              <a:rPr lang="es-AR" sz="4000" smtClean="0"/>
              <a:t>El </a:t>
            </a:r>
            <a:r>
              <a:rPr lang="es-AR" sz="4000" b="1" u="sng" smtClean="0"/>
              <a:t>objetivo</a:t>
            </a:r>
            <a:r>
              <a:rPr lang="es-AR" sz="4000" smtClean="0"/>
              <a:t> del concepto de interés superior del niño es garantizar </a:t>
            </a:r>
            <a:r>
              <a:rPr lang="es-AR" sz="4000" b="1" smtClean="0">
                <a:solidFill>
                  <a:schemeClr val="accent1"/>
                </a:solidFill>
              </a:rPr>
              <a:t>el disfrute pleno y efectivo de todos los derechos</a:t>
            </a:r>
            <a:r>
              <a:rPr lang="es-AR" sz="4000" smtClean="0"/>
              <a:t> reconocidos por la Convención y el desarrollo holístico del niño</a:t>
            </a:r>
          </a:p>
        </p:txBody>
      </p:sp>
    </p:spTree>
    <p:extLst>
      <p:ext uri="{BB962C8B-B14F-4D97-AF65-F5344CB8AC3E}">
        <p14:creationId xmlns:p14="http://schemas.microsoft.com/office/powerpoint/2010/main" val="9022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rial" pitchFamily="34" charset="0"/>
                <a:cs typeface="Arial" pitchFamily="34" charset="0"/>
              </a:rPr>
              <a:t>ESCUCHA DEL NIÑO</a:t>
            </a:r>
            <a:endParaRPr lang="es-AR" dirty="0">
              <a:latin typeface="Arial" pitchFamily="34" charset="0"/>
              <a:cs typeface="Arial" pitchFamily="34" charset="0"/>
            </a:endParaRP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524000" y="2306637"/>
            <a:ext cx="6096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921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69714" y="349246"/>
            <a:ext cx="7416824" cy="864096"/>
          </a:xfrm>
        </p:spPr>
        <p:txBody>
          <a:bodyPr>
            <a:normAutofit/>
          </a:bodyPr>
          <a:lstStyle/>
          <a:p>
            <a:pPr eaLnBrk="1" fontAlgn="auto" hangingPunct="1">
              <a:spcAft>
                <a:spcPts val="0"/>
              </a:spcAft>
              <a:defRPr/>
            </a:pPr>
            <a:r>
              <a:rPr lang="es-ES" dirty="0" smtClean="0">
                <a:latin typeface="Arial" pitchFamily="34" charset="0"/>
                <a:cs typeface="Arial" pitchFamily="34" charset="0"/>
              </a:rPr>
              <a:t>DERECHO A SER OÍDO</a:t>
            </a:r>
            <a:endParaRPr lang="es-ES" dirty="0">
              <a:latin typeface="Arial" pitchFamily="34" charset="0"/>
              <a:cs typeface="Arial" pitchFamily="34" charset="0"/>
            </a:endParaRPr>
          </a:p>
        </p:txBody>
      </p:sp>
      <p:sp>
        <p:nvSpPr>
          <p:cNvPr id="60419" name="Rectangle 3"/>
          <p:cNvSpPr>
            <a:spLocks noGrp="1" noChangeArrowheads="1"/>
          </p:cNvSpPr>
          <p:nvPr>
            <p:ph sz="quarter" idx="1"/>
          </p:nvPr>
        </p:nvSpPr>
        <p:spPr>
          <a:xfrm>
            <a:off x="467544" y="1628800"/>
            <a:ext cx="7838256" cy="4680520"/>
          </a:xfrm>
        </p:spPr>
        <p:txBody>
          <a:bodyPr>
            <a:normAutofit/>
          </a:bodyPr>
          <a:lstStyle/>
          <a:p>
            <a:pPr eaLnBrk="1" hangingPunct="1">
              <a:lnSpc>
                <a:spcPct val="90000"/>
              </a:lnSpc>
            </a:pPr>
            <a:r>
              <a:rPr lang="es-ES" sz="2800" dirty="0" smtClean="0">
                <a:latin typeface="Arial" charset="0"/>
                <a:cs typeface="Arial" charset="0"/>
              </a:rPr>
              <a:t>Normativa:</a:t>
            </a:r>
          </a:p>
          <a:p>
            <a:pPr eaLnBrk="1" hangingPunct="1">
              <a:lnSpc>
                <a:spcPct val="90000"/>
              </a:lnSpc>
            </a:pPr>
            <a:endParaRPr lang="es-ES" sz="2800" dirty="0" smtClean="0">
              <a:latin typeface="Arial" charset="0"/>
              <a:cs typeface="Arial" charset="0"/>
            </a:endParaRPr>
          </a:p>
          <a:p>
            <a:pPr eaLnBrk="1" hangingPunct="1">
              <a:lnSpc>
                <a:spcPct val="90000"/>
              </a:lnSpc>
              <a:buFontTx/>
              <a:buChar char="-"/>
            </a:pPr>
            <a:r>
              <a:rPr lang="es-ES" sz="2800" dirty="0" smtClean="0">
                <a:latin typeface="Arial" charset="0"/>
                <a:cs typeface="Arial" charset="0"/>
              </a:rPr>
              <a:t>Art. 12 de la Convención sobre los Derechos del niño</a:t>
            </a:r>
          </a:p>
          <a:p>
            <a:pPr eaLnBrk="1" hangingPunct="1">
              <a:lnSpc>
                <a:spcPct val="90000"/>
              </a:lnSpc>
              <a:buFontTx/>
              <a:buChar char="-"/>
            </a:pPr>
            <a:endParaRPr lang="es-ES" sz="2800" dirty="0" smtClean="0">
              <a:latin typeface="Arial" charset="0"/>
              <a:cs typeface="Arial" charset="0"/>
            </a:endParaRPr>
          </a:p>
          <a:p>
            <a:pPr eaLnBrk="1" hangingPunct="1">
              <a:lnSpc>
                <a:spcPct val="90000"/>
              </a:lnSpc>
              <a:buFontTx/>
              <a:buChar char="-"/>
            </a:pPr>
            <a:r>
              <a:rPr lang="es-ES" sz="2800" dirty="0" smtClean="0">
                <a:latin typeface="Arial" charset="0"/>
                <a:cs typeface="Arial" charset="0"/>
              </a:rPr>
              <a:t>Art. 3, 24 y 27 de la Ley 26.061</a:t>
            </a:r>
          </a:p>
          <a:p>
            <a:pPr eaLnBrk="1" hangingPunct="1">
              <a:lnSpc>
                <a:spcPct val="90000"/>
              </a:lnSpc>
              <a:buFontTx/>
              <a:buChar char="-"/>
            </a:pPr>
            <a:endParaRPr lang="es-ES" sz="2800" dirty="0" smtClean="0">
              <a:latin typeface="Arial" charset="0"/>
              <a:cs typeface="Arial" charset="0"/>
            </a:endParaRPr>
          </a:p>
          <a:p>
            <a:pPr eaLnBrk="1" hangingPunct="1">
              <a:lnSpc>
                <a:spcPct val="90000"/>
              </a:lnSpc>
              <a:buFontTx/>
              <a:buChar char="-"/>
            </a:pPr>
            <a:r>
              <a:rPr lang="es-ES" sz="2800" dirty="0" smtClean="0">
                <a:latin typeface="Arial" charset="0"/>
                <a:cs typeface="Arial" charset="0"/>
              </a:rPr>
              <a:t>Art. 3 de la Ley 13.634</a:t>
            </a:r>
          </a:p>
        </p:txBody>
      </p:sp>
    </p:spTree>
    <p:extLst>
      <p:ext uri="{BB962C8B-B14F-4D97-AF65-F5344CB8AC3E}">
        <p14:creationId xmlns:p14="http://schemas.microsoft.com/office/powerpoint/2010/main" val="2919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AR" dirty="0" smtClean="0">
                <a:latin typeface="Arial" pitchFamily="34" charset="0"/>
                <a:cs typeface="Arial" pitchFamily="34" charset="0"/>
              </a:rPr>
              <a:t>Código Civil y Comercial</a:t>
            </a:r>
            <a:endParaRPr lang="es-AR" dirty="0">
              <a:latin typeface="Arial" pitchFamily="34" charset="0"/>
              <a:cs typeface="Arial" pitchFamily="34" charset="0"/>
            </a:endParaRPr>
          </a:p>
        </p:txBody>
      </p:sp>
      <p:sp>
        <p:nvSpPr>
          <p:cNvPr id="3" name="2 Marcador de contenido"/>
          <p:cNvSpPr>
            <a:spLocks noGrp="1"/>
          </p:cNvSpPr>
          <p:nvPr>
            <p:ph sz="quarter" idx="1"/>
          </p:nvPr>
        </p:nvSpPr>
        <p:spPr>
          <a:xfrm>
            <a:off x="107504" y="1412776"/>
            <a:ext cx="8579296" cy="4713387"/>
          </a:xfrm>
        </p:spPr>
        <p:txBody>
          <a:bodyPr>
            <a:normAutofit fontScale="92500"/>
          </a:bodyPr>
          <a:lstStyle/>
          <a:p>
            <a:pPr marL="274320" lvl="2" indent="-274320" algn="just">
              <a:spcBef>
                <a:spcPts val="600"/>
              </a:spcBef>
              <a:buClr>
                <a:schemeClr val="accent1"/>
              </a:buClr>
            </a:pPr>
            <a:r>
              <a:rPr lang="es-AR" sz="2400" dirty="0" smtClean="0">
                <a:latin typeface="Arial" pitchFamily="34" charset="0"/>
                <a:cs typeface="Arial" pitchFamily="34" charset="0"/>
              </a:rPr>
              <a:t>ARTICULO </a:t>
            </a:r>
            <a:r>
              <a:rPr lang="es-AR" sz="2400" dirty="0">
                <a:latin typeface="Arial" pitchFamily="34" charset="0"/>
                <a:cs typeface="Arial" pitchFamily="34" charset="0"/>
              </a:rPr>
              <a:t>26: </a:t>
            </a:r>
            <a:r>
              <a:rPr lang="es-AR" sz="2400" dirty="0" smtClean="0">
                <a:latin typeface="Arial" pitchFamily="34" charset="0"/>
                <a:cs typeface="Arial" pitchFamily="34" charset="0"/>
              </a:rPr>
              <a:t>La </a:t>
            </a:r>
            <a:r>
              <a:rPr lang="es-AR" sz="2400" dirty="0">
                <a:latin typeface="Arial" pitchFamily="34" charset="0"/>
                <a:cs typeface="Arial" pitchFamily="34" charset="0"/>
              </a:rPr>
              <a:t>persona menor de edad tiene derecho a ser oída en todo proceso judicial que le concierne así como a participar en las decisiones sobre su </a:t>
            </a:r>
            <a:r>
              <a:rPr lang="es-AR" sz="2400" dirty="0" smtClean="0">
                <a:latin typeface="Arial" pitchFamily="34" charset="0"/>
                <a:cs typeface="Arial" pitchFamily="34" charset="0"/>
              </a:rPr>
              <a:t>persona.</a:t>
            </a:r>
            <a:endParaRPr lang="es-AR" sz="2400" dirty="0">
              <a:latin typeface="Arial" pitchFamily="34" charset="0"/>
              <a:cs typeface="Arial" pitchFamily="34" charset="0"/>
            </a:endParaRPr>
          </a:p>
          <a:p>
            <a:pPr algn="just"/>
            <a:endParaRPr lang="es-AR" sz="2400" dirty="0" smtClean="0">
              <a:latin typeface="Arial" pitchFamily="34" charset="0"/>
              <a:cs typeface="Arial" pitchFamily="34" charset="0"/>
            </a:endParaRPr>
          </a:p>
          <a:p>
            <a:pPr algn="just"/>
            <a:endParaRPr lang="es-AR" sz="2400" dirty="0">
              <a:latin typeface="Arial" pitchFamily="34" charset="0"/>
              <a:cs typeface="Arial" pitchFamily="34" charset="0"/>
            </a:endParaRPr>
          </a:p>
          <a:p>
            <a:pPr algn="just"/>
            <a:r>
              <a:rPr lang="es-AR" sz="2400" dirty="0" smtClean="0">
                <a:latin typeface="Arial" pitchFamily="34" charset="0"/>
                <a:cs typeface="Arial" pitchFamily="34" charset="0"/>
              </a:rPr>
              <a:t>ARTÍCULO </a:t>
            </a:r>
            <a:r>
              <a:rPr lang="es-AR" sz="2400" dirty="0">
                <a:latin typeface="Arial" pitchFamily="34" charset="0"/>
                <a:cs typeface="Arial" pitchFamily="34" charset="0"/>
              </a:rPr>
              <a:t>707.- Las personas mayores con capacidad restringida y los niños, niñas y adolescentes tienen derecho a ser oídos en todos los procesos que los afectan directamente. </a:t>
            </a:r>
          </a:p>
          <a:p>
            <a:pPr algn="just"/>
            <a:endParaRPr lang="es-AR" sz="2400" dirty="0">
              <a:latin typeface="Arial" pitchFamily="34" charset="0"/>
              <a:cs typeface="Arial" pitchFamily="34" charset="0"/>
            </a:endParaRPr>
          </a:p>
          <a:p>
            <a:pPr algn="just"/>
            <a:r>
              <a:rPr lang="es-AR" sz="2400" dirty="0">
                <a:latin typeface="Arial" pitchFamily="34" charset="0"/>
                <a:cs typeface="Arial" pitchFamily="34" charset="0"/>
              </a:rPr>
              <a:t>Su opinión debe ser tenida en cuenta y valorada según su grado de discernimiento y la cuestión debatida en el </a:t>
            </a:r>
            <a:r>
              <a:rPr lang="es-AR" sz="2400" dirty="0" smtClean="0">
                <a:latin typeface="Arial" pitchFamily="34" charset="0"/>
                <a:cs typeface="Arial" pitchFamily="34" charset="0"/>
              </a:rPr>
              <a:t>proceso.</a:t>
            </a:r>
            <a:endParaRPr lang="es-AR" sz="2400" dirty="0">
              <a:latin typeface="Arial" pitchFamily="34" charset="0"/>
              <a:cs typeface="Arial" pitchFamily="34" charset="0"/>
            </a:endParaRPr>
          </a:p>
          <a:p>
            <a:pPr lvl="2" algn="just"/>
            <a:endParaRPr lang="es-AR" sz="2400" dirty="0" smtClean="0">
              <a:latin typeface="Arial" pitchFamily="34" charset="0"/>
              <a:cs typeface="Arial" pitchFamily="34" charset="0"/>
            </a:endParaRPr>
          </a:p>
        </p:txBody>
      </p:sp>
    </p:spTree>
    <p:extLst>
      <p:ext uri="{BB962C8B-B14F-4D97-AF65-F5344CB8AC3E}">
        <p14:creationId xmlns:p14="http://schemas.microsoft.com/office/powerpoint/2010/main" val="3493982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88913"/>
            <a:ext cx="8229600" cy="1008062"/>
          </a:xfrm>
        </p:spPr>
        <p:txBody>
          <a:bodyPr/>
          <a:lstStyle/>
          <a:p>
            <a:pPr eaLnBrk="1" fontAlgn="auto" hangingPunct="1">
              <a:spcAft>
                <a:spcPts val="0"/>
              </a:spcAft>
              <a:defRPr/>
            </a:pPr>
            <a:r>
              <a:rPr lang="es-ES" sz="3600" dirty="0">
                <a:latin typeface="Arial" pitchFamily="34" charset="0"/>
                <a:cs typeface="Arial" pitchFamily="34" charset="0"/>
              </a:rPr>
              <a:t>Observación General nº 5</a:t>
            </a:r>
          </a:p>
        </p:txBody>
      </p:sp>
      <p:sp>
        <p:nvSpPr>
          <p:cNvPr id="64515" name="Rectangle 3"/>
          <p:cNvSpPr>
            <a:spLocks noGrp="1" noChangeArrowheads="1"/>
          </p:cNvSpPr>
          <p:nvPr>
            <p:ph sz="quarter" idx="1"/>
          </p:nvPr>
        </p:nvSpPr>
        <p:spPr>
          <a:xfrm>
            <a:off x="0" y="1412776"/>
            <a:ext cx="8892480" cy="5085183"/>
          </a:xfrm>
        </p:spPr>
        <p:txBody>
          <a:bodyPr>
            <a:noAutofit/>
          </a:bodyPr>
          <a:lstStyle/>
          <a:p>
            <a:pPr algn="just" eaLnBrk="1" hangingPunct="1">
              <a:lnSpc>
                <a:spcPct val="80000"/>
              </a:lnSpc>
            </a:pPr>
            <a:r>
              <a:rPr lang="es-ES_tradnl" sz="2800" dirty="0" smtClean="0">
                <a:latin typeface="Arial" pitchFamily="34" charset="0"/>
                <a:cs typeface="Arial" pitchFamily="34" charset="0"/>
              </a:rPr>
              <a:t>“Este principio, que pone de relieve la función del niño como participante activo en la promoción, protección y vigilancia de sus derechos, se aplica igualmente a todas las medidas adoptadas por los Estados para aplicar la Convención…”. </a:t>
            </a:r>
          </a:p>
          <a:p>
            <a:pPr algn="just" eaLnBrk="1" hangingPunct="1">
              <a:lnSpc>
                <a:spcPct val="80000"/>
              </a:lnSpc>
            </a:pPr>
            <a:r>
              <a:rPr lang="es-ES_tradnl" sz="2800" dirty="0" smtClean="0">
                <a:latin typeface="Arial" pitchFamily="34" charset="0"/>
                <a:cs typeface="Arial" pitchFamily="34" charset="0"/>
              </a:rPr>
              <a:t>“…  Ahora bien, es relativamente fácil aparentar que se escucha a los niños, pero para atribuir la debida importancia a la opinión de los niños se necesita un auténtico cambio.  </a:t>
            </a:r>
            <a:r>
              <a:rPr lang="es-ES_tradnl" sz="2800" b="1" dirty="0" smtClean="0">
                <a:latin typeface="Arial" pitchFamily="34" charset="0"/>
                <a:cs typeface="Arial" pitchFamily="34" charset="0"/>
              </a:rPr>
              <a:t>El escuchar a los niños no debe considerarse como un fin en sí mismo, sino más bien como un medio de que los Estados hagan que sus interacciones con los niños y las medidas que adopten en favor de los niños estén cada vez más orientadas a la puesta en práctica de los derechos de los niños</a:t>
            </a:r>
            <a:r>
              <a:rPr lang="es-ES_tradnl" sz="2800" dirty="0" smtClean="0">
                <a:latin typeface="Arial" pitchFamily="34" charset="0"/>
                <a:cs typeface="Arial" pitchFamily="34" charset="0"/>
              </a:rPr>
              <a:t>”.</a:t>
            </a:r>
            <a:endParaRPr lang="es-ES" sz="2800" dirty="0" smtClean="0">
              <a:latin typeface="Arial" pitchFamily="34" charset="0"/>
              <a:cs typeface="Arial" pitchFamily="34" charset="0"/>
            </a:endParaRPr>
          </a:p>
        </p:txBody>
      </p:sp>
    </p:spTree>
    <p:extLst>
      <p:ext uri="{BB962C8B-B14F-4D97-AF65-F5344CB8AC3E}">
        <p14:creationId xmlns:p14="http://schemas.microsoft.com/office/powerpoint/2010/main" val="2206074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fontAlgn="auto" hangingPunct="1">
              <a:spcAft>
                <a:spcPts val="0"/>
              </a:spcAft>
              <a:defRPr/>
            </a:pPr>
            <a:r>
              <a:rPr lang="es-ES" dirty="0">
                <a:cs typeface="Arial" pitchFamily="34" charset="0"/>
              </a:rPr>
              <a:t>SOLARI</a:t>
            </a:r>
          </a:p>
        </p:txBody>
      </p:sp>
      <p:sp>
        <p:nvSpPr>
          <p:cNvPr id="58371" name="Rectangle 3"/>
          <p:cNvSpPr>
            <a:spLocks noGrp="1" noChangeArrowheads="1"/>
          </p:cNvSpPr>
          <p:nvPr>
            <p:ph sz="quarter" idx="1"/>
          </p:nvPr>
        </p:nvSpPr>
        <p:spPr>
          <a:xfrm>
            <a:off x="323528" y="1916832"/>
            <a:ext cx="8496944" cy="4320480"/>
          </a:xfrm>
        </p:spPr>
        <p:txBody>
          <a:bodyPr>
            <a:normAutofit/>
          </a:bodyPr>
          <a:lstStyle/>
          <a:p>
            <a:pPr algn="just" eaLnBrk="1" hangingPunct="1">
              <a:lnSpc>
                <a:spcPct val="90000"/>
              </a:lnSpc>
            </a:pPr>
            <a:r>
              <a:rPr lang="es-ES" sz="2800" dirty="0" smtClean="0">
                <a:latin typeface="Arial" charset="0"/>
                <a:cs typeface="Arial" charset="0"/>
              </a:rPr>
              <a:t>“El derecho a la participación implica que, sin perjuicio del sistema de la representación legal necesaria y promiscua, se incluya al niño en la toma de decisiones, permitiéndole intervenir en las cuestiones que lo afectan. Sobre tales ideas se debe encontrar los mecanismos y espacios necesarios para que al niño se le garantice este derecho, de naturaleza constitucional”</a:t>
            </a:r>
          </a:p>
        </p:txBody>
      </p:sp>
    </p:spTree>
    <p:extLst>
      <p:ext uri="{BB962C8B-B14F-4D97-AF65-F5344CB8AC3E}">
        <p14:creationId xmlns:p14="http://schemas.microsoft.com/office/powerpoint/2010/main" val="909415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dirty="0" smtClean="0">
                <a:latin typeface="Arial" pitchFamily="34" charset="0"/>
                <a:cs typeface="Arial" pitchFamily="34" charset="0"/>
              </a:rPr>
              <a:t>Conceptos</a:t>
            </a:r>
            <a:endParaRPr lang="es-AR" sz="4000" dirty="0">
              <a:latin typeface="Arial" pitchFamily="34" charset="0"/>
              <a:cs typeface="Arial" pitchFamily="34" charset="0"/>
            </a:endParaRPr>
          </a:p>
        </p:txBody>
      </p:sp>
      <p:sp>
        <p:nvSpPr>
          <p:cNvPr id="3" name="2 Marcador de contenido"/>
          <p:cNvSpPr>
            <a:spLocks noGrp="1"/>
          </p:cNvSpPr>
          <p:nvPr>
            <p:ph sz="quarter" idx="1"/>
          </p:nvPr>
        </p:nvSpPr>
        <p:spPr/>
        <p:txBody>
          <a:bodyPr>
            <a:normAutofit fontScale="85000" lnSpcReduction="10000"/>
          </a:bodyPr>
          <a:lstStyle/>
          <a:p>
            <a:pPr algn="just"/>
            <a:r>
              <a:rPr lang="es-AR" sz="3200" dirty="0" smtClean="0">
                <a:latin typeface="Arial" pitchFamily="34" charset="0"/>
                <a:cs typeface="Arial" pitchFamily="34" charset="0"/>
              </a:rPr>
              <a:t>Reemplaza el concepto de «Tenencia»</a:t>
            </a:r>
          </a:p>
          <a:p>
            <a:pPr algn="just"/>
            <a:endParaRPr lang="es-AR" sz="3200" dirty="0">
              <a:latin typeface="Arial" pitchFamily="34" charset="0"/>
              <a:cs typeface="Arial" pitchFamily="34" charset="0"/>
            </a:endParaRPr>
          </a:p>
          <a:p>
            <a:pPr algn="just"/>
            <a:r>
              <a:rPr lang="es-AR" sz="3200" dirty="0">
                <a:latin typeface="Arial" pitchFamily="34" charset="0"/>
                <a:cs typeface="Arial" pitchFamily="34" charset="0"/>
              </a:rPr>
              <a:t>Apunta a los deberes y facultades de los progenitores referidos a la vida cotidiana de aquél.</a:t>
            </a:r>
          </a:p>
          <a:p>
            <a:pPr algn="just"/>
            <a:endParaRPr lang="es-AR" sz="3200" dirty="0" smtClean="0">
              <a:latin typeface="Arial" pitchFamily="34" charset="0"/>
              <a:cs typeface="Arial" pitchFamily="34" charset="0"/>
            </a:endParaRPr>
          </a:p>
          <a:p>
            <a:pPr algn="just"/>
            <a:r>
              <a:rPr lang="es-AR" sz="3200" dirty="0" smtClean="0">
                <a:latin typeface="Arial" pitchFamily="34" charset="0"/>
                <a:cs typeface="Arial" pitchFamily="34" charset="0"/>
              </a:rPr>
              <a:t>Observación: presume convivencia de los progenitores.</a:t>
            </a:r>
          </a:p>
          <a:p>
            <a:pPr algn="just"/>
            <a:endParaRPr lang="es-AR" sz="3200" dirty="0">
              <a:latin typeface="Arial" pitchFamily="34" charset="0"/>
              <a:cs typeface="Arial" pitchFamily="34" charset="0"/>
            </a:endParaRPr>
          </a:p>
          <a:p>
            <a:pPr algn="just"/>
            <a:r>
              <a:rPr lang="es-AR" sz="3200" dirty="0" smtClean="0">
                <a:latin typeface="Arial" pitchFamily="34" charset="0"/>
                <a:cs typeface="Arial" pitchFamily="34" charset="0"/>
              </a:rPr>
              <a:t>Elimina la presunción de idoneidad por el genero</a:t>
            </a:r>
          </a:p>
          <a:p>
            <a:pPr algn="just"/>
            <a:endParaRPr lang="es-AR" sz="3200" dirty="0" smtClean="0">
              <a:latin typeface="Arial" pitchFamily="34" charset="0"/>
              <a:cs typeface="Arial" pitchFamily="34" charset="0"/>
            </a:endParaRPr>
          </a:p>
          <a:p>
            <a:pPr algn="just"/>
            <a:r>
              <a:rPr lang="es-AR" sz="3200" dirty="0" smtClean="0">
                <a:latin typeface="Arial" pitchFamily="34" charset="0"/>
                <a:cs typeface="Arial" pitchFamily="34" charset="0"/>
              </a:rPr>
              <a:t>Art. 648 y </a:t>
            </a:r>
            <a:r>
              <a:rPr lang="es-AR" sz="3200" dirty="0" err="1" smtClean="0">
                <a:latin typeface="Arial" pitchFamily="34" charset="0"/>
                <a:cs typeface="Arial" pitchFamily="34" charset="0"/>
              </a:rPr>
              <a:t>ss</a:t>
            </a:r>
            <a:r>
              <a:rPr lang="es-AR" sz="3200" dirty="0" smtClean="0">
                <a:latin typeface="Arial" pitchFamily="34" charset="0"/>
                <a:cs typeface="Arial" pitchFamily="34" charset="0"/>
              </a:rPr>
              <a:t> del Código Civil y Comercial</a:t>
            </a:r>
          </a:p>
          <a:p>
            <a:pPr algn="just"/>
            <a:endParaRPr lang="es-AR" sz="3200" dirty="0">
              <a:latin typeface="Arial" pitchFamily="34" charset="0"/>
              <a:cs typeface="Arial" pitchFamily="34" charset="0"/>
            </a:endParaRPr>
          </a:p>
          <a:p>
            <a:pPr algn="just"/>
            <a:endParaRPr lang="es-AR" sz="3200" dirty="0">
              <a:latin typeface="Arial" pitchFamily="34" charset="0"/>
              <a:cs typeface="Arial" pitchFamily="34" charset="0"/>
            </a:endParaRPr>
          </a:p>
        </p:txBody>
      </p:sp>
    </p:spTree>
    <p:extLst>
      <p:ext uri="{BB962C8B-B14F-4D97-AF65-F5344CB8AC3E}">
        <p14:creationId xmlns:p14="http://schemas.microsoft.com/office/powerpoint/2010/main" val="1441096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latin typeface="Arial" pitchFamily="34" charset="0"/>
                <a:cs typeface="Arial" pitchFamily="34" charset="0"/>
              </a:rPr>
              <a:t>"VSJUM c/ SMF S/Régimen de Visitas, </a:t>
            </a:r>
            <a:r>
              <a:rPr lang="es-AR" dirty="0" smtClean="0">
                <a:latin typeface="Arial" pitchFamily="34" charset="0"/>
                <a:cs typeface="Arial" pitchFamily="34" charset="0"/>
              </a:rPr>
              <a:t>Cámara Primera de La Plata, </a:t>
            </a:r>
            <a:r>
              <a:rPr lang="es-AR" dirty="0">
                <a:latin typeface="Arial" pitchFamily="34" charset="0"/>
                <a:cs typeface="Arial" pitchFamily="34" charset="0"/>
              </a:rPr>
              <a:t>sala segunda, 25/02/2016</a:t>
            </a:r>
          </a:p>
        </p:txBody>
      </p:sp>
      <p:sp>
        <p:nvSpPr>
          <p:cNvPr id="3" name="2 Marcador de contenido"/>
          <p:cNvSpPr>
            <a:spLocks noGrp="1"/>
          </p:cNvSpPr>
          <p:nvPr>
            <p:ph sz="quarter" idx="1"/>
          </p:nvPr>
        </p:nvSpPr>
        <p:spPr/>
        <p:txBody>
          <a:bodyPr>
            <a:normAutofit fontScale="92500" lnSpcReduction="10000"/>
          </a:bodyPr>
          <a:lstStyle/>
          <a:p>
            <a:pPr algn="just"/>
            <a:r>
              <a:rPr lang="es-AR" sz="3200" dirty="0" smtClean="0">
                <a:latin typeface="Arial" pitchFamily="34" charset="0"/>
                <a:cs typeface="Arial" pitchFamily="34" charset="0"/>
              </a:rPr>
              <a:t>"</a:t>
            </a:r>
            <a:r>
              <a:rPr lang="es-AR" sz="3200" dirty="0">
                <a:latin typeface="Arial" pitchFamily="34" charset="0"/>
                <a:cs typeface="Arial" pitchFamily="34" charset="0"/>
              </a:rPr>
              <a:t>Y por supuesto que no se me escapa que al día de hoy P. manifiesta no querer tener trato con su padre, </a:t>
            </a:r>
            <a:r>
              <a:rPr lang="es-AR" sz="3200" b="1" u="sng" dirty="0">
                <a:latin typeface="Arial" pitchFamily="34" charset="0"/>
                <a:cs typeface="Arial" pitchFamily="34" charset="0"/>
              </a:rPr>
              <a:t>mas estimo que su derecho a ser oída no implica que haya que aceptar incondicionalmente su deseo</a:t>
            </a:r>
            <a:r>
              <a:rPr lang="es-AR" sz="3200" dirty="0">
                <a:latin typeface="Arial" pitchFamily="34" charset="0"/>
                <a:cs typeface="Arial" pitchFamily="34" charset="0"/>
              </a:rPr>
              <a:t>, sino que sus opiniones deben ser evaluadas en conjunto con los demás elementos obrantes en el proceso y merituadas en relación con su grado de evolución y madurez".</a:t>
            </a:r>
          </a:p>
          <a:p>
            <a:r>
              <a:rPr lang="es-AR" dirty="0"/>
              <a:t/>
            </a:r>
            <a:br>
              <a:rPr lang="es-AR" dirty="0"/>
            </a:br>
            <a:endParaRPr lang="es-AR" dirty="0"/>
          </a:p>
        </p:txBody>
      </p:sp>
    </p:spTree>
    <p:extLst>
      <p:ext uri="{BB962C8B-B14F-4D97-AF65-F5344CB8AC3E}">
        <p14:creationId xmlns:p14="http://schemas.microsoft.com/office/powerpoint/2010/main" val="3694080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a:t>Mizrahi</a:t>
            </a:r>
            <a:r>
              <a:rPr lang="es-AR" dirty="0"/>
              <a:t>, Mauricio L.</a:t>
            </a:r>
          </a:p>
        </p:txBody>
      </p:sp>
      <p:sp>
        <p:nvSpPr>
          <p:cNvPr id="3" name="2 Marcador de contenido"/>
          <p:cNvSpPr>
            <a:spLocks noGrp="1"/>
          </p:cNvSpPr>
          <p:nvPr>
            <p:ph sz="quarter" idx="1"/>
          </p:nvPr>
        </p:nvSpPr>
        <p:spPr>
          <a:xfrm>
            <a:off x="107504" y="1219200"/>
            <a:ext cx="8579296" cy="5018112"/>
          </a:xfrm>
        </p:spPr>
        <p:txBody>
          <a:bodyPr>
            <a:normAutofit fontScale="92500"/>
          </a:bodyPr>
          <a:lstStyle/>
          <a:p>
            <a:pPr algn="just"/>
            <a:r>
              <a:rPr lang="es-AR" dirty="0" smtClean="0">
                <a:latin typeface="Arial" pitchFamily="34" charset="0"/>
                <a:cs typeface="Arial" pitchFamily="34" charset="0"/>
              </a:rPr>
              <a:t>Parecería </a:t>
            </a:r>
            <a:r>
              <a:rPr lang="es-AR" dirty="0">
                <a:latin typeface="Arial" pitchFamily="34" charset="0"/>
                <a:cs typeface="Arial" pitchFamily="34" charset="0"/>
              </a:rPr>
              <a:t>claro la necesidad de insertar en el acta respectiva lo que el niño manifieste, en situaciones como las siguientes: </a:t>
            </a:r>
            <a:endParaRPr lang="es-AR" dirty="0" smtClean="0">
              <a:latin typeface="Arial" pitchFamily="34" charset="0"/>
              <a:cs typeface="Arial" pitchFamily="34" charset="0"/>
            </a:endParaRPr>
          </a:p>
          <a:p>
            <a:pPr algn="just"/>
            <a:r>
              <a:rPr lang="es-AR" dirty="0" smtClean="0">
                <a:latin typeface="Arial" pitchFamily="34" charset="0"/>
                <a:cs typeface="Arial" pitchFamily="34" charset="0"/>
              </a:rPr>
              <a:t>a</a:t>
            </a:r>
            <a:r>
              <a:rPr lang="es-AR" dirty="0">
                <a:latin typeface="Arial" pitchFamily="34" charset="0"/>
                <a:cs typeface="Arial" pitchFamily="34" charset="0"/>
              </a:rPr>
              <a:t>) cuando el niño o adolescente haga referencia a cuestiones de valor para la resolución de la causa, sin que medie su oposición a que sus dichos estén contenidos en un instrumento, a sabiendas de que ellos llegarán a conocimiento de los progenitores u otros terceros. </a:t>
            </a:r>
            <a:endParaRPr lang="es-AR" dirty="0" smtClean="0">
              <a:latin typeface="Arial" pitchFamily="34" charset="0"/>
              <a:cs typeface="Arial" pitchFamily="34" charset="0"/>
            </a:endParaRPr>
          </a:p>
          <a:p>
            <a:pPr algn="just"/>
            <a:r>
              <a:rPr lang="es-AR" dirty="0" smtClean="0">
                <a:latin typeface="Arial" pitchFamily="34" charset="0"/>
                <a:cs typeface="Arial" pitchFamily="34" charset="0"/>
              </a:rPr>
              <a:t>b</a:t>
            </a:r>
            <a:r>
              <a:rPr lang="es-AR" dirty="0">
                <a:latin typeface="Arial" pitchFamily="34" charset="0"/>
                <a:cs typeface="Arial" pitchFamily="34" charset="0"/>
              </a:rPr>
              <a:t>) Si acontecen hechos muy graves, y el juez considere conveniente documentar lo realmente acontecido en la audiencia; sobre todo teniendo en cuenta el tipo de decisiones que se han de tomar en el expediente respectivo</a:t>
            </a:r>
          </a:p>
        </p:txBody>
      </p:sp>
    </p:spTree>
    <p:extLst>
      <p:ext uri="{BB962C8B-B14F-4D97-AF65-F5344CB8AC3E}">
        <p14:creationId xmlns:p14="http://schemas.microsoft.com/office/powerpoint/2010/main" val="2564294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dirty="0" smtClean="0">
                <a:latin typeface="Arial" pitchFamily="34" charset="0"/>
                <a:cs typeface="Arial" pitchFamily="34" charset="0"/>
              </a:rPr>
              <a:t>Para</a:t>
            </a:r>
            <a:r>
              <a:rPr lang="es-AR" sz="4000" dirty="0">
                <a:latin typeface="Arial" pitchFamily="34" charset="0"/>
                <a:cs typeface="Arial" pitchFamily="34" charset="0"/>
              </a:rPr>
              <a:t> </a:t>
            </a:r>
            <a:r>
              <a:rPr lang="es-AR" sz="4000" dirty="0" err="1">
                <a:latin typeface="Arial" pitchFamily="34" charset="0"/>
                <a:cs typeface="Arial" pitchFamily="34" charset="0"/>
              </a:rPr>
              <a:t>Mizrahi</a:t>
            </a:r>
            <a:endParaRPr lang="es-AR" sz="4000"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AR" sz="3600" dirty="0" smtClean="0">
                <a:latin typeface="Arial" pitchFamily="34" charset="0"/>
                <a:cs typeface="Arial" pitchFamily="34" charset="0"/>
              </a:rPr>
              <a:t>«…nos </a:t>
            </a:r>
            <a:r>
              <a:rPr lang="es-AR" sz="3600" dirty="0">
                <a:latin typeface="Arial" pitchFamily="34" charset="0"/>
                <a:cs typeface="Arial" pitchFamily="34" charset="0"/>
              </a:rPr>
              <a:t>pronunciamos para que, como </a:t>
            </a:r>
            <a:r>
              <a:rPr lang="es-AR" sz="3600" u="sng" dirty="0">
                <a:latin typeface="Arial" pitchFamily="34" charset="0"/>
                <a:cs typeface="Arial" pitchFamily="34" charset="0"/>
              </a:rPr>
              <a:t>regla general</a:t>
            </a:r>
            <a:r>
              <a:rPr lang="es-AR" sz="3600" dirty="0">
                <a:latin typeface="Arial" pitchFamily="34" charset="0"/>
                <a:cs typeface="Arial" pitchFamily="34" charset="0"/>
              </a:rPr>
              <a:t>, el criterio reinante tiene que ser el de reproducir en un texto escrito las vicisitudes que acontezcan en el acto de la audiencia en la que sea convocado el </a:t>
            </a:r>
            <a:r>
              <a:rPr lang="es-AR" sz="3600" dirty="0" smtClean="0">
                <a:latin typeface="Arial" pitchFamily="34" charset="0"/>
                <a:cs typeface="Arial" pitchFamily="34" charset="0"/>
              </a:rPr>
              <a:t>niño»</a:t>
            </a:r>
            <a:endParaRPr lang="es-AR" sz="3600" dirty="0">
              <a:latin typeface="Arial" pitchFamily="34" charset="0"/>
              <a:cs typeface="Arial" pitchFamily="34" charset="0"/>
            </a:endParaRPr>
          </a:p>
        </p:txBody>
      </p:sp>
    </p:spTree>
    <p:extLst>
      <p:ext uri="{BB962C8B-B14F-4D97-AF65-F5344CB8AC3E}">
        <p14:creationId xmlns:p14="http://schemas.microsoft.com/office/powerpoint/2010/main" val="3841040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7673280" cy="994122"/>
          </a:xfrm>
        </p:spPr>
        <p:txBody>
          <a:bodyPr>
            <a:normAutofit/>
          </a:bodyPr>
          <a:lstStyle/>
          <a:p>
            <a:r>
              <a:rPr lang="es-AR" sz="4400" dirty="0" smtClean="0">
                <a:latin typeface="Arial" pitchFamily="34" charset="0"/>
                <a:cs typeface="Arial" pitchFamily="34" charset="0"/>
              </a:rPr>
              <a:t>CENTRO DE VIDA</a:t>
            </a:r>
            <a:endParaRPr lang="es-AR" sz="4400" dirty="0">
              <a:latin typeface="Arial" pitchFamily="34" charset="0"/>
              <a:cs typeface="Arial" pitchFamily="34" charset="0"/>
            </a:endParaRPr>
          </a:p>
        </p:txBody>
      </p:sp>
      <p:sp>
        <p:nvSpPr>
          <p:cNvPr id="3" name="2 Marcador de contenido"/>
          <p:cNvSpPr>
            <a:spLocks noGrp="1"/>
          </p:cNvSpPr>
          <p:nvPr>
            <p:ph sz="quarter" idx="1"/>
          </p:nvPr>
        </p:nvSpPr>
        <p:spPr>
          <a:xfrm>
            <a:off x="395536" y="1916832"/>
            <a:ext cx="8064896" cy="4557120"/>
          </a:xfrm>
        </p:spPr>
        <p:txBody>
          <a:bodyPr/>
          <a:lstStyle/>
          <a:p>
            <a:pPr algn="just"/>
            <a:r>
              <a:rPr lang="es-AR" sz="3600" dirty="0" smtClean="0">
                <a:latin typeface="Arial" pitchFamily="34" charset="0"/>
                <a:cs typeface="Arial" pitchFamily="34" charset="0"/>
              </a:rPr>
              <a:t>«El lugar </a:t>
            </a:r>
            <a:r>
              <a:rPr lang="es-AR" sz="3600" dirty="0">
                <a:latin typeface="Arial" pitchFamily="34" charset="0"/>
                <a:cs typeface="Arial" pitchFamily="34" charset="0"/>
              </a:rPr>
              <a:t>donde la persona menor de edad desarrolla sus actividades, donde está </a:t>
            </a:r>
            <a:r>
              <a:rPr lang="es-AR" sz="3600" dirty="0" smtClean="0">
                <a:latin typeface="Arial" pitchFamily="34" charset="0"/>
                <a:cs typeface="Arial" pitchFamily="34" charset="0"/>
              </a:rPr>
              <a:t>establecida con </a:t>
            </a:r>
            <a:r>
              <a:rPr lang="es-AR" sz="3600" dirty="0">
                <a:latin typeface="Arial" pitchFamily="34" charset="0"/>
                <a:cs typeface="Arial" pitchFamily="34" charset="0"/>
              </a:rPr>
              <a:t>cierto grado de permanencia, despliega vivencias y mantiene relaciones </a:t>
            </a:r>
            <a:r>
              <a:rPr lang="es-AR" sz="3600" dirty="0" smtClean="0">
                <a:latin typeface="Arial" pitchFamily="34" charset="0"/>
                <a:cs typeface="Arial" pitchFamily="34" charset="0"/>
              </a:rPr>
              <a:t>interpersonales»</a:t>
            </a:r>
          </a:p>
          <a:p>
            <a:pPr algn="just"/>
            <a:endParaRPr lang="es-AR"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797152"/>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49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529264" cy="850106"/>
          </a:xfrm>
        </p:spPr>
        <p:txBody>
          <a:bodyPr/>
          <a:lstStyle/>
          <a:p>
            <a:r>
              <a:rPr lang="es-AR" dirty="0" smtClean="0">
                <a:latin typeface="Arial" pitchFamily="34" charset="0"/>
                <a:cs typeface="Arial" pitchFamily="34" charset="0"/>
              </a:rPr>
              <a:t>Ley 26.061</a:t>
            </a:r>
            <a:endParaRPr lang="es-AR" dirty="0">
              <a:latin typeface="Arial" pitchFamily="34" charset="0"/>
              <a:cs typeface="Arial" pitchFamily="34" charset="0"/>
            </a:endParaRPr>
          </a:p>
        </p:txBody>
      </p:sp>
      <p:sp>
        <p:nvSpPr>
          <p:cNvPr id="3" name="2 Marcador de contenido"/>
          <p:cNvSpPr>
            <a:spLocks noGrp="1"/>
          </p:cNvSpPr>
          <p:nvPr>
            <p:ph sz="quarter" idx="1"/>
          </p:nvPr>
        </p:nvSpPr>
        <p:spPr>
          <a:xfrm>
            <a:off x="467544" y="1916832"/>
            <a:ext cx="8064896" cy="4557120"/>
          </a:xfrm>
        </p:spPr>
        <p:txBody>
          <a:bodyPr>
            <a:noAutofit/>
          </a:bodyPr>
          <a:lstStyle/>
          <a:p>
            <a:pPr algn="just"/>
            <a:r>
              <a:rPr lang="es-AR" sz="2000" dirty="0" smtClean="0">
                <a:latin typeface="Arial" pitchFamily="34" charset="0"/>
                <a:cs typeface="Arial" pitchFamily="34" charset="0"/>
              </a:rPr>
              <a:t>ARTICULO </a:t>
            </a:r>
            <a:r>
              <a:rPr lang="es-AR" sz="2000" dirty="0">
                <a:latin typeface="Arial" pitchFamily="34" charset="0"/>
                <a:cs typeface="Arial" pitchFamily="34" charset="0"/>
              </a:rPr>
              <a:t>3º.- INTERES SUPERIOR. A los efectos de la presente ley se entiende por </a:t>
            </a:r>
            <a:r>
              <a:rPr lang="es-AR" sz="2000" dirty="0" smtClean="0">
                <a:latin typeface="Arial" pitchFamily="34" charset="0"/>
                <a:cs typeface="Arial" pitchFamily="34" charset="0"/>
              </a:rPr>
              <a:t>interés superior </a:t>
            </a:r>
            <a:r>
              <a:rPr lang="es-AR" sz="2000" dirty="0">
                <a:latin typeface="Arial" pitchFamily="34" charset="0"/>
                <a:cs typeface="Arial" pitchFamily="34" charset="0"/>
              </a:rPr>
              <a:t>de la niña, niño y adolescente la máxima satisfacción, integral y simultánea de</a:t>
            </a:r>
            <a:br>
              <a:rPr lang="es-AR" sz="2000" dirty="0">
                <a:latin typeface="Arial" pitchFamily="34" charset="0"/>
                <a:cs typeface="Arial" pitchFamily="34" charset="0"/>
              </a:rPr>
            </a:br>
            <a:r>
              <a:rPr lang="es-AR" sz="2000" dirty="0">
                <a:latin typeface="Arial" pitchFamily="34" charset="0"/>
                <a:cs typeface="Arial" pitchFamily="34" charset="0"/>
              </a:rPr>
              <a:t>los derechos y garantías reconocidos en esta ley</a:t>
            </a:r>
            <a:r>
              <a:rPr lang="es-AR" sz="2000" dirty="0" smtClean="0">
                <a:latin typeface="Arial" pitchFamily="34" charset="0"/>
                <a:cs typeface="Arial" pitchFamily="34" charset="0"/>
              </a:rPr>
              <a:t>.</a:t>
            </a:r>
          </a:p>
          <a:p>
            <a:pPr algn="just"/>
            <a:r>
              <a:rPr lang="es-AR" sz="2000" dirty="0" smtClean="0">
                <a:latin typeface="Arial" pitchFamily="34" charset="0"/>
                <a:cs typeface="Arial" pitchFamily="34" charset="0"/>
              </a:rPr>
              <a:t>Debiéndose </a:t>
            </a:r>
            <a:r>
              <a:rPr lang="es-AR" sz="2000" dirty="0">
                <a:latin typeface="Arial" pitchFamily="34" charset="0"/>
                <a:cs typeface="Arial" pitchFamily="34" charset="0"/>
              </a:rPr>
              <a:t>respetar: </a:t>
            </a:r>
          </a:p>
          <a:p>
            <a:pPr algn="just"/>
            <a:r>
              <a:rPr lang="es-AR" sz="2000" dirty="0" smtClean="0">
                <a:latin typeface="Arial" pitchFamily="34" charset="0"/>
                <a:cs typeface="Arial" pitchFamily="34" charset="0"/>
              </a:rPr>
              <a:t>f) </a:t>
            </a:r>
            <a:r>
              <a:rPr lang="es-AR" sz="2000" dirty="0">
                <a:latin typeface="Arial" pitchFamily="34" charset="0"/>
                <a:cs typeface="Arial" pitchFamily="34" charset="0"/>
              </a:rPr>
              <a:t>Su centro de vida. </a:t>
            </a:r>
            <a:r>
              <a:rPr lang="es-AR" sz="2000" b="1" dirty="0">
                <a:latin typeface="Arial" pitchFamily="34" charset="0"/>
                <a:cs typeface="Arial" pitchFamily="34" charset="0"/>
              </a:rPr>
              <a:t>Se entiende por centro de vida el lugar donde las niñas, niños </a:t>
            </a:r>
            <a:r>
              <a:rPr lang="es-AR" sz="2000" b="1" dirty="0" smtClean="0">
                <a:latin typeface="Arial" pitchFamily="34" charset="0"/>
                <a:cs typeface="Arial" pitchFamily="34" charset="0"/>
              </a:rPr>
              <a:t>y adolescentes </a:t>
            </a:r>
            <a:r>
              <a:rPr lang="es-AR" sz="2000" b="1" dirty="0">
                <a:latin typeface="Arial" pitchFamily="34" charset="0"/>
                <a:cs typeface="Arial" pitchFamily="34" charset="0"/>
              </a:rPr>
              <a:t>hubiesen transcurrido en condiciones legítimas la mayor parte de </a:t>
            </a:r>
            <a:r>
              <a:rPr lang="es-AR" sz="2000" b="1" dirty="0" smtClean="0">
                <a:latin typeface="Arial" pitchFamily="34" charset="0"/>
                <a:cs typeface="Arial" pitchFamily="34" charset="0"/>
              </a:rPr>
              <a:t>su existencia.</a:t>
            </a:r>
          </a:p>
          <a:p>
            <a:pPr algn="just"/>
            <a:r>
              <a:rPr lang="es-AR" sz="2000" dirty="0" smtClean="0">
                <a:latin typeface="Arial" pitchFamily="34" charset="0"/>
                <a:cs typeface="Arial" pitchFamily="34" charset="0"/>
              </a:rPr>
              <a:t>Este </a:t>
            </a:r>
            <a:r>
              <a:rPr lang="es-AR" sz="2000" dirty="0">
                <a:latin typeface="Arial" pitchFamily="34" charset="0"/>
                <a:cs typeface="Arial" pitchFamily="34" charset="0"/>
              </a:rPr>
              <a:t>principio rige en materia de patria potestad, pautas a las que se ajustarán </a:t>
            </a:r>
            <a:r>
              <a:rPr lang="es-AR" sz="2000" dirty="0" smtClean="0">
                <a:latin typeface="Arial" pitchFamily="34" charset="0"/>
                <a:cs typeface="Arial" pitchFamily="34" charset="0"/>
              </a:rPr>
              <a:t>el ejercicio </a:t>
            </a:r>
            <a:r>
              <a:rPr lang="es-AR" sz="2000" dirty="0">
                <a:latin typeface="Arial" pitchFamily="34" charset="0"/>
                <a:cs typeface="Arial" pitchFamily="34" charset="0"/>
              </a:rPr>
              <a:t>de la misma, filiación, restitución del niño, la niña o el adolescente, </a:t>
            </a:r>
            <a:r>
              <a:rPr lang="es-AR" sz="2000" dirty="0" smtClean="0">
                <a:latin typeface="Arial" pitchFamily="34" charset="0"/>
                <a:cs typeface="Arial" pitchFamily="34" charset="0"/>
              </a:rPr>
              <a:t>adopción, emancipación </a:t>
            </a:r>
            <a:r>
              <a:rPr lang="es-AR" sz="2000" dirty="0">
                <a:latin typeface="Arial" pitchFamily="34" charset="0"/>
                <a:cs typeface="Arial" pitchFamily="34" charset="0"/>
              </a:rPr>
              <a:t>y toda circunstancia vinculada a las anteriores cualquiera sea el ámbito </a:t>
            </a:r>
            <a:r>
              <a:rPr lang="es-AR" sz="2000" dirty="0" smtClean="0">
                <a:latin typeface="Arial" pitchFamily="34" charset="0"/>
                <a:cs typeface="Arial" pitchFamily="34" charset="0"/>
              </a:rPr>
              <a:t>donde deba </a:t>
            </a:r>
            <a:r>
              <a:rPr lang="es-AR" sz="2000" dirty="0">
                <a:latin typeface="Arial" pitchFamily="34" charset="0"/>
                <a:cs typeface="Arial" pitchFamily="34" charset="0"/>
              </a:rPr>
              <a:t>desempeñarse</a:t>
            </a:r>
            <a:r>
              <a:rPr lang="es-AR" sz="2000" dirty="0" smtClean="0">
                <a:latin typeface="Arial" pitchFamily="34" charset="0"/>
                <a:cs typeface="Arial" pitchFamily="34" charset="0"/>
              </a:rPr>
              <a:t>.</a:t>
            </a:r>
          </a:p>
          <a:p>
            <a:pPr algn="just"/>
            <a:r>
              <a:rPr lang="es-AR" sz="2000" dirty="0">
                <a:latin typeface="Arial" pitchFamily="34" charset="0"/>
                <a:cs typeface="Arial" pitchFamily="34" charset="0"/>
              </a:rPr>
              <a:t/>
            </a:r>
            <a:br>
              <a:rPr lang="es-AR" sz="2000" dirty="0">
                <a:latin typeface="Arial" pitchFamily="34" charset="0"/>
                <a:cs typeface="Arial" pitchFamily="34" charset="0"/>
              </a:rPr>
            </a:br>
            <a:endParaRPr lang="es-AR" sz="2000" dirty="0">
              <a:latin typeface="Arial" pitchFamily="34" charset="0"/>
              <a:cs typeface="Arial" pitchFamily="34" charset="0"/>
            </a:endParaRPr>
          </a:p>
        </p:txBody>
      </p:sp>
    </p:spTree>
    <p:extLst>
      <p:ext uri="{BB962C8B-B14F-4D97-AF65-F5344CB8AC3E}">
        <p14:creationId xmlns:p14="http://schemas.microsoft.com/office/powerpoint/2010/main" val="3690300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7673280" cy="850106"/>
          </a:xfrm>
        </p:spPr>
        <p:txBody>
          <a:bodyPr/>
          <a:lstStyle/>
          <a:p>
            <a:r>
              <a:rPr lang="es-AR" b="1" dirty="0" smtClean="0">
                <a:latin typeface="Arial" pitchFamily="34" charset="0"/>
                <a:cs typeface="Arial" pitchFamily="34" charset="0"/>
              </a:rPr>
              <a:t>Art. 716 del Cód. </a:t>
            </a:r>
            <a:r>
              <a:rPr lang="es-AR" b="1" dirty="0" err="1" smtClean="0">
                <a:latin typeface="Arial" pitchFamily="34" charset="0"/>
                <a:cs typeface="Arial" pitchFamily="34" charset="0"/>
              </a:rPr>
              <a:t>CyC</a:t>
            </a:r>
            <a:endParaRPr lang="es-AR" b="1" dirty="0">
              <a:latin typeface="Arial" pitchFamily="34" charset="0"/>
              <a:cs typeface="Arial" pitchFamily="34" charset="0"/>
            </a:endParaRPr>
          </a:p>
        </p:txBody>
      </p:sp>
      <p:sp>
        <p:nvSpPr>
          <p:cNvPr id="3" name="2 Marcador de contenido"/>
          <p:cNvSpPr>
            <a:spLocks noGrp="1"/>
          </p:cNvSpPr>
          <p:nvPr>
            <p:ph sz="quarter" idx="1"/>
          </p:nvPr>
        </p:nvSpPr>
        <p:spPr>
          <a:xfrm>
            <a:off x="251520" y="1412776"/>
            <a:ext cx="8064896" cy="5061176"/>
          </a:xfrm>
        </p:spPr>
        <p:txBody>
          <a:bodyPr>
            <a:normAutofit/>
          </a:bodyPr>
          <a:lstStyle/>
          <a:p>
            <a:pPr algn="just"/>
            <a:r>
              <a:rPr lang="es-AR" sz="2800" dirty="0" smtClean="0">
                <a:latin typeface="Arial" pitchFamily="34" charset="0"/>
                <a:cs typeface="Arial" pitchFamily="34" charset="0"/>
              </a:rPr>
              <a:t>Procesos </a:t>
            </a:r>
            <a:r>
              <a:rPr lang="es-AR" sz="2800" dirty="0">
                <a:latin typeface="Arial" pitchFamily="34" charset="0"/>
                <a:cs typeface="Arial" pitchFamily="34" charset="0"/>
              </a:rPr>
              <a:t>relativos a los derechos de niños, niñas </a:t>
            </a:r>
            <a:r>
              <a:rPr lang="es-AR" sz="2800" dirty="0" smtClean="0">
                <a:latin typeface="Arial" pitchFamily="34" charset="0"/>
                <a:cs typeface="Arial" pitchFamily="34" charset="0"/>
              </a:rPr>
              <a:t>y adolescentes</a:t>
            </a:r>
            <a:r>
              <a:rPr lang="es-AR" sz="2800" dirty="0">
                <a:latin typeface="Arial" pitchFamily="34" charset="0"/>
                <a:cs typeface="Arial" pitchFamily="34" charset="0"/>
              </a:rPr>
              <a:t>. </a:t>
            </a:r>
            <a:endParaRPr lang="es-AR" sz="2800" dirty="0" smtClean="0">
              <a:latin typeface="Arial" pitchFamily="34" charset="0"/>
              <a:cs typeface="Arial" pitchFamily="34" charset="0"/>
            </a:endParaRPr>
          </a:p>
          <a:p>
            <a:pPr algn="just"/>
            <a:r>
              <a:rPr lang="es-AR" sz="2800" dirty="0" smtClean="0">
                <a:latin typeface="Arial" pitchFamily="34" charset="0"/>
                <a:cs typeface="Arial" pitchFamily="34" charset="0"/>
              </a:rPr>
              <a:t>En </a:t>
            </a:r>
            <a:r>
              <a:rPr lang="es-AR" sz="2800" dirty="0">
                <a:latin typeface="Arial" pitchFamily="34" charset="0"/>
                <a:cs typeface="Arial" pitchFamily="34" charset="0"/>
              </a:rPr>
              <a:t>los procesos referidos a responsabilidad parental, guarda</a:t>
            </a:r>
            <a:r>
              <a:rPr lang="es-AR" sz="2800" dirty="0" smtClean="0">
                <a:latin typeface="Arial" pitchFamily="34" charset="0"/>
                <a:cs typeface="Arial" pitchFamily="34" charset="0"/>
              </a:rPr>
              <a:t>, cuidado</a:t>
            </a:r>
            <a:r>
              <a:rPr lang="es-AR" sz="2800" dirty="0">
                <a:latin typeface="Arial" pitchFamily="34" charset="0"/>
                <a:cs typeface="Arial" pitchFamily="34" charset="0"/>
              </a:rPr>
              <a:t>, régimen de comunicación, alimentos, adopción y otros </a:t>
            </a:r>
            <a:r>
              <a:rPr lang="es-AR" sz="2800" dirty="0" smtClean="0">
                <a:latin typeface="Arial" pitchFamily="34" charset="0"/>
                <a:cs typeface="Arial" pitchFamily="34" charset="0"/>
              </a:rPr>
              <a:t>que deciden </a:t>
            </a:r>
            <a:r>
              <a:rPr lang="es-AR" sz="2800" dirty="0">
                <a:latin typeface="Arial" pitchFamily="34" charset="0"/>
                <a:cs typeface="Arial" pitchFamily="34" charset="0"/>
              </a:rPr>
              <a:t>en forma principal o que modifican lo resuelto en otra </a:t>
            </a:r>
            <a:r>
              <a:rPr lang="es-AR" sz="2800" dirty="0" smtClean="0">
                <a:latin typeface="Arial" pitchFamily="34" charset="0"/>
                <a:cs typeface="Arial" pitchFamily="34" charset="0"/>
              </a:rPr>
              <a:t>jurisdicción del </a:t>
            </a:r>
            <a:r>
              <a:rPr lang="es-AR" sz="2800" dirty="0">
                <a:latin typeface="Arial" pitchFamily="34" charset="0"/>
                <a:cs typeface="Arial" pitchFamily="34" charset="0"/>
              </a:rPr>
              <a:t>territorio nacional sobre derechos de niños, niñas y adolescentes, </a:t>
            </a:r>
            <a:r>
              <a:rPr lang="es-AR" sz="2800" b="1" dirty="0" smtClean="0">
                <a:latin typeface="Arial" pitchFamily="34" charset="0"/>
                <a:cs typeface="Arial" pitchFamily="34" charset="0"/>
              </a:rPr>
              <a:t>es competente </a:t>
            </a:r>
            <a:r>
              <a:rPr lang="es-AR" sz="2800" b="1" dirty="0">
                <a:latin typeface="Arial" pitchFamily="34" charset="0"/>
                <a:cs typeface="Arial" pitchFamily="34" charset="0"/>
              </a:rPr>
              <a:t>el juez del lugar donde la persona menor de edad tiene </a:t>
            </a:r>
            <a:r>
              <a:rPr lang="es-AR" sz="2800" b="1" dirty="0" smtClean="0">
                <a:latin typeface="Arial" pitchFamily="34" charset="0"/>
                <a:cs typeface="Arial" pitchFamily="34" charset="0"/>
              </a:rPr>
              <a:t>su centro </a:t>
            </a:r>
            <a:r>
              <a:rPr lang="es-AR" sz="2800" b="1" dirty="0">
                <a:latin typeface="Arial" pitchFamily="34" charset="0"/>
                <a:cs typeface="Arial" pitchFamily="34" charset="0"/>
              </a:rPr>
              <a:t>de vida.</a:t>
            </a:r>
          </a:p>
        </p:txBody>
      </p:sp>
    </p:spTree>
    <p:extLst>
      <p:ext uri="{BB962C8B-B14F-4D97-AF65-F5344CB8AC3E}">
        <p14:creationId xmlns:p14="http://schemas.microsoft.com/office/powerpoint/2010/main" val="338640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08912" cy="1143000"/>
          </a:xfrm>
        </p:spPr>
        <p:txBody>
          <a:bodyPr>
            <a:normAutofit/>
          </a:bodyPr>
          <a:lstStyle/>
          <a:p>
            <a:r>
              <a:rPr lang="pt-BR" sz="3300" dirty="0" smtClean="0">
                <a:latin typeface="Arial" pitchFamily="34" charset="0"/>
                <a:cs typeface="Arial" pitchFamily="34" charset="0"/>
              </a:rPr>
              <a:t>CSJN, 30/08/2016. C</a:t>
            </a:r>
            <a:r>
              <a:rPr lang="pt-BR" sz="3300" dirty="0">
                <a:latin typeface="Arial" pitchFamily="34" charset="0"/>
                <a:cs typeface="Arial" pitchFamily="34" charset="0"/>
              </a:rPr>
              <a:t>., R. 'F. c/ C., M., D. s/ divorcio </a:t>
            </a:r>
            <a:r>
              <a:rPr lang="pt-BR" sz="3300" dirty="0" smtClean="0">
                <a:latin typeface="Arial" pitchFamily="34" charset="0"/>
                <a:cs typeface="Arial" pitchFamily="34" charset="0"/>
              </a:rPr>
              <a:t>art. </a:t>
            </a:r>
            <a:r>
              <a:rPr lang="pt-BR" sz="3300" dirty="0">
                <a:latin typeface="Arial" pitchFamily="34" charset="0"/>
                <a:cs typeface="Arial" pitchFamily="34" charset="0"/>
              </a:rPr>
              <a:t>214, inc. 2do. </a:t>
            </a:r>
            <a:r>
              <a:rPr lang="pt-BR" sz="3300" dirty="0" smtClean="0">
                <a:latin typeface="Arial" pitchFamily="34" charset="0"/>
                <a:cs typeface="Arial" pitchFamily="34" charset="0"/>
              </a:rPr>
              <a:t>Cód. Civil</a:t>
            </a:r>
            <a:r>
              <a:rPr lang="pt-BR" dirty="0">
                <a:latin typeface="Arial" pitchFamily="34" charset="0"/>
                <a:cs typeface="Arial" pitchFamily="34" charset="0"/>
              </a:rPr>
              <a:t>. </a:t>
            </a:r>
            <a:endParaRPr lang="es-AR" dirty="0">
              <a:latin typeface="Arial" pitchFamily="34" charset="0"/>
              <a:cs typeface="Arial" pitchFamily="34" charset="0"/>
            </a:endParaRPr>
          </a:p>
        </p:txBody>
      </p:sp>
      <p:sp>
        <p:nvSpPr>
          <p:cNvPr id="3" name="2 Marcador de contenido"/>
          <p:cNvSpPr>
            <a:spLocks noGrp="1"/>
          </p:cNvSpPr>
          <p:nvPr>
            <p:ph sz="quarter" idx="1"/>
          </p:nvPr>
        </p:nvSpPr>
        <p:spPr>
          <a:xfrm>
            <a:off x="457200" y="1600200"/>
            <a:ext cx="8003232" cy="4873752"/>
          </a:xfrm>
        </p:spPr>
        <p:txBody>
          <a:bodyPr/>
          <a:lstStyle/>
          <a:p>
            <a:pPr algn="just"/>
            <a:r>
              <a:rPr lang="es-AR" dirty="0">
                <a:latin typeface="Arial" pitchFamily="34" charset="0"/>
                <a:cs typeface="Arial" pitchFamily="34" charset="0"/>
              </a:rPr>
              <a:t>Por </a:t>
            </a:r>
            <a:r>
              <a:rPr lang="es-AR" dirty="0" smtClean="0">
                <a:latin typeface="Arial" pitchFamily="34" charset="0"/>
                <a:cs typeface="Arial" pitchFamily="34" charset="0"/>
              </a:rPr>
              <a:t>ello, </a:t>
            </a:r>
            <a:r>
              <a:rPr lang="es-AR" dirty="0">
                <a:latin typeface="Arial" pitchFamily="34" charset="0"/>
                <a:cs typeface="Arial" pitchFamily="34" charset="0"/>
              </a:rPr>
              <a:t>de conformidad con el referido dictamen y con el del señor Defensor General adjunto ante esta </a:t>
            </a:r>
            <a:r>
              <a:rPr lang="es-AR" dirty="0" smtClean="0">
                <a:latin typeface="Arial" pitchFamily="34" charset="0"/>
                <a:cs typeface="Arial" pitchFamily="34" charset="0"/>
              </a:rPr>
              <a:t>Corte, </a:t>
            </a:r>
            <a:r>
              <a:rPr lang="es-AR" dirty="0">
                <a:latin typeface="Arial" pitchFamily="34" charset="0"/>
                <a:cs typeface="Arial" pitchFamily="34" charset="0"/>
              </a:rPr>
              <a:t>declara que resulta competente para conocer en las actuaciones la justicia civil con sede en el Partido de </a:t>
            </a:r>
            <a:r>
              <a:rPr lang="es-AR" dirty="0" smtClean="0">
                <a:latin typeface="Arial" pitchFamily="34" charset="0"/>
                <a:cs typeface="Arial" pitchFamily="34" charset="0"/>
              </a:rPr>
              <a:t>Lanús, </a:t>
            </a:r>
            <a:r>
              <a:rPr lang="es-AR" dirty="0">
                <a:latin typeface="Arial" pitchFamily="34" charset="0"/>
                <a:cs typeface="Arial" pitchFamily="34" charset="0"/>
              </a:rPr>
              <a:t>Provincia de Buenos Aires. </a:t>
            </a:r>
            <a:endParaRPr lang="es-AR" dirty="0" smtClean="0">
              <a:latin typeface="Arial" pitchFamily="34" charset="0"/>
              <a:cs typeface="Arial" pitchFamily="34" charset="0"/>
            </a:endParaRPr>
          </a:p>
          <a:p>
            <a:pPr algn="just"/>
            <a:r>
              <a:rPr lang="es-AR" dirty="0" smtClean="0">
                <a:latin typeface="Arial" pitchFamily="34" charset="0"/>
                <a:cs typeface="Arial" pitchFamily="34" charset="0"/>
              </a:rPr>
              <a:t>Remítase </a:t>
            </a:r>
            <a:r>
              <a:rPr lang="es-AR" dirty="0">
                <a:latin typeface="Arial" pitchFamily="34" charset="0"/>
                <a:cs typeface="Arial" pitchFamily="34" charset="0"/>
              </a:rPr>
              <a:t>la causa a la Cámara de Apelación en lo Civil y Comercial del Departamento Judicial Lomas de </a:t>
            </a:r>
            <a:r>
              <a:rPr lang="es-AR" dirty="0" smtClean="0">
                <a:latin typeface="Arial" pitchFamily="34" charset="0"/>
                <a:cs typeface="Arial" pitchFamily="34" charset="0"/>
              </a:rPr>
              <a:t>Zamora, </a:t>
            </a:r>
            <a:r>
              <a:rPr lang="es-AR" dirty="0">
                <a:latin typeface="Arial" pitchFamily="34" charset="0"/>
                <a:cs typeface="Arial" pitchFamily="34" charset="0"/>
              </a:rPr>
              <a:t>provincia </a:t>
            </a:r>
            <a:r>
              <a:rPr lang="es-AR" dirty="0" smtClean="0">
                <a:latin typeface="Arial" pitchFamily="34" charset="0"/>
                <a:cs typeface="Arial" pitchFamily="34" charset="0"/>
              </a:rPr>
              <a:t>homónima, </a:t>
            </a:r>
            <a:r>
              <a:rPr lang="es-AR" dirty="0">
                <a:latin typeface="Arial" pitchFamily="34" charset="0"/>
                <a:cs typeface="Arial" pitchFamily="34" charset="0"/>
              </a:rPr>
              <a:t>a fin de que </a:t>
            </a:r>
            <a:r>
              <a:rPr lang="es-AR" dirty="0" smtClean="0">
                <a:latin typeface="Arial" pitchFamily="34" charset="0"/>
                <a:cs typeface="Arial" pitchFamily="34" charset="0"/>
              </a:rPr>
              <a:t>asigne, </a:t>
            </a:r>
            <a:r>
              <a:rPr lang="es-AR" dirty="0">
                <a:latin typeface="Arial" pitchFamily="34" charset="0"/>
                <a:cs typeface="Arial" pitchFamily="34" charset="0"/>
              </a:rPr>
              <a:t>con la premura del </a:t>
            </a:r>
            <a:r>
              <a:rPr lang="es-AR" dirty="0" smtClean="0">
                <a:latin typeface="Arial" pitchFamily="34" charset="0"/>
                <a:cs typeface="Arial" pitchFamily="34" charset="0"/>
              </a:rPr>
              <a:t>caso, </a:t>
            </a:r>
            <a:r>
              <a:rPr lang="es-AR" dirty="0">
                <a:latin typeface="Arial" pitchFamily="34" charset="0"/>
                <a:cs typeface="Arial" pitchFamily="34" charset="0"/>
              </a:rPr>
              <a:t>el tribunal que entenderá en el litigio. </a:t>
            </a:r>
          </a:p>
        </p:txBody>
      </p:sp>
    </p:spTree>
    <p:extLst>
      <p:ext uri="{BB962C8B-B14F-4D97-AF65-F5344CB8AC3E}">
        <p14:creationId xmlns:p14="http://schemas.microsoft.com/office/powerpoint/2010/main" val="2546815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7457256" cy="634082"/>
          </a:xfrm>
        </p:spPr>
        <p:txBody>
          <a:bodyPr>
            <a:normAutofit fontScale="90000"/>
          </a:bodyPr>
          <a:lstStyle/>
          <a:p>
            <a:r>
              <a:rPr lang="es-AR" sz="4000" dirty="0" smtClean="0">
                <a:latin typeface="Arial" pitchFamily="34" charset="0"/>
                <a:cs typeface="Arial" pitchFamily="34" charset="0"/>
              </a:rPr>
              <a:t>Hechos</a:t>
            </a:r>
            <a:endParaRPr lang="es-AR" sz="4000" dirty="0">
              <a:latin typeface="Arial" pitchFamily="34" charset="0"/>
              <a:cs typeface="Arial" pitchFamily="34" charset="0"/>
            </a:endParaRPr>
          </a:p>
        </p:txBody>
      </p:sp>
      <p:sp>
        <p:nvSpPr>
          <p:cNvPr id="3" name="2 Marcador de contenido"/>
          <p:cNvSpPr>
            <a:spLocks noGrp="1"/>
          </p:cNvSpPr>
          <p:nvPr>
            <p:ph sz="quarter" idx="1"/>
          </p:nvPr>
        </p:nvSpPr>
        <p:spPr>
          <a:xfrm>
            <a:off x="323528" y="1196752"/>
            <a:ext cx="7920880" cy="5277200"/>
          </a:xfrm>
        </p:spPr>
        <p:txBody>
          <a:bodyPr>
            <a:normAutofit fontScale="85000" lnSpcReduction="10000"/>
          </a:bodyPr>
          <a:lstStyle/>
          <a:p>
            <a:pPr algn="just"/>
            <a:r>
              <a:rPr lang="es-AR" sz="3200" dirty="0" smtClean="0">
                <a:latin typeface="Arial" pitchFamily="34" charset="0"/>
                <a:cs typeface="Arial" pitchFamily="34" charset="0"/>
              </a:rPr>
              <a:t>Petición de aumento de cuota para dos hijos menores de edad</a:t>
            </a:r>
          </a:p>
          <a:p>
            <a:pPr algn="just"/>
            <a:r>
              <a:rPr lang="es-AR" sz="3200" dirty="0" smtClean="0">
                <a:latin typeface="Arial" pitchFamily="34" charset="0"/>
                <a:cs typeface="Arial" pitchFamily="34" charset="0"/>
              </a:rPr>
              <a:t>Conflicto de competencia: Juzgado de Familia n° 10 de Lomas de Zamora y Juzgado Nacional N° 81</a:t>
            </a:r>
          </a:p>
          <a:p>
            <a:pPr algn="just"/>
            <a:r>
              <a:rPr lang="es-AR" sz="3200" dirty="0" smtClean="0">
                <a:latin typeface="Arial" pitchFamily="34" charset="0"/>
                <a:cs typeface="Arial" pitchFamily="34" charset="0"/>
              </a:rPr>
              <a:t>Cambio de normativa</a:t>
            </a:r>
          </a:p>
          <a:p>
            <a:pPr algn="just"/>
            <a:r>
              <a:rPr lang="es-AR" sz="3200" dirty="0" smtClean="0">
                <a:latin typeface="Arial" pitchFamily="34" charset="0"/>
                <a:cs typeface="Arial" pitchFamily="34" charset="0"/>
              </a:rPr>
              <a:t>Va intervenir el Juzgado de Familia de </a:t>
            </a:r>
            <a:r>
              <a:rPr lang="es-AR" sz="3200" dirty="0" err="1" smtClean="0">
                <a:latin typeface="Arial" pitchFamily="34" charset="0"/>
                <a:cs typeface="Arial" pitchFamily="34" charset="0"/>
              </a:rPr>
              <a:t>Lanus</a:t>
            </a:r>
            <a:endParaRPr lang="es-AR" sz="3200" dirty="0" smtClean="0">
              <a:latin typeface="Arial" pitchFamily="34" charset="0"/>
              <a:cs typeface="Arial" pitchFamily="34" charset="0"/>
            </a:endParaRPr>
          </a:p>
          <a:p>
            <a:pPr algn="just"/>
            <a:r>
              <a:rPr lang="es-AR" sz="3200" dirty="0" smtClean="0">
                <a:latin typeface="Arial" pitchFamily="34" charset="0"/>
                <a:cs typeface="Arial" pitchFamily="34" charset="0"/>
              </a:rPr>
              <a:t>«En </a:t>
            </a:r>
            <a:r>
              <a:rPr lang="es-AR" sz="3200" dirty="0">
                <a:latin typeface="Arial" pitchFamily="34" charset="0"/>
                <a:cs typeface="Arial" pitchFamily="34" charset="0"/>
              </a:rPr>
              <a:t>ese marco, adquiere virtualidad el criterio que remite al tribunal del territorio donde habita efectivamente el titular menor de edad del derecho alimentario, dada la relevancia que reviste la inmediación para la tutela de la niñez”, </a:t>
            </a:r>
            <a:r>
              <a:rPr lang="es-AR" sz="3200" dirty="0" smtClean="0">
                <a:latin typeface="Arial" pitchFamily="34" charset="0"/>
                <a:cs typeface="Arial" pitchFamily="34" charset="0"/>
              </a:rPr>
              <a:t>Dictamen de la Procuradora.</a:t>
            </a:r>
            <a:endParaRPr lang="es-AR" sz="3200" dirty="0">
              <a:latin typeface="Arial" pitchFamily="34" charset="0"/>
              <a:cs typeface="Arial" pitchFamily="34" charset="0"/>
            </a:endParaRPr>
          </a:p>
        </p:txBody>
      </p:sp>
    </p:spTree>
    <p:extLst>
      <p:ext uri="{BB962C8B-B14F-4D97-AF65-F5344CB8AC3E}">
        <p14:creationId xmlns:p14="http://schemas.microsoft.com/office/powerpoint/2010/main" val="2704825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7504" y="260648"/>
            <a:ext cx="7978080" cy="1020189"/>
          </a:xfrm>
        </p:spPr>
        <p:txBody>
          <a:bodyPr>
            <a:normAutofit/>
          </a:bodyPr>
          <a:lstStyle/>
          <a:p>
            <a:pPr eaLnBrk="1" hangingPunct="1"/>
            <a:r>
              <a:rPr lang="es-ES_tradnl" b="1" dirty="0" smtClean="0">
                <a:solidFill>
                  <a:schemeClr val="tx1"/>
                </a:solidFill>
                <a:effectLst/>
              </a:rPr>
              <a:t>Plan de </a:t>
            </a:r>
            <a:r>
              <a:rPr lang="es-ES_tradnl" b="1" dirty="0" err="1" smtClean="0">
                <a:solidFill>
                  <a:schemeClr val="tx1"/>
                </a:solidFill>
                <a:effectLst/>
              </a:rPr>
              <a:t>parentalidad</a:t>
            </a:r>
            <a:endParaRPr lang="es-ES_tradnl" b="1" dirty="0" smtClean="0">
              <a:solidFill>
                <a:schemeClr val="tx1"/>
              </a:solidFill>
              <a:effectLst/>
            </a:endParaRPr>
          </a:p>
        </p:txBody>
      </p:sp>
      <p:sp>
        <p:nvSpPr>
          <p:cNvPr id="53251" name="Rectangle 3"/>
          <p:cNvSpPr>
            <a:spLocks noGrp="1" noChangeArrowheads="1"/>
          </p:cNvSpPr>
          <p:nvPr>
            <p:ph sz="quarter" idx="1"/>
          </p:nvPr>
        </p:nvSpPr>
        <p:spPr>
          <a:xfrm>
            <a:off x="323528" y="1628800"/>
            <a:ext cx="8641085" cy="4895825"/>
          </a:xfrm>
        </p:spPr>
        <p:txBody>
          <a:bodyPr>
            <a:normAutofit/>
          </a:bodyPr>
          <a:lstStyle/>
          <a:p>
            <a:pPr algn="just" eaLnBrk="1" hangingPunct="1">
              <a:lnSpc>
                <a:spcPct val="80000"/>
              </a:lnSpc>
            </a:pPr>
            <a:r>
              <a:rPr lang="es-ES_tradnl" sz="2400" dirty="0" smtClean="0">
                <a:effectLst/>
              </a:rPr>
              <a:t>Los progenitores pueden presentar un plan de </a:t>
            </a:r>
            <a:r>
              <a:rPr lang="es-ES_tradnl" sz="2400" dirty="0" err="1" smtClean="0">
                <a:effectLst/>
              </a:rPr>
              <a:t>parentalidad</a:t>
            </a:r>
            <a:r>
              <a:rPr lang="es-ES_tradnl" sz="2400" dirty="0" smtClean="0">
                <a:effectLst/>
              </a:rPr>
              <a:t> relativo al cuidado del hijo, que contenga:</a:t>
            </a:r>
          </a:p>
          <a:p>
            <a:pPr algn="just" eaLnBrk="1" hangingPunct="1">
              <a:lnSpc>
                <a:spcPct val="80000"/>
              </a:lnSpc>
              <a:buFont typeface="Wingdings" pitchFamily="2" charset="2"/>
              <a:buNone/>
            </a:pPr>
            <a:r>
              <a:rPr lang="es-ES_tradnl" sz="2400" dirty="0" smtClean="0">
                <a:effectLst/>
              </a:rPr>
              <a:t>a) lugar y tiempo en que el hijo permanece con cada progenitor;</a:t>
            </a:r>
          </a:p>
          <a:p>
            <a:pPr algn="just" eaLnBrk="1" hangingPunct="1">
              <a:lnSpc>
                <a:spcPct val="80000"/>
              </a:lnSpc>
              <a:buFont typeface="Wingdings" pitchFamily="2" charset="2"/>
              <a:buNone/>
            </a:pPr>
            <a:r>
              <a:rPr lang="es-ES_tradnl" sz="2400" dirty="0" smtClean="0">
                <a:effectLst/>
              </a:rPr>
              <a:t>b) responsabilidades que cada uno asume;</a:t>
            </a:r>
          </a:p>
          <a:p>
            <a:pPr algn="just" eaLnBrk="1" hangingPunct="1">
              <a:lnSpc>
                <a:spcPct val="80000"/>
              </a:lnSpc>
              <a:buFont typeface="Wingdings" pitchFamily="2" charset="2"/>
              <a:buNone/>
            </a:pPr>
            <a:r>
              <a:rPr lang="es-ES_tradnl" sz="2400" dirty="0" smtClean="0">
                <a:effectLst/>
              </a:rPr>
              <a:t>c) régimen de vacaciones, días festivos y otras fechas significativas para la familia;</a:t>
            </a:r>
          </a:p>
          <a:p>
            <a:pPr algn="just" eaLnBrk="1" hangingPunct="1">
              <a:lnSpc>
                <a:spcPct val="80000"/>
              </a:lnSpc>
              <a:buFont typeface="Wingdings" pitchFamily="2" charset="2"/>
              <a:buNone/>
            </a:pPr>
            <a:r>
              <a:rPr lang="es-ES_tradnl" sz="2400" dirty="0" smtClean="0">
                <a:effectLst/>
              </a:rPr>
              <a:t>d) régimen de relación y comunicación con el hijo cuando éste reside con el otro progenitor.</a:t>
            </a:r>
          </a:p>
          <a:p>
            <a:pPr algn="just" eaLnBrk="1" hangingPunct="1">
              <a:lnSpc>
                <a:spcPct val="80000"/>
              </a:lnSpc>
            </a:pPr>
            <a:r>
              <a:rPr lang="es-ES_tradnl" sz="2400" dirty="0" smtClean="0">
                <a:effectLst/>
              </a:rPr>
              <a:t>El plan de </a:t>
            </a:r>
            <a:r>
              <a:rPr lang="es-ES_tradnl" sz="2400" dirty="0" err="1" smtClean="0">
                <a:effectLst/>
              </a:rPr>
              <a:t>parentalidad</a:t>
            </a:r>
            <a:r>
              <a:rPr lang="es-ES_tradnl" sz="2400" dirty="0" smtClean="0">
                <a:effectLst/>
              </a:rPr>
              <a:t> propuesto puede ser modificado por los progenitores en función de las necesidades del grupo familiar y del hijo en sus diferentes etapas.</a:t>
            </a:r>
          </a:p>
          <a:p>
            <a:pPr algn="just" eaLnBrk="1" hangingPunct="1">
              <a:lnSpc>
                <a:spcPct val="80000"/>
              </a:lnSpc>
            </a:pPr>
            <a:r>
              <a:rPr lang="es-ES_tradnl" sz="2400" dirty="0" smtClean="0">
                <a:effectLst/>
              </a:rPr>
              <a:t>Los progenitores deben procurar la participación del hijo en el plan de </a:t>
            </a:r>
            <a:r>
              <a:rPr lang="es-ES_tradnl" sz="2400" dirty="0" err="1" smtClean="0">
                <a:effectLst/>
              </a:rPr>
              <a:t>parentalidad</a:t>
            </a:r>
            <a:r>
              <a:rPr lang="es-ES_tradnl" sz="2400" dirty="0" smtClean="0">
                <a:effectLst/>
              </a:rPr>
              <a:t> y en su modificación</a:t>
            </a:r>
            <a:r>
              <a:rPr lang="es-ES_tradnl" sz="2000" dirty="0" smtClean="0">
                <a:effectLst/>
              </a:rPr>
              <a:t>.</a:t>
            </a:r>
          </a:p>
        </p:txBody>
      </p:sp>
    </p:spTree>
    <p:extLst>
      <p:ext uri="{BB962C8B-B14F-4D97-AF65-F5344CB8AC3E}">
        <p14:creationId xmlns:p14="http://schemas.microsoft.com/office/powerpoint/2010/main" val="2199306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1520" y="548681"/>
            <a:ext cx="8338120" cy="648072"/>
          </a:xfrm>
        </p:spPr>
        <p:txBody>
          <a:bodyPr>
            <a:normAutofit fontScale="90000"/>
          </a:bodyPr>
          <a:lstStyle/>
          <a:p>
            <a:pPr algn="just" eaLnBrk="1" hangingPunct="1"/>
            <a:r>
              <a:rPr lang="es-ES_tradnl" sz="4000" dirty="0" smtClean="0">
                <a:solidFill>
                  <a:schemeClr val="tx1"/>
                </a:solidFill>
                <a:effectLst/>
                <a:latin typeface="Arial" pitchFamily="34" charset="0"/>
                <a:cs typeface="Arial" pitchFamily="34" charset="0"/>
              </a:rPr>
              <a:t>Inexistencia de plan de </a:t>
            </a:r>
            <a:r>
              <a:rPr lang="es-ES_tradnl" sz="4000" dirty="0" err="1" smtClean="0">
                <a:solidFill>
                  <a:schemeClr val="tx1"/>
                </a:solidFill>
                <a:effectLst/>
                <a:latin typeface="Arial" pitchFamily="34" charset="0"/>
                <a:cs typeface="Arial" pitchFamily="34" charset="0"/>
              </a:rPr>
              <a:t>parentalidad</a:t>
            </a:r>
            <a:r>
              <a:rPr lang="es-ES_tradnl" sz="4000" dirty="0" smtClean="0">
                <a:solidFill>
                  <a:schemeClr val="tx1"/>
                </a:solidFill>
                <a:effectLst/>
                <a:latin typeface="Arial" pitchFamily="34" charset="0"/>
                <a:cs typeface="Arial" pitchFamily="34" charset="0"/>
              </a:rPr>
              <a:t> homologado</a:t>
            </a:r>
          </a:p>
        </p:txBody>
      </p:sp>
      <p:sp>
        <p:nvSpPr>
          <p:cNvPr id="54275" name="Rectangle 3"/>
          <p:cNvSpPr>
            <a:spLocks noGrp="1" noChangeArrowheads="1"/>
          </p:cNvSpPr>
          <p:nvPr>
            <p:ph sz="quarter" idx="1"/>
          </p:nvPr>
        </p:nvSpPr>
        <p:spPr>
          <a:xfrm>
            <a:off x="179512" y="1340768"/>
            <a:ext cx="8445376" cy="5182270"/>
          </a:xfrm>
        </p:spPr>
        <p:txBody>
          <a:bodyPr>
            <a:normAutofit/>
          </a:bodyPr>
          <a:lstStyle/>
          <a:p>
            <a:pPr algn="just" eaLnBrk="1" hangingPunct="1">
              <a:lnSpc>
                <a:spcPct val="90000"/>
              </a:lnSpc>
              <a:buFont typeface="Wingdings" pitchFamily="2" charset="2"/>
              <a:buChar char="q"/>
            </a:pPr>
            <a:r>
              <a:rPr lang="es-ES_tradnl" sz="2500" dirty="0" smtClean="0">
                <a:effectLst/>
                <a:latin typeface="Arial" pitchFamily="34" charset="0"/>
                <a:cs typeface="Arial" pitchFamily="34" charset="0"/>
              </a:rPr>
              <a:t>Si no existe acuerdo o no se ha homologado el plan, el juez debe fijar el régimen de cuidado de los hijos </a:t>
            </a:r>
            <a:r>
              <a:rPr lang="es-ES_tradnl" sz="2500" b="1" dirty="0" smtClean="0">
                <a:effectLst/>
                <a:latin typeface="Arial" pitchFamily="34" charset="0"/>
                <a:cs typeface="Arial" pitchFamily="34" charset="0"/>
              </a:rPr>
              <a:t>priorizando la modalidad compartida indistinta</a:t>
            </a:r>
          </a:p>
          <a:p>
            <a:pPr algn="just" eaLnBrk="1" hangingPunct="1">
              <a:lnSpc>
                <a:spcPct val="90000"/>
              </a:lnSpc>
              <a:buFont typeface="Wingdings" pitchFamily="2" charset="2"/>
              <a:buChar char="q"/>
            </a:pPr>
            <a:endParaRPr lang="es-ES_tradnl" sz="2500" b="1" dirty="0" smtClean="0">
              <a:effectLst/>
              <a:latin typeface="Arial" pitchFamily="34" charset="0"/>
              <a:cs typeface="Arial" pitchFamily="34" charset="0"/>
            </a:endParaRPr>
          </a:p>
          <a:p>
            <a:pPr algn="just" eaLnBrk="1" hangingPunct="1">
              <a:lnSpc>
                <a:spcPct val="90000"/>
              </a:lnSpc>
              <a:buFont typeface="Wingdings" pitchFamily="2" charset="2"/>
              <a:buChar char="q"/>
            </a:pPr>
            <a:r>
              <a:rPr lang="es-ES_tradnl" sz="2500" dirty="0" smtClean="0">
                <a:effectLst/>
                <a:latin typeface="Arial" pitchFamily="34" charset="0"/>
                <a:cs typeface="Arial" pitchFamily="34" charset="0"/>
              </a:rPr>
              <a:t>Excepto que por razones fundada resulte más beneficioso el cuidado unipersonal o alternado.</a:t>
            </a:r>
          </a:p>
          <a:p>
            <a:pPr algn="just" eaLnBrk="1" hangingPunct="1">
              <a:lnSpc>
                <a:spcPct val="90000"/>
              </a:lnSpc>
              <a:buFont typeface="Wingdings" pitchFamily="2" charset="2"/>
              <a:buChar char="q"/>
            </a:pPr>
            <a:endParaRPr lang="es-ES_tradnl" sz="2500" dirty="0" smtClean="0">
              <a:effectLst/>
              <a:latin typeface="Arial" pitchFamily="34" charset="0"/>
              <a:cs typeface="Arial" pitchFamily="34" charset="0"/>
            </a:endParaRPr>
          </a:p>
          <a:p>
            <a:pPr algn="just" eaLnBrk="1" hangingPunct="1">
              <a:lnSpc>
                <a:spcPct val="90000"/>
              </a:lnSpc>
              <a:buFont typeface="Wingdings" pitchFamily="2" charset="2"/>
              <a:buChar char="q"/>
            </a:pPr>
            <a:r>
              <a:rPr lang="es-ES_tradnl" sz="2500" dirty="0" smtClean="0">
                <a:effectLst/>
                <a:latin typeface="Arial" pitchFamily="34" charset="0"/>
                <a:cs typeface="Arial" pitchFamily="34" charset="0"/>
              </a:rPr>
              <a:t>Cualquier decisión en materia de cuidado personal del hijo debe basarse en conductas concretas del progenitor que puedan lesionar el bienestar del niño o adolescente no siendo admisibles discriminaciones fundadas en el sexo u orientación sexual, la religión, las preferencias políticas o ideológicas o cualquier otra condición.</a:t>
            </a:r>
          </a:p>
        </p:txBody>
      </p:sp>
    </p:spTree>
    <p:extLst>
      <p:ext uri="{BB962C8B-B14F-4D97-AF65-F5344CB8AC3E}">
        <p14:creationId xmlns:p14="http://schemas.microsoft.com/office/powerpoint/2010/main" val="3186303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rial" pitchFamily="34" charset="0"/>
                <a:cs typeface="Arial" pitchFamily="34" charset="0"/>
              </a:rPr>
              <a:t>Art. 18 de la CDN</a:t>
            </a:r>
            <a:endParaRPr lang="es-AR" dirty="0">
              <a:latin typeface="Arial" pitchFamily="34" charset="0"/>
              <a:cs typeface="Arial" pitchFamily="34" charset="0"/>
            </a:endParaRPr>
          </a:p>
        </p:txBody>
      </p:sp>
      <p:sp>
        <p:nvSpPr>
          <p:cNvPr id="3" name="2 Marcador de contenido"/>
          <p:cNvSpPr>
            <a:spLocks noGrp="1"/>
          </p:cNvSpPr>
          <p:nvPr>
            <p:ph sz="quarter" idx="1"/>
          </p:nvPr>
        </p:nvSpPr>
        <p:spPr/>
        <p:txBody>
          <a:bodyPr>
            <a:noAutofit/>
          </a:bodyPr>
          <a:lstStyle/>
          <a:p>
            <a:pPr algn="just"/>
            <a:r>
              <a:rPr lang="es-AR" sz="3200" dirty="0" smtClean="0">
                <a:latin typeface="Arial" pitchFamily="34" charset="0"/>
                <a:cs typeface="Arial" pitchFamily="34" charset="0"/>
              </a:rPr>
              <a:t>Los </a:t>
            </a:r>
            <a:r>
              <a:rPr lang="es-AR" sz="3200" dirty="0">
                <a:latin typeface="Arial" pitchFamily="34" charset="0"/>
                <a:cs typeface="Arial" pitchFamily="34" charset="0"/>
              </a:rPr>
              <a:t>Estados Partes pondrán el máximo empeño en garantizar el reconocimiento del principio de que ambos padres tienen obligaciones comunes en lo que respecta a la crianza y el desarrollo del </a:t>
            </a:r>
            <a:r>
              <a:rPr lang="es-AR" sz="3200" dirty="0" smtClean="0">
                <a:latin typeface="Arial" pitchFamily="34" charset="0"/>
                <a:cs typeface="Arial" pitchFamily="34" charset="0"/>
              </a:rPr>
              <a:t>niño.</a:t>
            </a:r>
          </a:p>
          <a:p>
            <a:pPr algn="just"/>
            <a:r>
              <a:rPr lang="es-AR" sz="3200" dirty="0" smtClean="0">
                <a:latin typeface="Arial" pitchFamily="34" charset="0"/>
                <a:cs typeface="Arial" pitchFamily="34" charset="0"/>
              </a:rPr>
              <a:t>Incumbirá </a:t>
            </a:r>
            <a:r>
              <a:rPr lang="es-AR" sz="3200" dirty="0">
                <a:latin typeface="Arial" pitchFamily="34" charset="0"/>
                <a:cs typeface="Arial" pitchFamily="34" charset="0"/>
              </a:rPr>
              <a:t>a los padres o, en su caso, a los representantes legales la responsabilidad primordial de la crianza y el desarrollo del niño. Su preocupación fundamental será el interés superior del </a:t>
            </a:r>
            <a:r>
              <a:rPr lang="es-AR" sz="3200" dirty="0" smtClean="0">
                <a:latin typeface="Arial" pitchFamily="34" charset="0"/>
                <a:cs typeface="Arial" pitchFamily="34" charset="0"/>
              </a:rPr>
              <a:t>niño. </a:t>
            </a:r>
            <a:endParaRPr lang="es-AR" sz="3200" dirty="0">
              <a:latin typeface="Arial" pitchFamily="34" charset="0"/>
              <a:cs typeface="Arial" pitchFamily="34" charset="0"/>
            </a:endParaRPr>
          </a:p>
        </p:txBody>
      </p:sp>
    </p:spTree>
    <p:extLst>
      <p:ext uri="{BB962C8B-B14F-4D97-AF65-F5344CB8AC3E}">
        <p14:creationId xmlns:p14="http://schemas.microsoft.com/office/powerpoint/2010/main" val="4272342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latin typeface="Arial" pitchFamily="34" charset="0"/>
                <a:cs typeface="Arial" pitchFamily="34" charset="0"/>
              </a:rPr>
              <a:t>RESTITUCIÓN DE LOS CUIDADOS</a:t>
            </a:r>
            <a:endParaRPr lang="es-AR" dirty="0">
              <a:latin typeface="Arial" pitchFamily="34" charset="0"/>
              <a:cs typeface="Arial" pitchFamily="34" charset="0"/>
            </a:endParaRPr>
          </a:p>
        </p:txBody>
      </p:sp>
      <p:sp>
        <p:nvSpPr>
          <p:cNvPr id="3" name="2 Marcador de contenido"/>
          <p:cNvSpPr>
            <a:spLocks noGrp="1"/>
          </p:cNvSpPr>
          <p:nvPr>
            <p:ph sz="quarter" idx="1"/>
          </p:nvPr>
        </p:nvSpPr>
        <p:spPr/>
        <p:txBody>
          <a:bodyPr/>
          <a:lstStyle/>
          <a:p>
            <a:endParaRPr lang="es-AR" dirty="0" smtClean="0"/>
          </a:p>
          <a:p>
            <a:r>
              <a:rPr lang="es-AR" sz="3200" dirty="0" smtClean="0">
                <a:latin typeface="Arial" pitchFamily="34" charset="0"/>
                <a:cs typeface="Arial" pitchFamily="34" charset="0"/>
              </a:rPr>
              <a:t>De los cuidados personales unilaterales</a:t>
            </a:r>
          </a:p>
          <a:p>
            <a:endParaRPr lang="es-AR" sz="3200" dirty="0">
              <a:latin typeface="Arial" pitchFamily="34" charset="0"/>
              <a:cs typeface="Arial" pitchFamily="34" charset="0"/>
            </a:endParaRPr>
          </a:p>
          <a:p>
            <a:r>
              <a:rPr lang="es-AR" sz="3200" dirty="0" smtClean="0">
                <a:latin typeface="Arial" pitchFamily="34" charset="0"/>
                <a:cs typeface="Arial" pitchFamily="34" charset="0"/>
              </a:rPr>
              <a:t>Obstrucción del correcto ejercicio de la modalidad</a:t>
            </a:r>
            <a:endParaRPr lang="es-AR" sz="3200" dirty="0">
              <a:latin typeface="Arial" pitchFamily="34" charset="0"/>
              <a:cs typeface="Arial" pitchFamily="34" charset="0"/>
            </a:endParaRPr>
          </a:p>
        </p:txBody>
      </p:sp>
    </p:spTree>
    <p:extLst>
      <p:ext uri="{BB962C8B-B14F-4D97-AF65-F5344CB8AC3E}">
        <p14:creationId xmlns:p14="http://schemas.microsoft.com/office/powerpoint/2010/main" val="2315180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2400" dirty="0" smtClean="0">
                <a:latin typeface="Arial" pitchFamily="34" charset="0"/>
                <a:cs typeface="Arial" pitchFamily="34" charset="0"/>
              </a:rPr>
              <a:t>Villa María, 26/09/2016. Y VISTOS: Estos autos caratulados “S., C. E. Y OTROS C/ S., J. O. – JUICIO DE ALIMENTOS - CONTENCIOSO” </a:t>
            </a:r>
            <a:endParaRPr lang="es-AR" sz="2400" dirty="0">
              <a:latin typeface="Arial" pitchFamily="34" charset="0"/>
              <a:cs typeface="Arial" pitchFamily="34" charset="0"/>
            </a:endParaRPr>
          </a:p>
        </p:txBody>
      </p:sp>
      <p:sp>
        <p:nvSpPr>
          <p:cNvPr id="3" name="2 Marcador de contenido"/>
          <p:cNvSpPr>
            <a:spLocks noGrp="1"/>
          </p:cNvSpPr>
          <p:nvPr>
            <p:ph sz="quarter" idx="1"/>
          </p:nvPr>
        </p:nvSpPr>
        <p:spPr>
          <a:xfrm>
            <a:off x="107504" y="1412776"/>
            <a:ext cx="8579296" cy="4744184"/>
          </a:xfrm>
        </p:spPr>
        <p:txBody>
          <a:bodyPr>
            <a:normAutofit/>
          </a:bodyPr>
          <a:lstStyle/>
          <a:p>
            <a:pPr algn="just"/>
            <a:r>
              <a:rPr lang="es-AR" dirty="0">
                <a:latin typeface="Arial" pitchFamily="34" charset="0"/>
                <a:cs typeface="Arial" pitchFamily="34" charset="0"/>
              </a:rPr>
              <a:t>El juez </a:t>
            </a:r>
            <a:r>
              <a:rPr lang="es-AR" dirty="0" err="1">
                <a:latin typeface="Arial" pitchFamily="34" charset="0"/>
                <a:cs typeface="Arial" pitchFamily="34" charset="0"/>
              </a:rPr>
              <a:t>Domenech</a:t>
            </a:r>
            <a:r>
              <a:rPr lang="es-AR" dirty="0">
                <a:latin typeface="Arial" pitchFamily="34" charset="0"/>
                <a:cs typeface="Arial" pitchFamily="34" charset="0"/>
              </a:rPr>
              <a:t> resumió que, del análisis integral de las constancias de la causa "corresponde hacer lugar a la petición de la madre, y que debe ordenarse sin más trámite y en forma inmediata la restitución del niño F. J. S. a su madre, para que esta ejerza su cuidado personal". </a:t>
            </a:r>
            <a:endParaRPr lang="es-AR" dirty="0" smtClean="0">
              <a:latin typeface="Arial" pitchFamily="34" charset="0"/>
              <a:cs typeface="Arial" pitchFamily="34" charset="0"/>
            </a:endParaRPr>
          </a:p>
          <a:p>
            <a:pPr algn="just"/>
            <a:r>
              <a:rPr lang="es-AR" dirty="0" smtClean="0">
                <a:latin typeface="Arial" pitchFamily="34" charset="0"/>
                <a:cs typeface="Arial" pitchFamily="34" charset="0"/>
              </a:rPr>
              <a:t>Para </a:t>
            </a:r>
            <a:r>
              <a:rPr lang="es-AR" dirty="0">
                <a:latin typeface="Arial" pitchFamily="34" charset="0"/>
                <a:cs typeface="Arial" pitchFamily="34" charset="0"/>
              </a:rPr>
              <a:t>arribar a esa decisión, el magistrado ponderó la declaración del niño, cuyo deseo de volver con su madre "fue expresado y explicado por el niño en forma serena cuando fue escuchado en la audiencia"</a:t>
            </a:r>
            <a:r>
              <a:rPr lang="es-AR" dirty="0" smtClean="0">
                <a:latin typeface="Arial" pitchFamily="34" charset="0"/>
                <a:cs typeface="Arial" pitchFamily="34" charset="0"/>
              </a:rPr>
              <a:t/>
            </a:r>
            <a:br>
              <a:rPr lang="es-AR" dirty="0" smtClean="0">
                <a:latin typeface="Arial" pitchFamily="34" charset="0"/>
                <a:cs typeface="Arial" pitchFamily="34" charset="0"/>
              </a:rPr>
            </a:br>
            <a:endParaRPr lang="es-AR" dirty="0">
              <a:latin typeface="Arial" pitchFamily="34" charset="0"/>
              <a:cs typeface="Arial" pitchFamily="34" charset="0"/>
            </a:endParaRPr>
          </a:p>
        </p:txBody>
      </p:sp>
    </p:spTree>
    <p:extLst>
      <p:ext uri="{BB962C8B-B14F-4D97-AF65-F5344CB8AC3E}">
        <p14:creationId xmlns:p14="http://schemas.microsoft.com/office/powerpoint/2010/main" val="1369613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latin typeface="Arial" pitchFamily="34" charset="0"/>
                <a:cs typeface="Arial" pitchFamily="34" charset="0"/>
              </a:rPr>
              <a:t>MEDIDAS CIVILES PARA LA EFECTIVIDAD DE LA COMUNICACIÓN FILIAL</a:t>
            </a:r>
            <a:endParaRPr lang="es-AR" dirty="0">
              <a:latin typeface="Arial" pitchFamily="34" charset="0"/>
              <a:cs typeface="Arial" pitchFamily="34" charset="0"/>
            </a:endParaRPr>
          </a:p>
        </p:txBody>
      </p:sp>
      <p:sp>
        <p:nvSpPr>
          <p:cNvPr id="3" name="2 Marcador de contenido"/>
          <p:cNvSpPr>
            <a:spLocks noGrp="1"/>
          </p:cNvSpPr>
          <p:nvPr>
            <p:ph sz="quarter" idx="1"/>
          </p:nvPr>
        </p:nvSpPr>
        <p:spPr>
          <a:xfrm>
            <a:off x="457200" y="1219200"/>
            <a:ext cx="8291264" cy="5234136"/>
          </a:xfrm>
        </p:spPr>
        <p:txBody>
          <a:bodyPr>
            <a:normAutofit fontScale="85000" lnSpcReduction="20000"/>
          </a:bodyPr>
          <a:lstStyle/>
          <a:p>
            <a:pPr algn="just"/>
            <a:r>
              <a:rPr lang="es-AR" sz="3200" dirty="0" smtClean="0">
                <a:latin typeface="Arial" pitchFamily="34" charset="0"/>
                <a:cs typeface="Arial" pitchFamily="34" charset="0"/>
              </a:rPr>
              <a:t>Ejecución forzada del régimen de comunicación</a:t>
            </a:r>
            <a:endParaRPr lang="es-AR" sz="3200" dirty="0">
              <a:latin typeface="Arial" pitchFamily="34" charset="0"/>
              <a:cs typeface="Arial" pitchFamily="34" charset="0"/>
            </a:endParaRPr>
          </a:p>
          <a:p>
            <a:pPr algn="just"/>
            <a:r>
              <a:rPr lang="es-AR" sz="3200" dirty="0" err="1" smtClean="0">
                <a:latin typeface="Arial" pitchFamily="34" charset="0"/>
                <a:cs typeface="Arial" pitchFamily="34" charset="0"/>
              </a:rPr>
              <a:t>Astreintes</a:t>
            </a:r>
            <a:endParaRPr lang="es-AR" sz="3200" dirty="0" smtClean="0">
              <a:latin typeface="Arial" pitchFamily="34" charset="0"/>
              <a:cs typeface="Arial" pitchFamily="34" charset="0"/>
            </a:endParaRPr>
          </a:p>
          <a:p>
            <a:pPr algn="just"/>
            <a:r>
              <a:rPr lang="es-AR" sz="3200" dirty="0">
                <a:latin typeface="Arial" pitchFamily="34" charset="0"/>
                <a:cs typeface="Arial" pitchFamily="34" charset="0"/>
              </a:rPr>
              <a:t>Terapia </a:t>
            </a:r>
            <a:r>
              <a:rPr lang="es-AR" sz="3200" dirty="0" smtClean="0">
                <a:latin typeface="Arial" pitchFamily="34" charset="0"/>
                <a:cs typeface="Arial" pitchFamily="34" charset="0"/>
              </a:rPr>
              <a:t>bajo mandato</a:t>
            </a:r>
          </a:p>
          <a:p>
            <a:pPr algn="just"/>
            <a:r>
              <a:rPr lang="es-AR" sz="3200" dirty="0" smtClean="0">
                <a:latin typeface="Arial" pitchFamily="34" charset="0"/>
                <a:cs typeface="Arial" pitchFamily="34" charset="0"/>
              </a:rPr>
              <a:t>Auxilio de los trabajadores sociales</a:t>
            </a:r>
          </a:p>
          <a:p>
            <a:pPr algn="just"/>
            <a:r>
              <a:rPr lang="es-AR" sz="3200" dirty="0" smtClean="0">
                <a:latin typeface="Arial" pitchFamily="34" charset="0"/>
                <a:cs typeface="Arial" pitchFamily="34" charset="0"/>
              </a:rPr>
              <a:t>Designación de tutores especiales</a:t>
            </a:r>
          </a:p>
          <a:p>
            <a:pPr algn="just"/>
            <a:r>
              <a:rPr lang="es-AR" sz="3200" dirty="0" smtClean="0">
                <a:latin typeface="Arial" pitchFamily="34" charset="0"/>
                <a:cs typeface="Arial" pitchFamily="34" charset="0"/>
              </a:rPr>
              <a:t>Prohibiciones de salida del país y de no innovar respecto de la residencia de los hijos</a:t>
            </a:r>
          </a:p>
          <a:p>
            <a:pPr algn="just"/>
            <a:r>
              <a:rPr lang="es-AR" sz="3200" dirty="0" smtClean="0">
                <a:latin typeface="Arial" pitchFamily="34" charset="0"/>
                <a:cs typeface="Arial" pitchFamily="34" charset="0"/>
              </a:rPr>
              <a:t>El activismo judicial como herramienta para concretar la revinculación filial</a:t>
            </a:r>
          </a:p>
          <a:p>
            <a:pPr algn="just"/>
            <a:r>
              <a:rPr lang="es-AR" sz="3200" dirty="0" smtClean="0">
                <a:latin typeface="Arial" pitchFamily="34" charset="0"/>
                <a:cs typeface="Arial" pitchFamily="34" charset="0"/>
              </a:rPr>
              <a:t>Graduación de la cuota alimentaria como instrumento para lograr el cumplimiento del régimen de comunicación.</a:t>
            </a:r>
            <a:endParaRPr lang="es-AR" sz="3200" dirty="0">
              <a:latin typeface="Arial" pitchFamily="34" charset="0"/>
              <a:cs typeface="Arial" pitchFamily="34" charset="0"/>
            </a:endParaRPr>
          </a:p>
          <a:p>
            <a:pPr algn="just"/>
            <a:r>
              <a:rPr lang="es-AR" sz="3200" dirty="0" smtClean="0">
                <a:latin typeface="Arial" pitchFamily="34" charset="0"/>
                <a:cs typeface="Arial" pitchFamily="34" charset="0"/>
              </a:rPr>
              <a:t>Revisión de los cuidados personales</a:t>
            </a:r>
          </a:p>
          <a:p>
            <a:pPr algn="just"/>
            <a:endParaRPr lang="es-AR" sz="3200" dirty="0">
              <a:latin typeface="Arial" pitchFamily="34" charset="0"/>
              <a:cs typeface="Arial" pitchFamily="34" charset="0"/>
            </a:endParaRPr>
          </a:p>
        </p:txBody>
      </p:sp>
    </p:spTree>
    <p:extLst>
      <p:ext uri="{BB962C8B-B14F-4D97-AF65-F5344CB8AC3E}">
        <p14:creationId xmlns:p14="http://schemas.microsoft.com/office/powerpoint/2010/main" val="1265525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2200" dirty="0">
                <a:latin typeface="Arial" pitchFamily="34" charset="0"/>
                <a:cs typeface="Arial" pitchFamily="34" charset="0"/>
              </a:rPr>
              <a:t>Cámara Nacional de Apelaciones en lo Civil, sala </a:t>
            </a:r>
            <a:r>
              <a:rPr lang="es-AR" sz="2200" dirty="0" smtClean="0">
                <a:latin typeface="Arial" pitchFamily="34" charset="0"/>
                <a:cs typeface="Arial" pitchFamily="34" charset="0"/>
              </a:rPr>
              <a:t>B, </a:t>
            </a:r>
            <a:r>
              <a:rPr lang="es-AR" sz="2200" b="1" dirty="0" smtClean="0">
                <a:latin typeface="Arial" pitchFamily="34" charset="0"/>
                <a:cs typeface="Arial" pitchFamily="34" charset="0"/>
              </a:rPr>
              <a:t> </a:t>
            </a:r>
            <a:r>
              <a:rPr lang="es-AR" sz="2200" dirty="0" smtClean="0">
                <a:latin typeface="Arial" pitchFamily="34" charset="0"/>
                <a:cs typeface="Arial" pitchFamily="34" charset="0"/>
              </a:rPr>
              <a:t>11/09/2015</a:t>
            </a:r>
            <a:r>
              <a:rPr lang="es-AR" sz="2200" dirty="0">
                <a:latin typeface="Arial" pitchFamily="34" charset="0"/>
                <a:cs typeface="Arial" pitchFamily="34" charset="0"/>
              </a:rPr>
              <a:t>,</a:t>
            </a:r>
            <a:r>
              <a:rPr lang="es-AR" sz="2200" b="1" dirty="0" smtClean="0">
                <a:latin typeface="Arial" pitchFamily="34" charset="0"/>
                <a:cs typeface="Arial" pitchFamily="34" charset="0"/>
              </a:rPr>
              <a:t> </a:t>
            </a:r>
            <a:r>
              <a:rPr lang="es-AR" sz="2200" dirty="0">
                <a:latin typeface="Arial" pitchFamily="34" charset="0"/>
                <a:cs typeface="Arial" pitchFamily="34" charset="0"/>
              </a:rPr>
              <a:t>D. R. D., P. c. G. Z., P. s/ régimen de visitas</a:t>
            </a:r>
            <a:br>
              <a:rPr lang="es-AR" sz="2200" dirty="0">
                <a:latin typeface="Arial" pitchFamily="34" charset="0"/>
                <a:cs typeface="Arial" pitchFamily="34" charset="0"/>
              </a:rPr>
            </a:br>
            <a:endParaRPr lang="es-AR" sz="2200" dirty="0">
              <a:latin typeface="Arial" pitchFamily="34" charset="0"/>
              <a:cs typeface="Arial" pitchFamily="34" charset="0"/>
            </a:endParaRPr>
          </a:p>
        </p:txBody>
      </p:sp>
      <p:sp>
        <p:nvSpPr>
          <p:cNvPr id="3" name="2 Marcador de contenido"/>
          <p:cNvSpPr>
            <a:spLocks noGrp="1"/>
          </p:cNvSpPr>
          <p:nvPr>
            <p:ph sz="quarter" idx="1"/>
          </p:nvPr>
        </p:nvSpPr>
        <p:spPr/>
        <p:txBody>
          <a:bodyPr>
            <a:normAutofit fontScale="92500"/>
          </a:bodyPr>
          <a:lstStyle/>
          <a:p>
            <a:pPr algn="just"/>
            <a:r>
              <a:rPr lang="es-AR" dirty="0"/>
              <a:t>Homologado el acuerdo presentado por las partes cabe disponer que en caso de producirse algún incumplimiento se podrá modificar el régimen de cuidado personal de los hijos en común, quedando bajo el cuidado del progenitor cumplidor, y aplicar una multa por cada acto de incumplimiento —en el caso, $10.000—, con fundamento en la inteligencia de que uno de los deberes fundamentales que tiene el padre o madre que se encuentra a cuidado de un hijo es el de favorecer y estimular la libre comunicación del niño con el progenitor no conviviente, con lo cual la falta de colaboración en tal sentido dará muestras de que es inidóneo para tenerlos bajo su cuidado personal, por aplicación de la pauta que surge del art. 653 inc. a del Código Civil y Comercial. </a:t>
            </a:r>
          </a:p>
          <a:p>
            <a:endParaRPr lang="es-AR" dirty="0"/>
          </a:p>
        </p:txBody>
      </p:sp>
    </p:spTree>
    <p:extLst>
      <p:ext uri="{BB962C8B-B14F-4D97-AF65-F5344CB8AC3E}">
        <p14:creationId xmlns:p14="http://schemas.microsoft.com/office/powerpoint/2010/main" val="2199875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3"/>
            <a:ext cx="8784976" cy="1008112"/>
          </a:xfrm>
        </p:spPr>
        <p:txBody>
          <a:bodyPr>
            <a:normAutofit fontScale="90000"/>
          </a:bodyPr>
          <a:lstStyle/>
          <a:p>
            <a:pPr algn="just"/>
            <a:r>
              <a:rPr lang="es-AR" dirty="0"/>
              <a:t/>
            </a:r>
            <a:br>
              <a:rPr lang="es-AR" dirty="0"/>
            </a:br>
            <a:r>
              <a:rPr lang="es-AR" sz="2700" dirty="0" smtClean="0">
                <a:latin typeface="Arial" pitchFamily="34" charset="0"/>
                <a:cs typeface="Arial" pitchFamily="34" charset="0"/>
              </a:rPr>
              <a:t>CAMARA </a:t>
            </a:r>
            <a:r>
              <a:rPr lang="es-AR" sz="2700" dirty="0">
                <a:latin typeface="Arial" pitchFamily="34" charset="0"/>
                <a:cs typeface="Arial" pitchFamily="34" charset="0"/>
              </a:rPr>
              <a:t>CIVIL - SALA </a:t>
            </a:r>
            <a:r>
              <a:rPr lang="es-AR" sz="2700" dirty="0" smtClean="0">
                <a:latin typeface="Arial" pitchFamily="34" charset="0"/>
                <a:cs typeface="Arial" pitchFamily="34" charset="0"/>
              </a:rPr>
              <a:t>B, </a:t>
            </a:r>
            <a:r>
              <a:rPr lang="pt-BR" sz="2700" dirty="0" smtClean="0">
                <a:latin typeface="Arial" pitchFamily="34" charset="0"/>
                <a:cs typeface="Arial" pitchFamily="34" charset="0"/>
              </a:rPr>
              <a:t>D</a:t>
            </a:r>
            <a:r>
              <a:rPr lang="pt-BR" sz="2700" dirty="0">
                <a:latin typeface="Arial" pitchFamily="34" charset="0"/>
                <a:cs typeface="Arial" pitchFamily="34" charset="0"/>
              </a:rPr>
              <a:t>. R. D., P. </a:t>
            </a:r>
            <a:r>
              <a:rPr lang="pt-BR" sz="2700" dirty="0" smtClean="0">
                <a:latin typeface="Arial" pitchFamily="34" charset="0"/>
                <a:cs typeface="Arial" pitchFamily="34" charset="0"/>
              </a:rPr>
              <a:t>c/ G</a:t>
            </a:r>
            <a:r>
              <a:rPr lang="pt-BR" sz="2700" dirty="0">
                <a:latin typeface="Arial" pitchFamily="34" charset="0"/>
                <a:cs typeface="Arial" pitchFamily="34" charset="0"/>
              </a:rPr>
              <a:t>. Z., P. s/ REGIMEN DE VISITAS </a:t>
            </a:r>
            <a:r>
              <a:rPr lang="es-AR" sz="2700" dirty="0" smtClean="0">
                <a:latin typeface="Arial" pitchFamily="34" charset="0"/>
                <a:cs typeface="Arial" pitchFamily="34" charset="0"/>
              </a:rPr>
              <a:t>, </a:t>
            </a:r>
            <a:r>
              <a:rPr lang="es-AR" sz="2700" dirty="0">
                <a:latin typeface="Arial" pitchFamily="34" charset="0"/>
                <a:cs typeface="Arial" pitchFamily="34" charset="0"/>
              </a:rPr>
              <a:t>11 de septiembre de 2015 </a:t>
            </a:r>
          </a:p>
        </p:txBody>
      </p:sp>
      <p:sp>
        <p:nvSpPr>
          <p:cNvPr id="3" name="2 Marcador de contenido"/>
          <p:cNvSpPr>
            <a:spLocks noGrp="1"/>
          </p:cNvSpPr>
          <p:nvPr>
            <p:ph sz="quarter" idx="1"/>
          </p:nvPr>
        </p:nvSpPr>
        <p:spPr>
          <a:xfrm>
            <a:off x="107504" y="1628800"/>
            <a:ext cx="8712968" cy="5040560"/>
          </a:xfrm>
        </p:spPr>
        <p:txBody>
          <a:bodyPr>
            <a:normAutofit fontScale="92500" lnSpcReduction="20000"/>
          </a:bodyPr>
          <a:lstStyle/>
          <a:p>
            <a:endParaRPr lang="es-AR" dirty="0"/>
          </a:p>
          <a:p>
            <a:pPr algn="just"/>
            <a:r>
              <a:rPr lang="es-AR" dirty="0"/>
              <a:t> Habida cuenta lo requerido en el punto 11 del acta de fs. 109/110, se dispone que en caso de producirse algún incumplimiento de los compromisos asumidos en el citado convenio, por cualquiera de las partes, el Tribunal podrá disponer sin más trámite: </a:t>
            </a:r>
            <a:endParaRPr lang="es-AR" dirty="0" smtClean="0"/>
          </a:p>
          <a:p>
            <a:pPr algn="just"/>
            <a:r>
              <a:rPr lang="es-AR" dirty="0" smtClean="0"/>
              <a:t>A) El </a:t>
            </a:r>
            <a:r>
              <a:rPr lang="es-AR" dirty="0"/>
              <a:t>cambio inmediato del régimen de cuidado personal de los hijos en común de las partes –N., P., y Á. J. G. Z.-, los que quedarán bajo el exclusivo cuidado del progenitor cumplidor, sin que exista pernocte alguno de los niños en el domicilio del otro. El régimen de contacto de los niños con el progenitor incumplidor será harto reducido y controlado, y no podrá extenderse por no más de dos horas y no más de dos veces por semana. Este régimen se aplicará por un lapso de 180 días, al cabo del cual el tribunal decidirá lo que corresponda, siempre respetando el interés superior de los mencionados hijos. </a:t>
            </a:r>
          </a:p>
        </p:txBody>
      </p:sp>
    </p:spTree>
    <p:extLst>
      <p:ext uri="{BB962C8B-B14F-4D97-AF65-F5344CB8AC3E}">
        <p14:creationId xmlns:p14="http://schemas.microsoft.com/office/powerpoint/2010/main" val="1380738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sz="quarter" idx="1"/>
          </p:nvPr>
        </p:nvSpPr>
        <p:spPr/>
        <p:txBody>
          <a:bodyPr>
            <a:normAutofit/>
          </a:bodyPr>
          <a:lstStyle/>
          <a:p>
            <a:endParaRPr lang="es-AR" dirty="0"/>
          </a:p>
          <a:p>
            <a:pPr algn="just"/>
            <a:r>
              <a:rPr lang="es-AR" dirty="0"/>
              <a:t> b) Aplicar una multa de PESOS </a:t>
            </a:r>
            <a:r>
              <a:rPr lang="es-AR" dirty="0" smtClean="0"/>
              <a:t>DIEZ </a:t>
            </a:r>
            <a:r>
              <a:rPr lang="es-AR" dirty="0"/>
              <a:t>MIL ($ 10.000) por cada acto de incumplimiento, que regirá mientras persista el incumplimiento, la que se devengará en beneficio de la contraparte. Producido el incumplimiento, el tribunal optará por la medida indicada en el ap. a) o la referida en el ap. b), o por ambas a la vez, según lo considere pertinente, conforme al grado y naturaleza del incumplimiento en cuestión. </a:t>
            </a:r>
          </a:p>
        </p:txBody>
      </p:sp>
    </p:spTree>
    <p:extLst>
      <p:ext uri="{BB962C8B-B14F-4D97-AF65-F5344CB8AC3E}">
        <p14:creationId xmlns:p14="http://schemas.microsoft.com/office/powerpoint/2010/main" val="2683958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MUCHAS GRACIAS!!!</a:t>
            </a:r>
            <a:endParaRPr lang="es-AR" dirty="0"/>
          </a:p>
        </p:txBody>
      </p:sp>
      <p:sp>
        <p:nvSpPr>
          <p:cNvPr id="3" name="2 Marcador de contenido"/>
          <p:cNvSpPr>
            <a:spLocks noGrp="1"/>
          </p:cNvSpPr>
          <p:nvPr>
            <p:ph sz="quarter" idx="1"/>
          </p:nvPr>
        </p:nvSpPr>
        <p:spPr>
          <a:xfrm>
            <a:off x="1619672" y="2852936"/>
            <a:ext cx="7067128" cy="3304024"/>
          </a:xfrm>
        </p:spPr>
        <p:txBody>
          <a:bodyPr/>
          <a:lstStyle/>
          <a:p>
            <a:pPr algn="r"/>
            <a:r>
              <a:rPr lang="es-AR" dirty="0" smtClean="0"/>
              <a:t>karinabigliardi@yahoo.com</a:t>
            </a:r>
            <a:endParaRPr lang="es-AR" dirty="0"/>
          </a:p>
        </p:txBody>
      </p:sp>
    </p:spTree>
    <p:extLst>
      <p:ext uri="{BB962C8B-B14F-4D97-AF65-F5344CB8AC3E}">
        <p14:creationId xmlns:p14="http://schemas.microsoft.com/office/powerpoint/2010/main" val="310702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AR" sz="4800" dirty="0" smtClean="0">
                <a:latin typeface="Arial" pitchFamily="34" charset="0"/>
                <a:cs typeface="Arial" pitchFamily="34" charset="0"/>
              </a:rPr>
              <a:t>CLASES</a:t>
            </a:r>
            <a:endParaRPr lang="es-AR" sz="4800" dirty="0">
              <a:latin typeface="Arial" pitchFamily="34" charset="0"/>
              <a:cs typeface="Arial" pitchFamily="34" charset="0"/>
            </a:endParaRPr>
          </a:p>
        </p:txBody>
      </p:sp>
      <p:sp>
        <p:nvSpPr>
          <p:cNvPr id="5" name="4 Marcador de contenido"/>
          <p:cNvSpPr>
            <a:spLocks noGrp="1"/>
          </p:cNvSpPr>
          <p:nvPr>
            <p:ph sz="quarter" idx="1"/>
          </p:nvPr>
        </p:nvSpPr>
        <p:spPr>
          <a:xfrm>
            <a:off x="395536" y="1844824"/>
            <a:ext cx="8291264" cy="4312136"/>
          </a:xfrm>
        </p:spPr>
        <p:txBody>
          <a:bodyPr>
            <a:normAutofit/>
          </a:bodyPr>
          <a:lstStyle/>
          <a:p>
            <a:r>
              <a:rPr lang="es-AR" sz="3600" dirty="0" smtClean="0"/>
              <a:t>UNILATERAL</a:t>
            </a:r>
          </a:p>
          <a:p>
            <a:endParaRPr lang="es-AR" sz="3600" dirty="0"/>
          </a:p>
          <a:p>
            <a:r>
              <a:rPr lang="es-AR" sz="3600" dirty="0" smtClean="0"/>
              <a:t>BILATERAL</a:t>
            </a:r>
          </a:p>
          <a:p>
            <a:endParaRPr lang="es-AR"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077072"/>
            <a:ext cx="30861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681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rial" pitchFamily="34" charset="0"/>
                <a:cs typeface="Arial" pitchFamily="34" charset="0"/>
              </a:rPr>
              <a:t>UNILATERAL</a:t>
            </a:r>
            <a:endParaRPr lang="es-AR" dirty="0">
              <a:latin typeface="Arial" pitchFamily="34" charset="0"/>
              <a:cs typeface="Arial" pitchFamily="34" charset="0"/>
            </a:endParaRPr>
          </a:p>
        </p:txBody>
      </p:sp>
      <p:sp>
        <p:nvSpPr>
          <p:cNvPr id="3" name="2 Marcador de contenido"/>
          <p:cNvSpPr>
            <a:spLocks noGrp="1"/>
          </p:cNvSpPr>
          <p:nvPr>
            <p:ph sz="quarter" idx="1"/>
          </p:nvPr>
        </p:nvSpPr>
        <p:spPr>
          <a:xfrm>
            <a:off x="179512" y="2276872"/>
            <a:ext cx="8507288" cy="4176464"/>
          </a:xfrm>
        </p:spPr>
        <p:txBody>
          <a:bodyPr>
            <a:normAutofit lnSpcReduction="10000"/>
          </a:bodyPr>
          <a:lstStyle/>
          <a:p>
            <a:pPr algn="just"/>
            <a:r>
              <a:rPr lang="es-AR" dirty="0" smtClean="0">
                <a:latin typeface="Arial" pitchFamily="34" charset="0"/>
                <a:cs typeface="Arial" pitchFamily="34" charset="0"/>
              </a:rPr>
              <a:t>Excepción – Art. 656: «…priorizar </a:t>
            </a:r>
            <a:r>
              <a:rPr lang="es-AR" dirty="0">
                <a:latin typeface="Arial" pitchFamily="34" charset="0"/>
                <a:cs typeface="Arial" pitchFamily="34" charset="0"/>
              </a:rPr>
              <a:t>la modalidad compartida </a:t>
            </a:r>
            <a:r>
              <a:rPr lang="es-AR" dirty="0" smtClean="0">
                <a:latin typeface="Arial" pitchFamily="34" charset="0"/>
                <a:cs typeface="Arial" pitchFamily="34" charset="0"/>
              </a:rPr>
              <a:t>indistinta»</a:t>
            </a:r>
          </a:p>
          <a:p>
            <a:pPr algn="just"/>
            <a:endParaRPr lang="es-AR" dirty="0">
              <a:latin typeface="Arial" pitchFamily="34" charset="0"/>
              <a:cs typeface="Arial" pitchFamily="34" charset="0"/>
            </a:endParaRPr>
          </a:p>
          <a:p>
            <a:pPr algn="just"/>
            <a:r>
              <a:rPr lang="es-AR" dirty="0" smtClean="0">
                <a:latin typeface="Arial" pitchFamily="34" charset="0"/>
                <a:cs typeface="Arial" pitchFamily="34" charset="0"/>
              </a:rPr>
              <a:t>Art. 9 de la Convención sobre los Derechos del niño: </a:t>
            </a:r>
            <a:r>
              <a:rPr lang="es-AR" dirty="0">
                <a:latin typeface="Arial" pitchFamily="34" charset="0"/>
                <a:cs typeface="Arial" pitchFamily="34" charset="0"/>
              </a:rPr>
              <a:t>Los Estados Partes velarán por que el niño no sea separado de sus padres contra la voluntad de éstos, excepto cuando, a reserva de revisión judicial, las autoridades competentes determinen, de conformidad con la ley y los procedimientos aplicables, que tal separación es necesaria en el interés superior del niño.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60648"/>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28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435280" cy="1584176"/>
          </a:xfrm>
        </p:spPr>
        <p:txBody>
          <a:bodyPr>
            <a:normAutofit fontScale="90000"/>
          </a:bodyPr>
          <a:lstStyle/>
          <a:p>
            <a:pPr algn="just"/>
            <a:r>
              <a:rPr lang="es-AR" sz="2700" dirty="0">
                <a:latin typeface="Arial" pitchFamily="34" charset="0"/>
                <a:cs typeface="Arial" pitchFamily="34" charset="0"/>
              </a:rPr>
              <a:t>Tribunal de Familia de Jujuy, Sala </a:t>
            </a:r>
            <a:r>
              <a:rPr lang="es-AR" sz="2700" dirty="0" smtClean="0">
                <a:latin typeface="Arial" pitchFamily="34" charset="0"/>
                <a:cs typeface="Arial" pitchFamily="34" charset="0"/>
              </a:rPr>
              <a:t>I, </a:t>
            </a:r>
            <a:r>
              <a:rPr lang="es-AR" sz="2700" b="1" dirty="0" smtClean="0">
                <a:latin typeface="Arial" pitchFamily="34" charset="0"/>
                <a:cs typeface="Arial" pitchFamily="34" charset="0"/>
              </a:rPr>
              <a:t> </a:t>
            </a:r>
            <a:r>
              <a:rPr lang="es-AR" sz="2700" dirty="0" smtClean="0">
                <a:latin typeface="Arial" pitchFamily="34" charset="0"/>
                <a:cs typeface="Arial" pitchFamily="34" charset="0"/>
              </a:rPr>
              <a:t>06/06/2016, M</a:t>
            </a:r>
            <a:r>
              <a:rPr lang="es-AR" sz="2700" dirty="0">
                <a:latin typeface="Arial" pitchFamily="34" charset="0"/>
                <a:cs typeface="Arial" pitchFamily="34" charset="0"/>
              </a:rPr>
              <a:t>., L. J. por M. M., M. A. y M. M., M. A. s/ Ejercicio de la Responsabilidad Parental</a:t>
            </a:r>
            <a:r>
              <a:rPr lang="es-AR" dirty="0">
                <a:latin typeface="Arial" pitchFamily="34" charset="0"/>
                <a:cs typeface="Arial" pitchFamily="34" charset="0"/>
              </a:rPr>
              <a:t/>
            </a:r>
            <a:br>
              <a:rPr lang="es-AR" dirty="0">
                <a:latin typeface="Arial" pitchFamily="34" charset="0"/>
                <a:cs typeface="Arial" pitchFamily="34" charset="0"/>
              </a:rPr>
            </a:br>
            <a:endParaRPr lang="es-AR" dirty="0">
              <a:latin typeface="Arial" pitchFamily="34" charset="0"/>
              <a:cs typeface="Arial" pitchFamily="34" charset="0"/>
            </a:endParaRPr>
          </a:p>
        </p:txBody>
      </p:sp>
      <p:sp>
        <p:nvSpPr>
          <p:cNvPr id="3" name="2 Marcador de contenido"/>
          <p:cNvSpPr>
            <a:spLocks noGrp="1"/>
          </p:cNvSpPr>
          <p:nvPr>
            <p:ph sz="quarter" idx="1"/>
          </p:nvPr>
        </p:nvSpPr>
        <p:spPr>
          <a:xfrm>
            <a:off x="251520" y="2060848"/>
            <a:ext cx="8435280" cy="4096112"/>
          </a:xfrm>
        </p:spPr>
        <p:txBody>
          <a:bodyPr>
            <a:normAutofit/>
          </a:bodyPr>
          <a:lstStyle/>
          <a:p>
            <a:pPr algn="just"/>
            <a:r>
              <a:rPr lang="es-AR" dirty="0">
                <a:latin typeface="Arial" pitchFamily="34" charset="0"/>
                <a:cs typeface="Arial" pitchFamily="34" charset="0"/>
              </a:rPr>
              <a:t>Teniendo presente el supremo interés del menor conforme el art. 3 de la Convención de los Derechos del Niño y la prueba aportada a la causa que da cuenta que la actora ejerce con idoneidad la responsabilidad parental de sus hijos y la figura paterna es un referente ausente, corresponde otorgar el </a:t>
            </a:r>
            <a:r>
              <a:rPr lang="es-AR" b="1" dirty="0">
                <a:latin typeface="Arial" pitchFamily="34" charset="0"/>
                <a:cs typeface="Arial" pitchFamily="34" charset="0"/>
              </a:rPr>
              <a:t>cuidado personal unilateral </a:t>
            </a:r>
            <a:r>
              <a:rPr lang="es-AR" dirty="0">
                <a:latin typeface="Arial" pitchFamily="34" charset="0"/>
                <a:cs typeface="Arial" pitchFamily="34" charset="0"/>
              </a:rPr>
              <a:t>de los niños a aquella, por aplicación del art. 651 del Código Civil y Comercial. </a:t>
            </a:r>
          </a:p>
          <a:p>
            <a:endParaRPr lang="es-AR" dirty="0"/>
          </a:p>
        </p:txBody>
      </p:sp>
    </p:spTree>
    <p:extLst>
      <p:ext uri="{BB962C8B-B14F-4D97-AF65-F5344CB8AC3E}">
        <p14:creationId xmlns:p14="http://schemas.microsoft.com/office/powerpoint/2010/main" val="126163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332384"/>
          </a:xfrm>
        </p:spPr>
        <p:txBody>
          <a:bodyPr>
            <a:normAutofit fontScale="90000"/>
          </a:bodyPr>
          <a:lstStyle/>
          <a:p>
            <a:r>
              <a:rPr lang="es-AR" sz="2700" dirty="0">
                <a:latin typeface="Arial" pitchFamily="34" charset="0"/>
                <a:cs typeface="Arial" pitchFamily="34" charset="0"/>
              </a:rPr>
              <a:t>Juzgado de 1a Instancia en lo Civil de Personas y Familia Nro. 4 de </a:t>
            </a:r>
            <a:r>
              <a:rPr lang="es-AR" sz="2700" dirty="0" smtClean="0">
                <a:latin typeface="Arial" pitchFamily="34" charset="0"/>
                <a:cs typeface="Arial" pitchFamily="34" charset="0"/>
              </a:rPr>
              <a:t>Salta,</a:t>
            </a:r>
            <a:r>
              <a:rPr lang="es-AR" sz="2700" b="1" dirty="0" smtClean="0">
                <a:latin typeface="Arial" pitchFamily="34" charset="0"/>
                <a:cs typeface="Arial" pitchFamily="34" charset="0"/>
              </a:rPr>
              <a:t> </a:t>
            </a:r>
            <a:r>
              <a:rPr lang="es-AR" sz="2700" dirty="0" smtClean="0">
                <a:latin typeface="Arial" pitchFamily="34" charset="0"/>
                <a:cs typeface="Arial" pitchFamily="34" charset="0"/>
              </a:rPr>
              <a:t>10/08/2015</a:t>
            </a:r>
            <a:r>
              <a:rPr lang="es-AR" dirty="0">
                <a:latin typeface="Arial" pitchFamily="34" charset="0"/>
                <a:cs typeface="Arial" pitchFamily="34" charset="0"/>
              </a:rPr>
              <a:t/>
            </a:r>
            <a:br>
              <a:rPr lang="es-AR" dirty="0">
                <a:latin typeface="Arial" pitchFamily="34" charset="0"/>
                <a:cs typeface="Arial" pitchFamily="34" charset="0"/>
              </a:rPr>
            </a:br>
            <a:endParaRPr lang="es-AR" dirty="0">
              <a:latin typeface="Arial" pitchFamily="34" charset="0"/>
              <a:cs typeface="Arial" pitchFamily="34" charset="0"/>
            </a:endParaRPr>
          </a:p>
        </p:txBody>
      </p:sp>
      <p:sp>
        <p:nvSpPr>
          <p:cNvPr id="3" name="2 Marcador de contenido"/>
          <p:cNvSpPr>
            <a:spLocks noGrp="1"/>
          </p:cNvSpPr>
          <p:nvPr>
            <p:ph sz="quarter" idx="1"/>
          </p:nvPr>
        </p:nvSpPr>
        <p:spPr>
          <a:xfrm>
            <a:off x="395536" y="1556792"/>
            <a:ext cx="8291264" cy="4600168"/>
          </a:xfrm>
        </p:spPr>
        <p:txBody>
          <a:bodyPr>
            <a:normAutofit/>
          </a:bodyPr>
          <a:lstStyle/>
          <a:p>
            <a:pPr algn="just"/>
            <a:r>
              <a:rPr lang="es-AR" sz="2800" dirty="0">
                <a:latin typeface="Arial" pitchFamily="34" charset="0"/>
                <a:cs typeface="Arial" pitchFamily="34" charset="0"/>
              </a:rPr>
              <a:t>Una madre de dos niños de 10 y </a:t>
            </a:r>
            <a:r>
              <a:rPr lang="es-AR" sz="2800" dirty="0" smtClean="0">
                <a:latin typeface="Arial" pitchFamily="34" charset="0"/>
                <a:cs typeface="Arial" pitchFamily="34" charset="0"/>
              </a:rPr>
              <a:t>13 años inició demanda de tenencia, invocando </a:t>
            </a:r>
            <a:r>
              <a:rPr lang="es-AR" sz="2800" dirty="0">
                <a:latin typeface="Arial" pitchFamily="34" charset="0"/>
                <a:cs typeface="Arial" pitchFamily="34" charset="0"/>
              </a:rPr>
              <a:t>que convivía con ellos desde que nacieron y que el padre se había ausentado del hogar hacía diez años y no los visitaba. El juez admitió la pretensión y le atribuyó el cuidado personal de sus </a:t>
            </a:r>
            <a:r>
              <a:rPr lang="es-AR" sz="2800" dirty="0" smtClean="0">
                <a:latin typeface="Arial" pitchFamily="34" charset="0"/>
                <a:cs typeface="Arial" pitchFamily="34" charset="0"/>
              </a:rPr>
              <a:t>hijos en forma unilateral.</a:t>
            </a:r>
            <a:endParaRPr lang="es-AR" sz="2800" dirty="0">
              <a:latin typeface="Arial" pitchFamily="34" charset="0"/>
              <a:cs typeface="Arial" pitchFamily="34" charset="0"/>
            </a:endParaRPr>
          </a:p>
        </p:txBody>
      </p:sp>
    </p:spTree>
    <p:extLst>
      <p:ext uri="{BB962C8B-B14F-4D97-AF65-F5344CB8AC3E}">
        <p14:creationId xmlns:p14="http://schemas.microsoft.com/office/powerpoint/2010/main" val="215970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latin typeface="Arial" pitchFamily="34" charset="0"/>
                <a:cs typeface="Arial" pitchFamily="34" charset="0"/>
              </a:rPr>
              <a:t>Progenitor que no tiene los cuidados</a:t>
            </a:r>
            <a:endParaRPr lang="es-AR"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AR" sz="3600" dirty="0"/>
              <a:t>T</a:t>
            </a:r>
            <a:r>
              <a:rPr lang="es-AR" sz="3600" dirty="0" smtClean="0"/>
              <a:t>iene </a:t>
            </a:r>
            <a:r>
              <a:rPr lang="es-AR" sz="3600" dirty="0"/>
              <a:t>el derecho y el </a:t>
            </a:r>
            <a:r>
              <a:rPr lang="es-AR" sz="3600" b="1" dirty="0"/>
              <a:t>deber de colaboración </a:t>
            </a:r>
            <a:r>
              <a:rPr lang="es-AR" sz="3600" dirty="0"/>
              <a:t>con el conviviente</a:t>
            </a:r>
            <a:r>
              <a:rPr lang="es-AR" sz="3600" dirty="0" smtClean="0"/>
              <a:t>.</a:t>
            </a:r>
          </a:p>
          <a:p>
            <a:pPr algn="just"/>
            <a:endParaRPr lang="es-AR" sz="3600" dirty="0" smtClean="0"/>
          </a:p>
          <a:p>
            <a:pPr algn="just"/>
            <a:r>
              <a:rPr lang="es-AR" sz="3600" dirty="0" smtClean="0"/>
              <a:t>El</a:t>
            </a:r>
            <a:r>
              <a:rPr lang="es-AR" sz="3600" b="1" dirty="0" smtClean="0"/>
              <a:t> derecho </a:t>
            </a:r>
            <a:r>
              <a:rPr lang="es-AR" sz="3600" b="1" dirty="0"/>
              <a:t>y el deber de fluida </a:t>
            </a:r>
            <a:r>
              <a:rPr lang="es-AR" sz="3600" b="1" dirty="0" smtClean="0"/>
              <a:t>comunicación con </a:t>
            </a:r>
            <a:r>
              <a:rPr lang="es-AR" sz="3600" b="1" dirty="0"/>
              <a:t>el hijo</a:t>
            </a:r>
            <a:r>
              <a:rPr lang="es-AR" sz="3600" dirty="0"/>
              <a:t>.</a:t>
            </a:r>
            <a:endParaRPr lang="es-AR" sz="3600" dirty="0" smtClean="0"/>
          </a:p>
          <a:p>
            <a:endParaRPr lang="es-AR" sz="3600" dirty="0" smtClean="0"/>
          </a:p>
          <a:p>
            <a:endParaRPr lang="es-AR" sz="3600" dirty="0"/>
          </a:p>
        </p:txBody>
      </p:sp>
    </p:spTree>
    <p:extLst>
      <p:ext uri="{BB962C8B-B14F-4D97-AF65-F5344CB8AC3E}">
        <p14:creationId xmlns:p14="http://schemas.microsoft.com/office/powerpoint/2010/main" val="3034490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2744</TotalTime>
  <Words>2970</Words>
  <Application>Microsoft Office PowerPoint</Application>
  <PresentationFormat>Presentación en pantalla (4:3)</PresentationFormat>
  <Paragraphs>177</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Origen</vt:lpstr>
      <vt:lpstr>CUIDADOS PERSONALES</vt:lpstr>
      <vt:lpstr>DEBERES DE LOS PROGENITORES</vt:lpstr>
      <vt:lpstr>Conceptos</vt:lpstr>
      <vt:lpstr>Art. 18 de la CDN</vt:lpstr>
      <vt:lpstr>CLASES</vt:lpstr>
      <vt:lpstr>UNILATERAL</vt:lpstr>
      <vt:lpstr>Tribunal de Familia de Jujuy, Sala I,  06/06/2016, M., L. J. por M. M., M. A. y M. M., M. A. s/ Ejercicio de la Responsabilidad Parental </vt:lpstr>
      <vt:lpstr>Juzgado de 1a Instancia en lo Civil de Personas y Familia Nro. 4 de Salta, 10/08/2015 </vt:lpstr>
      <vt:lpstr>Progenitor que no tiene los cuidados</vt:lpstr>
      <vt:lpstr>Art. 9 de la CDN</vt:lpstr>
      <vt:lpstr>BILATERAL</vt:lpstr>
      <vt:lpstr> SCBA, C. 120.208, "I., L. J. contra L. P., S. D.. Incidente de tenencia«;  21 de diciembre de 2016 </vt:lpstr>
      <vt:lpstr>"A. c/ B. s/ incidente de modificación de tenencia" - CÁMARA DE APELACIONES EN LO CIVIL, COMERCIAL, LABORAL Y DE MINERÍA DE GENERAL PICO (La Pampa) – SALA B – 20/10/2016 </vt:lpstr>
      <vt:lpstr>Modalidades - COMPARTIDO</vt:lpstr>
      <vt:lpstr>Alternado</vt:lpstr>
      <vt:lpstr>INDISTINTO</vt:lpstr>
      <vt:lpstr>Deber de informar</vt:lpstr>
      <vt:lpstr>FORMAS DE OTORGAMIENTO</vt:lpstr>
      <vt:lpstr>Importante</vt:lpstr>
      <vt:lpstr>Reglas Generales</vt:lpstr>
      <vt:lpstr>DEBE PONDERARSE</vt:lpstr>
      <vt:lpstr>ART. 653. EL JUEZ DEBE PONDERARSE</vt:lpstr>
      <vt:lpstr>Interés superior - SCBA</vt:lpstr>
      <vt:lpstr>Ob. General N° 14</vt:lpstr>
      <vt:lpstr>ESCUCHA DEL NIÑO</vt:lpstr>
      <vt:lpstr>DERECHO A SER OÍDO</vt:lpstr>
      <vt:lpstr>Código Civil y Comercial</vt:lpstr>
      <vt:lpstr>Observación General nº 5</vt:lpstr>
      <vt:lpstr>SOLARI</vt:lpstr>
      <vt:lpstr>"VSJUM c/ SMF S/Régimen de Visitas, Cámara Primera de La Plata, sala segunda, 25/02/2016</vt:lpstr>
      <vt:lpstr>Mizrahi, Mauricio L.</vt:lpstr>
      <vt:lpstr>Para Mizrahi</vt:lpstr>
      <vt:lpstr>CENTRO DE VIDA</vt:lpstr>
      <vt:lpstr>Ley 26.061</vt:lpstr>
      <vt:lpstr>Art. 716 del Cód. CyC</vt:lpstr>
      <vt:lpstr>CSJN, 30/08/2016. C., R. 'F. c/ C., M., D. s/ divorcio art. 214, inc. 2do. Cód. Civil. </vt:lpstr>
      <vt:lpstr>Hechos</vt:lpstr>
      <vt:lpstr>Plan de parentalidad</vt:lpstr>
      <vt:lpstr>Inexistencia de plan de parentalidad homologado</vt:lpstr>
      <vt:lpstr>RESTITUCIÓN DE LOS CUIDADOS</vt:lpstr>
      <vt:lpstr>Villa María, 26/09/2016. Y VISTOS: Estos autos caratulados “S., C. E. Y OTROS C/ S., J. O. – JUICIO DE ALIMENTOS - CONTENCIOSO” </vt:lpstr>
      <vt:lpstr>MEDIDAS CIVILES PARA LA EFECTIVIDAD DE LA COMUNICACIÓN FILIAL</vt:lpstr>
      <vt:lpstr>Cámara Nacional de Apelaciones en lo Civil, sala B,  11/09/2015, D. R. D., P. c. G. Z., P. s/ régimen de visitas </vt:lpstr>
      <vt:lpstr> CAMARA CIVIL - SALA B, D. R. D., P. c/ G. Z., P. s/ REGIMEN DE VISITAS , 11 de septiembre de 2015 </vt:lpstr>
      <vt:lpstr>Presentación de PowerPoint</vt:lpstr>
      <vt:lpstr>MUCHAS GRACIAS!!!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CUIDADOS PERSONALES</dc:title>
  <dc:creator>karina</dc:creator>
  <cp:lastModifiedBy>karina</cp:lastModifiedBy>
  <cp:revision>47</cp:revision>
  <dcterms:created xsi:type="dcterms:W3CDTF">2016-10-17T23:11:49Z</dcterms:created>
  <dcterms:modified xsi:type="dcterms:W3CDTF">2017-05-03T00:50:51Z</dcterms:modified>
</cp:coreProperties>
</file>