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73" r:id="rId15"/>
    <p:sldId id="268" r:id="rId16"/>
    <p:sldId id="269" r:id="rId17"/>
    <p:sldId id="271" r:id="rId18"/>
    <p:sldId id="270" r:id="rId19"/>
  </p:sldIdLst>
  <p:sldSz cx="12192000" cy="6858000"/>
  <p:notesSz cx="7053263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9/13/2019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9/13/2019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infoanm@jus.gob.ar" TargetMode="External"/><Relationship Id="rId2" Type="http://schemas.openxmlformats.org/officeDocument/2006/relationships/hyperlink" Target="mailto:procuddhh@mpf.gov.ar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PROTOCOLO PARA LA DESTRUCCIÓN DE EXPEDIENTES</a:t>
            </a:r>
            <a:endParaRPr lang="es-A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s-AR" sz="3600" dirty="0" smtClean="0"/>
              <a:t>Resolución de Corte N° 2049/12 MODIFICADA POR LA RESOLUCIÓN N° 1736 DE FECHA 17 DE JULIO DE 2019.</a:t>
            </a:r>
            <a:endParaRPr lang="es-AR" sz="3600" dirty="0"/>
          </a:p>
        </p:txBody>
      </p:sp>
    </p:spTree>
    <p:extLst>
      <p:ext uri="{BB962C8B-B14F-4D97-AF65-F5344CB8AC3E}">
        <p14:creationId xmlns:p14="http://schemas.microsoft.com/office/powerpoint/2010/main" val="18916313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2453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PROCEDIMIIENTO ANTE </a:t>
            </a:r>
            <a:r>
              <a:rPr lang="es-AR" dirty="0"/>
              <a:t>LA DIRECCIÓN GRAL. DE RECEPTORÍAS DE EXPEDIENTES Y ARCHIVOS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543050"/>
            <a:ext cx="9905999" cy="4786313"/>
          </a:xfrm>
        </p:spPr>
        <p:txBody>
          <a:bodyPr>
            <a:noAutofit/>
          </a:bodyPr>
          <a:lstStyle/>
          <a:p>
            <a:r>
              <a:rPr lang="es-ES" sz="2800" dirty="0" smtClean="0"/>
              <a:t>Se confiere intervención al Departamento </a:t>
            </a:r>
            <a:r>
              <a:rPr lang="es-ES" sz="2800" dirty="0"/>
              <a:t>Histórico Judicial, dependencia que </a:t>
            </a:r>
            <a:r>
              <a:rPr lang="es-ES" sz="2800" dirty="0" smtClean="0"/>
              <a:t>indicará </a:t>
            </a:r>
            <a:r>
              <a:rPr lang="es-ES" sz="2800" dirty="0"/>
              <a:t>al organismo solicitante el listado de las </a:t>
            </a:r>
            <a:r>
              <a:rPr lang="es-ES" sz="2800" dirty="0" smtClean="0"/>
              <a:t>causas que </a:t>
            </a:r>
            <a:r>
              <a:rPr lang="es-ES" sz="2800" dirty="0"/>
              <a:t>deben </a:t>
            </a:r>
            <a:r>
              <a:rPr lang="es-ES" sz="2800" dirty="0" smtClean="0"/>
              <a:t>ser conservadas, si así lo considera necesario.</a:t>
            </a:r>
          </a:p>
          <a:p>
            <a:r>
              <a:rPr lang="es-ES" sz="2800" dirty="0" smtClean="0"/>
              <a:t>Se dicta la Resolución de Corte que autoriza la destrucción de expedientes y la donación a la entidad de bien público que corresponda.</a:t>
            </a:r>
            <a:endParaRPr lang="es-AR" sz="2800" dirty="0"/>
          </a:p>
          <a:p>
            <a:r>
              <a:rPr lang="es-AR" sz="2800" dirty="0" smtClean="0"/>
              <a:t>Se comunica la misma al órgano o dependencia solicitante</a:t>
            </a:r>
            <a:r>
              <a:rPr lang="es-AR" sz="3200" dirty="0" smtClean="0"/>
              <a:t>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40160337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371475"/>
            <a:ext cx="9905998" cy="642938"/>
          </a:xfrm>
        </p:spPr>
        <p:txBody>
          <a:bodyPr/>
          <a:lstStyle/>
          <a:p>
            <a:pPr algn="ctr"/>
            <a:r>
              <a:rPr lang="es-AR" dirty="0" smtClean="0"/>
              <a:t>EDICTOS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014413"/>
            <a:ext cx="9905999" cy="5372100"/>
          </a:xfrm>
        </p:spPr>
        <p:txBody>
          <a:bodyPr>
            <a:normAutofit fontScale="77500" lnSpcReduction="20000"/>
          </a:bodyPr>
          <a:lstStyle/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ES" sz="2600" dirty="0" smtClean="0">
                <a:ea typeface="Times New Roman" panose="02020603050405020304" pitchFamily="18" charset="0"/>
              </a:rPr>
              <a:t>DEBERÁN PUBLICARSE EN: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ES" sz="2600" dirty="0" smtClean="0">
                <a:ea typeface="Times New Roman" panose="02020603050405020304" pitchFamily="18" charset="0"/>
              </a:rPr>
              <a:t>el </a:t>
            </a:r>
            <a:r>
              <a:rPr lang="es-ES" sz="2600" dirty="0">
                <a:ea typeface="Times New Roman" panose="02020603050405020304" pitchFamily="18" charset="0"/>
              </a:rPr>
              <a:t>Boletín </a:t>
            </a:r>
            <a:r>
              <a:rPr lang="es-ES" sz="2600" dirty="0" smtClean="0">
                <a:ea typeface="Times New Roman" panose="02020603050405020304" pitchFamily="18" charset="0"/>
              </a:rPr>
              <a:t>Oficial</a:t>
            </a:r>
            <a:r>
              <a:rPr lang="es-ES" sz="2600" dirty="0">
                <a:ea typeface="Times New Roman" panose="02020603050405020304" pitchFamily="18" charset="0"/>
              </a:rPr>
              <a:t>.</a:t>
            </a:r>
            <a:endParaRPr lang="es-ES" sz="2600" dirty="0" smtClean="0">
              <a:ea typeface="Times New Roman" panose="02020603050405020304" pitchFamily="18" charset="0"/>
            </a:endParaRP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ES" sz="2600" dirty="0" smtClean="0">
                <a:ea typeface="Times New Roman" panose="02020603050405020304" pitchFamily="18" charset="0"/>
              </a:rPr>
              <a:t>diario </a:t>
            </a:r>
            <a:r>
              <a:rPr lang="es-ES" sz="2600" dirty="0">
                <a:ea typeface="Times New Roman" panose="02020603050405020304" pitchFamily="18" charset="0"/>
              </a:rPr>
              <a:t>de la zona de mayor difusión </a:t>
            </a:r>
            <a:r>
              <a:rPr lang="es-ES" sz="2600" dirty="0" smtClean="0">
                <a:ea typeface="Times New Roman" panose="02020603050405020304" pitchFamily="18" charset="0"/>
              </a:rPr>
              <a:t>.</a:t>
            </a:r>
          </a:p>
          <a:p>
            <a:pPr indent="449580" algn="just">
              <a:lnSpc>
                <a:spcPct val="150000"/>
              </a:lnSpc>
              <a:spcAft>
                <a:spcPts val="0"/>
              </a:spcAft>
            </a:pPr>
            <a:r>
              <a:rPr lang="es-ES" sz="2600" dirty="0" smtClean="0">
                <a:ea typeface="Times New Roman" panose="02020603050405020304" pitchFamily="18" charset="0"/>
              </a:rPr>
              <a:t>página </a:t>
            </a:r>
            <a:r>
              <a:rPr lang="es-ES" sz="2600" dirty="0">
                <a:ea typeface="Times New Roman" panose="02020603050405020304" pitchFamily="18" charset="0"/>
              </a:rPr>
              <a:t>web del Poder </a:t>
            </a:r>
            <a:r>
              <a:rPr lang="es-ES" sz="2600" dirty="0" smtClean="0">
                <a:ea typeface="Times New Roman" panose="02020603050405020304" pitchFamily="18" charset="0"/>
              </a:rPr>
              <a:t>Judicial.</a:t>
            </a:r>
          </a:p>
          <a:p>
            <a:pPr indent="449580" algn="just">
              <a:lnSpc>
                <a:spcPct val="150000"/>
              </a:lnSpc>
            </a:pPr>
            <a:r>
              <a:rPr lang="es-AR" sz="2600" dirty="0"/>
              <a:t>DEBERÁ CONTENER</a:t>
            </a:r>
            <a:r>
              <a:rPr lang="es-AR" sz="2600" dirty="0" smtClean="0"/>
              <a:t>: </a:t>
            </a:r>
          </a:p>
          <a:p>
            <a:pPr indent="449580" algn="just">
              <a:lnSpc>
                <a:spcPct val="150000"/>
              </a:lnSpc>
            </a:pPr>
            <a:r>
              <a:rPr lang="es-ES" sz="2600" dirty="0" smtClean="0">
                <a:ea typeface="Times New Roman" panose="02020603050405020304" pitchFamily="18" charset="0"/>
              </a:rPr>
              <a:t>fecha </a:t>
            </a:r>
            <a:r>
              <a:rPr lang="es-ES" sz="2600" dirty="0">
                <a:ea typeface="Times New Roman" panose="02020603050405020304" pitchFamily="18" charset="0"/>
              </a:rPr>
              <a:t>de </a:t>
            </a:r>
            <a:r>
              <a:rPr lang="es-ES" sz="2600" dirty="0" smtClean="0">
                <a:ea typeface="Times New Roman" panose="02020603050405020304" pitchFamily="18" charset="0"/>
              </a:rPr>
              <a:t>destrucción (</a:t>
            </a:r>
            <a:r>
              <a:rPr lang="es-ES" sz="2600" dirty="0"/>
              <a:t>entre 30 y 60 días a partir de la notificación de la resolución que autoriza a </a:t>
            </a:r>
            <a:r>
              <a:rPr lang="es-ES" sz="2600" dirty="0" smtClean="0"/>
              <a:t>realizarla). </a:t>
            </a:r>
            <a:endParaRPr lang="es-AR" sz="2600" dirty="0"/>
          </a:p>
          <a:p>
            <a:pPr indent="449580" algn="just">
              <a:lnSpc>
                <a:spcPct val="150000"/>
              </a:lnSpc>
            </a:pPr>
            <a:r>
              <a:rPr lang="es-ES" sz="2600" dirty="0" smtClean="0">
                <a:ea typeface="Times New Roman" panose="02020603050405020304" pitchFamily="18" charset="0"/>
              </a:rPr>
              <a:t>número </a:t>
            </a:r>
            <a:r>
              <a:rPr lang="es-ES" sz="2600" dirty="0">
                <a:ea typeface="Times New Roman" panose="02020603050405020304" pitchFamily="18" charset="0"/>
              </a:rPr>
              <a:t>de resolución </a:t>
            </a:r>
            <a:r>
              <a:rPr lang="es-ES" sz="2600" dirty="0" smtClean="0">
                <a:ea typeface="Times New Roman" panose="02020603050405020304" pitchFamily="18" charset="0"/>
              </a:rPr>
              <a:t>que la autoriza y período de inicio de las causas.</a:t>
            </a:r>
          </a:p>
          <a:p>
            <a:pPr indent="449580" algn="just">
              <a:lnSpc>
                <a:spcPct val="150000"/>
              </a:lnSpc>
            </a:pPr>
            <a:r>
              <a:rPr lang="es-ES" sz="2600" dirty="0" smtClean="0">
                <a:ea typeface="Times New Roman" panose="02020603050405020304" pitchFamily="18" charset="0"/>
              </a:rPr>
              <a:t>Dónde estará a disposición la </a:t>
            </a:r>
            <a:r>
              <a:rPr lang="es-ES" sz="2600" dirty="0">
                <a:ea typeface="Times New Roman" panose="02020603050405020304" pitchFamily="18" charset="0"/>
              </a:rPr>
              <a:t>nómina de expedientes a </a:t>
            </a:r>
            <a:r>
              <a:rPr lang="es-ES" sz="2600" dirty="0" smtClean="0">
                <a:ea typeface="Times New Roman" panose="02020603050405020304" pitchFamily="18" charset="0"/>
              </a:rPr>
              <a:t>destruir por el plazo de 20 días para realizar las </a:t>
            </a:r>
            <a:r>
              <a:rPr lang="es-ES" sz="2600" dirty="0" err="1" smtClean="0">
                <a:ea typeface="Times New Roman" panose="02020603050405020304" pitchFamily="18" charset="0"/>
              </a:rPr>
              <a:t>opos</a:t>
            </a:r>
            <a:r>
              <a:rPr lang="es-ES" sz="2600" dirty="0" smtClean="0">
                <a:ea typeface="Times New Roman" panose="02020603050405020304" pitchFamily="18" charset="0"/>
              </a:rPr>
              <a:t>. del art. 120 </a:t>
            </a:r>
            <a:r>
              <a:rPr lang="es-ES" sz="2600" dirty="0">
                <a:ea typeface="Times New Roman" panose="02020603050405020304" pitchFamily="18" charset="0"/>
              </a:rPr>
              <a:t>A</a:t>
            </a:r>
            <a:r>
              <a:rPr lang="es-ES" sz="2600" dirty="0" smtClean="0">
                <a:ea typeface="Times New Roman" panose="02020603050405020304" pitchFamily="18" charset="0"/>
              </a:rPr>
              <a:t>c. 3397 (no incluir la misma en el edicto). </a:t>
            </a:r>
            <a:endParaRPr lang="es-AR" sz="26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134801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010257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COMUNICACIÓN A LOS ORGANISMOS DE DD.HH. (</a:t>
            </a:r>
            <a:r>
              <a:rPr lang="es-AR" sz="2800" dirty="0" smtClean="0"/>
              <a:t>Art. 119 </a:t>
            </a:r>
            <a:r>
              <a:rPr lang="es-AR" sz="2800" dirty="0" err="1" smtClean="0"/>
              <a:t>ac</a:t>
            </a:r>
            <a:r>
              <a:rPr lang="es-AR" sz="2800" dirty="0" smtClean="0"/>
              <a:t>. 3397)</a:t>
            </a:r>
            <a:endParaRPr lang="es-AR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771650"/>
            <a:ext cx="9905999" cy="4843463"/>
          </a:xfrm>
        </p:spPr>
        <p:txBody>
          <a:bodyPr>
            <a:normAutofit/>
          </a:bodyPr>
          <a:lstStyle/>
          <a:p>
            <a:r>
              <a:rPr lang="es-AR" sz="2800" dirty="0"/>
              <a:t>Archivo General de la Nación: archivo@mininterior.gov.ar </a:t>
            </a:r>
            <a:r>
              <a:rPr lang="es-AR" sz="2800" dirty="0" smtClean="0"/>
              <a:t> y archivointermediomininterior.gov.ar </a:t>
            </a:r>
            <a:endParaRPr lang="es-AR" sz="2800" dirty="0"/>
          </a:p>
          <a:p>
            <a:r>
              <a:rPr lang="es-AR" sz="2800" dirty="0" smtClean="0"/>
              <a:t>Archivo </a:t>
            </a:r>
            <a:r>
              <a:rPr lang="es-AR" sz="2800" dirty="0"/>
              <a:t>General de la Provincia de Buenos Aires: archivolevene@gmail.com </a:t>
            </a:r>
          </a:p>
          <a:p>
            <a:r>
              <a:rPr lang="es-AR" sz="2800" dirty="0"/>
              <a:t>Colegio de Abogados de la Provincia: info@colproba.org.ar </a:t>
            </a:r>
          </a:p>
          <a:p>
            <a:r>
              <a:rPr lang="es-AR" sz="2800" dirty="0"/>
              <a:t>Comisión Provincial por la Memoria de la Provincia: secretaria@comisionporlamemoria.org </a:t>
            </a:r>
          </a:p>
        </p:txBody>
      </p:sp>
    </p:spTree>
    <p:extLst>
      <p:ext uri="{BB962C8B-B14F-4D97-AF65-F5344CB8AC3E}">
        <p14:creationId xmlns:p14="http://schemas.microsoft.com/office/powerpoint/2010/main" val="2175015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49236"/>
            <a:ext cx="9905999" cy="5922963"/>
          </a:xfrm>
        </p:spPr>
        <p:txBody>
          <a:bodyPr/>
          <a:lstStyle/>
          <a:p>
            <a:r>
              <a:rPr lang="es-AR" sz="2800" dirty="0"/>
              <a:t>Registro de Personas Desaparecidas de la Provincia: perdes@mseg.gba.gov.ar</a:t>
            </a:r>
          </a:p>
          <a:p>
            <a:r>
              <a:rPr lang="es-AR" sz="2800" dirty="0"/>
              <a:t>Secretaría de Derechos Humanos de la Provincia de Buenos Aires: sdh@sdh.gov.ar </a:t>
            </a:r>
          </a:p>
          <a:p>
            <a:r>
              <a:rPr lang="es-AR" sz="2800" dirty="0"/>
              <a:t>Procuraduría de Crímenes contra la Humanidad: </a:t>
            </a:r>
            <a:r>
              <a:rPr lang="es-AR" sz="2800" dirty="0" smtClean="0">
                <a:hlinkClick r:id="rId2"/>
              </a:rPr>
              <a:t>procuddhh@mpf.gov.ar</a:t>
            </a:r>
            <a:endParaRPr lang="es-AR" sz="2800" dirty="0" smtClean="0"/>
          </a:p>
          <a:p>
            <a:r>
              <a:rPr lang="es-AR" sz="2800" dirty="0"/>
              <a:t>Secretaría de Derechos Humanos de </a:t>
            </a:r>
            <a:r>
              <a:rPr lang="es-AR" sz="2800" dirty="0" smtClean="0"/>
              <a:t>la Nación</a:t>
            </a:r>
            <a:r>
              <a:rPr lang="es-AR" sz="2800" smtClean="0"/>
              <a:t>: </a:t>
            </a:r>
            <a:r>
              <a:rPr lang="es-AR" sz="2800" smtClean="0"/>
              <a:t>privadadh@derguman.jus.gov.ar</a:t>
            </a:r>
          </a:p>
          <a:p>
            <a:r>
              <a:rPr lang="es-AR" sz="2800" dirty="0" smtClean="0"/>
              <a:t>Archivo </a:t>
            </a:r>
            <a:r>
              <a:rPr lang="es-AR" sz="2800" dirty="0" smtClean="0"/>
              <a:t>Nacional de la Memoria: </a:t>
            </a:r>
            <a:r>
              <a:rPr lang="es-AR" sz="2800" u="sng" dirty="0" smtClean="0">
                <a:hlinkClick r:id="rId3"/>
              </a:rPr>
              <a:t>infoanm@jus.gob.ar</a:t>
            </a:r>
            <a:endParaRPr lang="es-AR" sz="2800" u="sng" dirty="0" smtClean="0"/>
          </a:p>
          <a:p>
            <a:r>
              <a:rPr lang="es-AR" sz="2800" dirty="0" smtClean="0"/>
              <a:t>Caja de Previsión Social para Abogados.</a:t>
            </a:r>
            <a:endParaRPr lang="es-AR" sz="28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2134403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10245"/>
          </a:xfrm>
        </p:spPr>
        <p:txBody>
          <a:bodyPr/>
          <a:lstStyle/>
          <a:p>
            <a:r>
              <a:rPr lang="es-AR" dirty="0" smtClean="0"/>
              <a:t>Oposiciones art. 120 </a:t>
            </a:r>
            <a:r>
              <a:rPr lang="es-AR" dirty="0" err="1" smtClean="0"/>
              <a:t>ac</a:t>
            </a:r>
            <a:r>
              <a:rPr lang="es-AR" dirty="0" smtClean="0"/>
              <a:t>. 3397.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528763"/>
            <a:ext cx="9905999" cy="4262438"/>
          </a:xfrm>
        </p:spPr>
        <p:txBody>
          <a:bodyPr>
            <a:normAutofit lnSpcReduction="10000"/>
          </a:bodyPr>
          <a:lstStyle/>
          <a:p>
            <a:r>
              <a:rPr lang="es-AR" sz="2800" dirty="0" smtClean="0"/>
              <a:t>Organismos de DD.HH. Y partes. </a:t>
            </a:r>
          </a:p>
          <a:p>
            <a:r>
              <a:rPr lang="es-AR" sz="2800" dirty="0" smtClean="0"/>
              <a:t>Las </a:t>
            </a:r>
            <a:r>
              <a:rPr lang="es-AR" sz="2800" dirty="0" err="1" smtClean="0"/>
              <a:t>msimas</a:t>
            </a:r>
            <a:r>
              <a:rPr lang="es-AR" sz="2800" dirty="0" smtClean="0"/>
              <a:t> deben ser remitidas a la Dirección General para tramitar su resolución.</a:t>
            </a:r>
          </a:p>
          <a:p>
            <a:r>
              <a:rPr lang="es-AR" sz="2800" dirty="0" smtClean="0"/>
              <a:t>El material cuestionado se separa preventivamente de la destrucción hasta tanto la Corte resuelva al respecto. (art. 121 </a:t>
            </a:r>
            <a:r>
              <a:rPr lang="es-AR" sz="2800" dirty="0" err="1" smtClean="0"/>
              <a:t>ac</a:t>
            </a:r>
            <a:r>
              <a:rPr lang="es-AR" sz="2800" dirty="0" smtClean="0"/>
              <a:t>. Cit.)</a:t>
            </a:r>
          </a:p>
          <a:p>
            <a:r>
              <a:rPr lang="es-AR" sz="2800" dirty="0" smtClean="0"/>
              <a:t>Se continúa con la destrucción de los expedientes que no fueron observados</a:t>
            </a:r>
            <a:r>
              <a:rPr lang="es-AR" dirty="0" smtClean="0"/>
              <a:t>.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899580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824520"/>
          </a:xfrm>
        </p:spPr>
        <p:txBody>
          <a:bodyPr/>
          <a:lstStyle/>
          <a:p>
            <a:r>
              <a:rPr lang="es-AR" dirty="0" smtClean="0"/>
              <a:t>ACTAS DE DESTRUCCIÓN (Art. 123 </a:t>
            </a:r>
            <a:r>
              <a:rPr lang="es-AR" dirty="0" err="1" smtClean="0"/>
              <a:t>ac</a:t>
            </a:r>
            <a:r>
              <a:rPr lang="es-AR" dirty="0" smtClean="0"/>
              <a:t>. 3397)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300163"/>
            <a:ext cx="9905999" cy="4972050"/>
          </a:xfrm>
        </p:spPr>
        <p:txBody>
          <a:bodyPr>
            <a:normAutofit/>
          </a:bodyPr>
          <a:lstStyle/>
          <a:p>
            <a:r>
              <a:rPr lang="es-ES" dirty="0"/>
              <a:t>El día del retiro del material se confeccionará un acta de entrega a la </a:t>
            </a:r>
          </a:p>
          <a:p>
            <a:pPr marL="0" indent="0">
              <a:buNone/>
            </a:pPr>
            <a:r>
              <a:rPr lang="es-ES" dirty="0"/>
              <a:t>entidad donataria</a:t>
            </a:r>
          </a:p>
          <a:p>
            <a:r>
              <a:rPr lang="es-ES" dirty="0" smtClean="0"/>
              <a:t>acta </a:t>
            </a:r>
            <a:r>
              <a:rPr lang="es-ES" dirty="0"/>
              <a:t>que certifique la efectiva destrucción de los expedientes donde se consigne la ilegibilidad del material, la cual </a:t>
            </a:r>
            <a:r>
              <a:rPr lang="es-ES" dirty="0" smtClean="0"/>
              <a:t>deberá ser </a:t>
            </a:r>
            <a:r>
              <a:rPr lang="es-ES" dirty="0"/>
              <a:t>certificada por </a:t>
            </a:r>
            <a:r>
              <a:rPr lang="es-ES" dirty="0" smtClean="0"/>
              <a:t>el Actuario.</a:t>
            </a:r>
          </a:p>
          <a:p>
            <a:pPr marL="0" indent="0">
              <a:buNone/>
            </a:pPr>
            <a:r>
              <a:rPr lang="es-ES" dirty="0" smtClean="0"/>
              <a:t>Remitir </a:t>
            </a:r>
            <a:r>
              <a:rPr lang="es-ES" dirty="0"/>
              <a:t>copia de las actas mencionadas </a:t>
            </a:r>
            <a:r>
              <a:rPr lang="es-ES" dirty="0" smtClean="0"/>
              <a:t>a </a:t>
            </a:r>
            <a:r>
              <a:rPr lang="es-ES" dirty="0"/>
              <a:t>la Dirección General de Receptorías de Expedientes y Archivos.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317874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781657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Qué puede ser destruido solo con resolución de juez (sin autorización De corte)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628774"/>
            <a:ext cx="9905999" cy="5014913"/>
          </a:xfrm>
        </p:spPr>
        <p:txBody>
          <a:bodyPr>
            <a:normAutofit fontScale="77500" lnSpcReduction="20000"/>
          </a:bodyPr>
          <a:lstStyle/>
          <a:p>
            <a:r>
              <a:rPr lang="es-ES" b="1" dirty="0" smtClean="0"/>
              <a:t>Artículo 117 Ac. 3397.</a:t>
            </a:r>
            <a:r>
              <a:rPr lang="es-ES" dirty="0" smtClean="0"/>
              <a:t> Todo </a:t>
            </a:r>
            <a:r>
              <a:rPr lang="es-ES" dirty="0"/>
              <a:t>otro libro distinto al de Sentencias y Resoluciones deberá ser conservado por el órgano o tribunal de origen por un plazo no menor de CINCO (5) años y no mayor de QUINCE (15) años, dependiendo de la naturaleza de los respectivos asientos. Su destrucción será responsabilidad del órgano o tribunal de origen, la que deberá ser dispuesta por Resolución fundada de su titular, individualizando con precisión las piezas que se destruyen.  </a:t>
            </a:r>
            <a:endParaRPr lang="es-ES" dirty="0" smtClean="0"/>
          </a:p>
          <a:p>
            <a:r>
              <a:rPr lang="es-ES" dirty="0" smtClean="0"/>
              <a:t>Se puede destruir todo material interno del juzgado, asiste, oficios, libros grises de correo, copia de informaciones sumarias, copias de expedientes, libros de movimientos que hayan sido reemplazados por registros </a:t>
            </a:r>
            <a:r>
              <a:rPr lang="es-ES" dirty="0"/>
              <a:t>informáticos. </a:t>
            </a:r>
            <a:r>
              <a:rPr lang="es-ES" dirty="0" smtClean="0"/>
              <a:t>(Resolución Corte n</a:t>
            </a:r>
            <a:r>
              <a:rPr lang="es-ES" dirty="0"/>
              <a:t>° </a:t>
            </a:r>
            <a:r>
              <a:rPr lang="es-ES" dirty="0" smtClean="0"/>
              <a:t>3898/11). </a:t>
            </a:r>
          </a:p>
          <a:p>
            <a:r>
              <a:rPr lang="es-ES" dirty="0" smtClean="0"/>
              <a:t>los </a:t>
            </a:r>
            <a:r>
              <a:rPr lang="es-ES" dirty="0"/>
              <a:t>legajos de </a:t>
            </a:r>
            <a:r>
              <a:rPr lang="es-ES" dirty="0" smtClean="0"/>
              <a:t>copias de </a:t>
            </a:r>
            <a:r>
              <a:rPr lang="es-ES" dirty="0"/>
              <a:t>quiebras y concursos </a:t>
            </a:r>
            <a:r>
              <a:rPr lang="es-ES" dirty="0" smtClean="0"/>
              <a:t>preventivos,  </a:t>
            </a:r>
            <a:r>
              <a:rPr lang="es-ES" dirty="0"/>
              <a:t>siempre que exista informe final o el </a:t>
            </a:r>
            <a:r>
              <a:rPr lang="es-ES" dirty="0" err="1"/>
              <a:t>expte</a:t>
            </a:r>
            <a:r>
              <a:rPr lang="es-ES" dirty="0"/>
              <a:t>. esté </a:t>
            </a:r>
            <a:r>
              <a:rPr lang="es-ES" dirty="0" smtClean="0"/>
              <a:t>paralizado.</a:t>
            </a:r>
            <a:endParaRPr lang="es-AR" dirty="0"/>
          </a:p>
          <a:p>
            <a:r>
              <a:rPr lang="es-AR" dirty="0" smtClean="0"/>
              <a:t>Resolución de Corte N° 167/15: Autorizó </a:t>
            </a:r>
            <a:r>
              <a:rPr lang="es-AR" dirty="0"/>
              <a:t>a los organismos jurisdiccionales a </a:t>
            </a:r>
            <a:r>
              <a:rPr lang="es-AR" dirty="0" smtClean="0"/>
              <a:t>destruir los </a:t>
            </a:r>
            <a:r>
              <a:rPr lang="es-AR" dirty="0"/>
              <a:t>talonarios de Certificados de Inscripción, al Registro Central de Aspirantes a Guardas con Fines de Adopción </a:t>
            </a:r>
            <a:r>
              <a:rPr lang="es-AR" dirty="0" smtClean="0"/>
              <a:t>a los </a:t>
            </a:r>
            <a:r>
              <a:rPr lang="es-ES" dirty="0"/>
              <a:t>CINCO (5) </a:t>
            </a:r>
            <a:r>
              <a:rPr lang="es-AR" dirty="0" smtClean="0"/>
              <a:t>desde </a:t>
            </a:r>
            <a:r>
              <a:rPr lang="es-AR" dirty="0"/>
              <a:t>la </a:t>
            </a:r>
            <a:r>
              <a:rPr lang="es-AR" dirty="0" smtClean="0"/>
              <a:t>fecha </a:t>
            </a:r>
            <a:r>
              <a:rPr lang="es-AR" dirty="0"/>
              <a:t>de expedición del último de los certificados.	</a:t>
            </a:r>
            <a:endParaRPr lang="es-AR" dirty="0" smtClean="0"/>
          </a:p>
          <a:p>
            <a:pPr marL="0" indent="0">
              <a:buNone/>
            </a:pP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332247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DOCUMENTACIÓN ORIGINAL QUE NO FUE AGREGADA A SU CAUSA. (resol. Corte 840/17)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249486"/>
            <a:ext cx="9905999" cy="4494213"/>
          </a:xfrm>
        </p:spPr>
        <p:txBody>
          <a:bodyPr>
            <a:noAutofit/>
          </a:bodyPr>
          <a:lstStyle/>
          <a:p>
            <a:r>
              <a:rPr lang="es-AR" sz="3200" dirty="0" smtClean="0"/>
              <a:t>Por vía de excepción se ha permitido la destrucción de documentación sin que deba ser agregada a su respectiva causa, siempre que tenga el </a:t>
            </a:r>
            <a:r>
              <a:rPr lang="es-AR" sz="3200" dirty="0"/>
              <a:t>plazo de guarda vencido, </a:t>
            </a:r>
            <a:r>
              <a:rPr lang="es-AR" sz="3200" dirty="0" smtClean="0"/>
              <a:t>previa </a:t>
            </a:r>
            <a:r>
              <a:rPr lang="es-AR" sz="3200" dirty="0"/>
              <a:t>verificación de los extremos señalados en el Capítulo VIII del Acuerdo N° 3397</a:t>
            </a:r>
            <a:r>
              <a:rPr lang="es-AR" sz="3200" dirty="0" smtClean="0"/>
              <a:t>. </a:t>
            </a:r>
          </a:p>
          <a:p>
            <a:r>
              <a:rPr lang="es-AR" sz="3200" dirty="0" smtClean="0"/>
              <a:t>Y también sobres </a:t>
            </a:r>
            <a:r>
              <a:rPr lang="es-AR" sz="3200" dirty="0"/>
              <a:t>que no se pueden correlacionar con sus causas debido a que no se encuentran </a:t>
            </a:r>
            <a:r>
              <a:rPr lang="es-AR" sz="3200" dirty="0" smtClean="0"/>
              <a:t>informatizadas</a:t>
            </a:r>
            <a:r>
              <a:rPr lang="es-AR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641934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1006475"/>
          </a:xfrm>
        </p:spPr>
        <p:txBody>
          <a:bodyPr>
            <a:normAutofit fontScale="90000"/>
          </a:bodyPr>
          <a:lstStyle/>
          <a:p>
            <a:r>
              <a:rPr lang="es-AR" smtClean="0"/>
              <a:t>¡¡¡MUCHAS </a:t>
            </a:r>
            <a:r>
              <a:rPr lang="es-AR" dirty="0" smtClean="0"/>
              <a:t>GRACIAS POR LA ATENCIÓN!!!</a:t>
            </a:r>
            <a:endParaRPr lang="es-AR" dirty="0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424" y="2128839"/>
            <a:ext cx="8460624" cy="3943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5251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PROCEDIMIENTO PARA LA DESTRUCCIÓN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714500"/>
            <a:ext cx="9905999" cy="4076701"/>
          </a:xfrm>
        </p:spPr>
        <p:txBody>
          <a:bodyPr>
            <a:normAutofit/>
          </a:bodyPr>
          <a:lstStyle/>
          <a:p>
            <a:r>
              <a:rPr lang="es-ES" sz="3200" dirty="0" smtClean="0"/>
              <a:t>Separar </a:t>
            </a:r>
            <a:r>
              <a:rPr lang="es-ES" sz="3200" dirty="0"/>
              <a:t>las causas que no tuvieron movimiento y poseen el plazo de guarda vencido </a:t>
            </a:r>
            <a:r>
              <a:rPr lang="es-ES" sz="3200" dirty="0" smtClean="0"/>
              <a:t>según el art. 115 del Acuerdo 3397:</a:t>
            </a:r>
          </a:p>
          <a:p>
            <a:r>
              <a:rPr lang="es-ES" sz="3200" dirty="0" smtClean="0"/>
              <a:t> </a:t>
            </a:r>
            <a:r>
              <a:rPr lang="es-ES" sz="3200" dirty="0"/>
              <a:t>los plazos se contarán a partir de la </a:t>
            </a:r>
            <a:r>
              <a:rPr lang="es-ES" sz="3200" dirty="0" smtClean="0"/>
              <a:t>fecha </a:t>
            </a:r>
            <a:r>
              <a:rPr lang="es-AR" sz="3200" dirty="0" smtClean="0"/>
              <a:t>de </a:t>
            </a:r>
            <a:r>
              <a:rPr lang="es-AR" sz="3200" dirty="0"/>
              <a:t>su última </a:t>
            </a:r>
            <a:r>
              <a:rPr lang="es-AR" sz="3200" dirty="0" smtClean="0"/>
              <a:t>actuación</a:t>
            </a:r>
            <a:r>
              <a:rPr lang="es-ES" sz="3200" dirty="0"/>
              <a:t>.</a:t>
            </a:r>
            <a:endParaRPr lang="es-ES" sz="32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76179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428624"/>
            <a:ext cx="9905999" cy="6200775"/>
          </a:xfrm>
        </p:spPr>
        <p:txBody>
          <a:bodyPr>
            <a:normAutofit fontScale="92500"/>
          </a:bodyPr>
          <a:lstStyle/>
          <a:p>
            <a:pPr algn="ctr"/>
            <a:r>
              <a:rPr lang="es-ES" sz="3200" b="1" u="sng" dirty="0" smtClean="0"/>
              <a:t>PLAZOS DE GUARDA.</a:t>
            </a:r>
          </a:p>
          <a:p>
            <a:r>
              <a:rPr lang="es-ES" sz="3200" b="1" u="sng" dirty="0" smtClean="0"/>
              <a:t>DIEZ AÑOS:</a:t>
            </a:r>
          </a:p>
          <a:p>
            <a:r>
              <a:rPr lang="es-ES" sz="3200" b="1" dirty="0"/>
              <a:t>Civil y </a:t>
            </a:r>
            <a:r>
              <a:rPr lang="es-ES" sz="3200" b="1" dirty="0" smtClean="0"/>
              <a:t>Comercial.</a:t>
            </a:r>
          </a:p>
          <a:p>
            <a:r>
              <a:rPr lang="es-ES" sz="3200" b="1" dirty="0" smtClean="0"/>
              <a:t>Laboral.</a:t>
            </a:r>
          </a:p>
          <a:p>
            <a:r>
              <a:rPr lang="es-ES" sz="3200" b="1" dirty="0" smtClean="0"/>
              <a:t>Contencioso Administrativo.</a:t>
            </a:r>
          </a:p>
          <a:p>
            <a:r>
              <a:rPr lang="es-ES" sz="3200" b="1" dirty="0" smtClean="0"/>
              <a:t>Familia: </a:t>
            </a:r>
            <a:r>
              <a:rPr lang="es-ES" sz="3200" dirty="0"/>
              <a:t>Autorizaciones para contraer matrimonio, supletoria o por </a:t>
            </a:r>
            <a:r>
              <a:rPr lang="es-ES" sz="3200" dirty="0" smtClean="0"/>
              <a:t>disenso, dispensa judicial,  la </a:t>
            </a:r>
            <a:r>
              <a:rPr lang="es-ES" sz="3200" dirty="0"/>
              <a:t>disolución de la sociedad conyugal y los incidentes de honorarios a los diez </a:t>
            </a:r>
            <a:r>
              <a:rPr lang="es-ES" sz="3200" dirty="0" smtClean="0"/>
              <a:t>años</a:t>
            </a:r>
            <a:r>
              <a:rPr lang="es-ES" sz="3200" dirty="0"/>
              <a:t>.</a:t>
            </a:r>
            <a:endParaRPr lang="es-ES" sz="3200" b="1" dirty="0" smtClean="0"/>
          </a:p>
          <a:p>
            <a:r>
              <a:rPr lang="es-ES" sz="3200" b="1" dirty="0"/>
              <a:t>hábeas data y </a:t>
            </a:r>
            <a:r>
              <a:rPr lang="es-ES" sz="3200" b="1" dirty="0" smtClean="0"/>
              <a:t>amparo.</a:t>
            </a:r>
            <a:endParaRPr lang="es-ES" sz="32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679415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41751" y="418493"/>
            <a:ext cx="5445125" cy="624495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u="sng" dirty="0"/>
              <a:t>PLAZOS DE GUARDA.</a:t>
            </a: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b="1" dirty="0" smtClean="0"/>
              <a:t>5  años</a:t>
            </a:r>
            <a:endParaRPr lang="es-AR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243012"/>
            <a:ext cx="9905999" cy="5243513"/>
          </a:xfrm>
        </p:spPr>
        <p:txBody>
          <a:bodyPr>
            <a:noAutofit/>
          </a:bodyPr>
          <a:lstStyle/>
          <a:p>
            <a:r>
              <a:rPr lang="es-ES" sz="2800" dirty="0" smtClean="0"/>
              <a:t>CIVIL Y COMERCIAL: los </a:t>
            </a:r>
            <a:r>
              <a:rPr lang="es-ES" sz="2800" dirty="0"/>
              <a:t>apremios, las informaciones sumarias, las matrículas de martilleros, las autorizaciones, los expedientes análogos, aquéllos en los que el escrito inicial ha sido rechazado "in </a:t>
            </a:r>
            <a:r>
              <a:rPr lang="es-ES" sz="2800" dirty="0" err="1"/>
              <a:t>límine</a:t>
            </a:r>
            <a:r>
              <a:rPr lang="es-ES" sz="2800" dirty="0"/>
              <a:t>" y las causas archivadas luego de declarada la caducidad de instancia</a:t>
            </a:r>
            <a:r>
              <a:rPr lang="es-ES" sz="2800" dirty="0" smtClean="0"/>
              <a:t>.</a:t>
            </a:r>
          </a:p>
          <a:p>
            <a:r>
              <a:rPr lang="es-ES" sz="2800" dirty="0" smtClean="0"/>
              <a:t>CONTENCIOSO ADMINISTRATIVO: </a:t>
            </a:r>
            <a:r>
              <a:rPr lang="es-AR" sz="2800" dirty="0"/>
              <a:t>apremios y las causas archivadas luego de declarada la caducidad de instancia </a:t>
            </a:r>
            <a:r>
              <a:rPr lang="es-AR" sz="2800" dirty="0" smtClean="0"/>
              <a:t>.</a:t>
            </a:r>
            <a:endParaRPr lang="es-ES" sz="2800" dirty="0"/>
          </a:p>
          <a:p>
            <a:r>
              <a:rPr lang="es-AR" sz="2800" dirty="0" smtClean="0"/>
              <a:t>LABORAL: </a:t>
            </a:r>
            <a:r>
              <a:rPr lang="es-ES" sz="2800" dirty="0"/>
              <a:t>y las causas archivadas luego de declarada la caducidad de instancia.</a:t>
            </a:r>
            <a:endParaRPr lang="es-AR" sz="2800" dirty="0"/>
          </a:p>
        </p:txBody>
      </p:sp>
    </p:spTree>
    <p:extLst>
      <p:ext uri="{BB962C8B-B14F-4D97-AF65-F5344CB8AC3E}">
        <p14:creationId xmlns:p14="http://schemas.microsoft.com/office/powerpoint/2010/main" val="25937529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b="1" u="sng" dirty="0"/>
              <a:t>PLAZOS DE GUARDA.</a:t>
            </a:r>
            <a:r>
              <a:rPr lang="es-AR" dirty="0" smtClean="0"/>
              <a:t/>
            </a:r>
            <a:br>
              <a:rPr lang="es-AR" dirty="0" smtClean="0"/>
            </a:br>
            <a:r>
              <a:rPr lang="es-AR" dirty="0" smtClean="0"/>
              <a:t>20 AÑOS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sz="4000" dirty="0" smtClean="0"/>
              <a:t>FAMILIA: </a:t>
            </a:r>
            <a:r>
              <a:rPr lang="es-ES" sz="4000" dirty="0"/>
              <a:t>Permanencia temporal de niños en ámbitos familiares alternativos o entidades de atención social y/o </a:t>
            </a:r>
            <a:r>
              <a:rPr lang="es-ES" sz="4000" dirty="0" smtClean="0"/>
              <a:t>salud</a:t>
            </a:r>
            <a:r>
              <a:rPr lang="es-ES" sz="4000" dirty="0"/>
              <a:t>.</a:t>
            </a:r>
            <a:endParaRPr lang="es-AR" sz="4000" dirty="0"/>
          </a:p>
        </p:txBody>
      </p:sp>
    </p:spTree>
    <p:extLst>
      <p:ext uri="{BB962C8B-B14F-4D97-AF65-F5344CB8AC3E}">
        <p14:creationId xmlns:p14="http://schemas.microsoft.com/office/powerpoint/2010/main" val="228832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92453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NO SE DESTRUYE (CONSERVACIÓN PROLONGADA)</a:t>
            </a:r>
            <a:br>
              <a:rPr lang="es-AR" dirty="0" smtClean="0"/>
            </a:br>
            <a:r>
              <a:rPr lang="es-AR" dirty="0" smtClean="0"/>
              <a:t>116 AC. 3397.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543050"/>
            <a:ext cx="9905999" cy="5014913"/>
          </a:xfrm>
        </p:spPr>
        <p:txBody>
          <a:bodyPr>
            <a:noAutofit/>
          </a:bodyPr>
          <a:lstStyle/>
          <a:p>
            <a:r>
              <a:rPr lang="es-ES" sz="2600" dirty="0" smtClean="0"/>
              <a:t>Los </a:t>
            </a:r>
            <a:r>
              <a:rPr lang="es-ES" sz="2600" dirty="0"/>
              <a:t>juicios sucesorios, </a:t>
            </a:r>
            <a:r>
              <a:rPr lang="es-ES" sz="2600" dirty="0" smtClean="0"/>
              <a:t>quiebras y concursos preventivos,  </a:t>
            </a:r>
            <a:r>
              <a:rPr lang="es-ES" sz="2600" dirty="0"/>
              <a:t>las que resuelvan cuestiones de familia </a:t>
            </a:r>
            <a:r>
              <a:rPr lang="es-ES" sz="2600" dirty="0" smtClean="0"/>
              <a:t>o </a:t>
            </a:r>
            <a:r>
              <a:rPr lang="es-ES" sz="2600" dirty="0"/>
              <a:t>derechos </a:t>
            </a:r>
            <a:r>
              <a:rPr lang="es-ES" sz="2600" dirty="0" smtClean="0"/>
              <a:t>reales.</a:t>
            </a:r>
            <a:endParaRPr lang="es-AR" sz="2600" dirty="0"/>
          </a:p>
          <a:p>
            <a:r>
              <a:rPr lang="es-ES" sz="2600" dirty="0" smtClean="0"/>
              <a:t>Estado </a:t>
            </a:r>
            <a:r>
              <a:rPr lang="es-ES" sz="2600" dirty="0"/>
              <a:t>y la capacidad de las </a:t>
            </a:r>
            <a:r>
              <a:rPr lang="es-ES" sz="2600" dirty="0" smtClean="0"/>
              <a:t>personas.</a:t>
            </a:r>
          </a:p>
          <a:p>
            <a:r>
              <a:rPr lang="es-ES" sz="2600" dirty="0"/>
              <a:t>Ausencias, presunciones de fallecimiento, declaraciones de muerte en los términos del artículo 108 del Código Civil, los que decidan sobre el estado y la capacidad de las personas, inscripciones de nacimiento fuera de término, las guardas con fines de adopción, las adopciones y las rectificaciones de nombre.</a:t>
            </a:r>
            <a:endParaRPr lang="es-AR" sz="2600" dirty="0"/>
          </a:p>
          <a:p>
            <a:r>
              <a:rPr lang="es-ES" sz="2600" dirty="0" smtClean="0"/>
              <a:t>cuando </a:t>
            </a:r>
            <a:r>
              <a:rPr lang="es-ES" sz="2600" dirty="0"/>
              <a:t>el magistrado por resolución fundada así lo </a:t>
            </a:r>
            <a:r>
              <a:rPr lang="es-ES" sz="2600" dirty="0" smtClean="0"/>
              <a:t>disponga.</a:t>
            </a:r>
            <a:endParaRPr lang="es-AR" sz="2600" dirty="0"/>
          </a:p>
        </p:txBody>
      </p:sp>
    </p:spTree>
    <p:extLst>
      <p:ext uri="{BB962C8B-B14F-4D97-AF65-F5344CB8AC3E}">
        <p14:creationId xmlns:p14="http://schemas.microsoft.com/office/powerpoint/2010/main" val="28579845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271463"/>
            <a:ext cx="9905999" cy="5519738"/>
          </a:xfrm>
        </p:spPr>
        <p:txBody>
          <a:bodyPr>
            <a:noAutofit/>
          </a:bodyPr>
          <a:lstStyle/>
          <a:p>
            <a:r>
              <a:rPr lang="es-ES" sz="3200" dirty="0"/>
              <a:t>Vinculadas con delitos de Lesa Humanidad. </a:t>
            </a:r>
          </a:p>
          <a:p>
            <a:r>
              <a:rPr lang="es-ES" sz="3200" dirty="0"/>
              <a:t>Cuando sea determinado por el Departamento Histórico Judicial o solicitado por Archivo General de la Nación, el Archivo Histórico de la Provincia, las Secretarías de Derechos Humanos de la Nación o de la Provincia, la Comisión Provincial por la Memoria o el Registro Provincial de Personas Desaparecidas; </a:t>
            </a:r>
            <a:endParaRPr lang="es-AR" sz="3200" dirty="0"/>
          </a:p>
          <a:p>
            <a:r>
              <a:rPr lang="es-ES" sz="3200" dirty="0" smtClean="0"/>
              <a:t> </a:t>
            </a:r>
            <a:r>
              <a:rPr lang="es-ES" sz="3200" dirty="0"/>
              <a:t>Los que soliciten las partes </a:t>
            </a:r>
            <a:r>
              <a:rPr lang="es-ES" sz="3200" dirty="0" smtClean="0"/>
              <a:t>interesadas.</a:t>
            </a:r>
          </a:p>
          <a:p>
            <a:r>
              <a:rPr lang="es-ES" sz="3200" dirty="0" smtClean="0"/>
              <a:t>Los </a:t>
            </a:r>
            <a:r>
              <a:rPr lang="es-ES" sz="3200" dirty="0"/>
              <a:t>libros de sentencias y </a:t>
            </a:r>
            <a:r>
              <a:rPr lang="es-ES" sz="3200" dirty="0" smtClean="0"/>
              <a:t>resoluciones.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1090236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688512" cy="781657"/>
          </a:xfrm>
        </p:spPr>
        <p:txBody>
          <a:bodyPr/>
          <a:lstStyle/>
          <a:p>
            <a:pPr algn="ctr"/>
            <a:r>
              <a:rPr lang="es-AR" dirty="0" smtClean="0"/>
              <a:t>LISTADO DE CAUSAS A DESTRUIR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400175"/>
            <a:ext cx="9905999" cy="4391026"/>
          </a:xfrm>
        </p:spPr>
        <p:txBody>
          <a:bodyPr>
            <a:normAutofit fontScale="92500"/>
          </a:bodyPr>
          <a:lstStyle/>
          <a:p>
            <a:r>
              <a:rPr lang="es-AR" sz="3600" dirty="0" smtClean="0"/>
              <a:t>Realizarlo por:</a:t>
            </a:r>
          </a:p>
          <a:p>
            <a:r>
              <a:rPr lang="es-AR" sz="3600" dirty="0" smtClean="0"/>
              <a:t>AUGUSTA – EXCEL (causas no informatizadas).</a:t>
            </a:r>
          </a:p>
          <a:p>
            <a:r>
              <a:rPr lang="es-AR" sz="3600" dirty="0" smtClean="0"/>
              <a:t>Qué debe contener el mismo:</a:t>
            </a:r>
          </a:p>
          <a:p>
            <a:r>
              <a:rPr lang="es-ES" sz="3600" dirty="0"/>
              <a:t>órgano, número de expediente, fecha de inicio, actor, demandado y materia (carátula) y fecha de la última actividad jurisdiccional que dio impulso al proceso.</a:t>
            </a:r>
            <a:endParaRPr lang="es-AR" sz="3600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1068521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653070"/>
          </a:xfrm>
        </p:spPr>
        <p:txBody>
          <a:bodyPr>
            <a:normAutofit fontScale="90000"/>
          </a:bodyPr>
          <a:lstStyle/>
          <a:p>
            <a:pPr algn="ctr"/>
            <a:r>
              <a:rPr lang="es-AR" dirty="0" smtClean="0"/>
              <a:t>PRESENTACION ANTE LA DIRECCIÓN GRAL. DE RECEPTORÍAS DE EXPEDIENTES Y ARCHIVOS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141412" y="1514475"/>
            <a:ext cx="9905999" cy="4657726"/>
          </a:xfrm>
        </p:spPr>
        <p:txBody>
          <a:bodyPr>
            <a:normAutofit fontScale="25000" lnSpcReduction="20000"/>
          </a:bodyPr>
          <a:lstStyle/>
          <a:p>
            <a:pPr marL="457200" lvl="1" indent="0">
              <a:buNone/>
            </a:pPr>
            <a:r>
              <a:rPr lang="es-AR" sz="11200" dirty="0" smtClean="0"/>
              <a:t>La solicitud -formulada por el magistrado a cargo del órgano-debe:</a:t>
            </a:r>
          </a:p>
          <a:p>
            <a:r>
              <a:rPr lang="es-AR" sz="11200" dirty="0" smtClean="0"/>
              <a:t>Acompañar el listado anterior, </a:t>
            </a:r>
            <a:r>
              <a:rPr lang="es-ES" sz="11200" dirty="0"/>
              <a:t>indicando la cantidad de </a:t>
            </a:r>
            <a:r>
              <a:rPr lang="es-ES" sz="11200" dirty="0" smtClean="0"/>
              <a:t>expedientes y </a:t>
            </a:r>
            <a:r>
              <a:rPr lang="es-ES" sz="11200" dirty="0"/>
              <a:t>período </a:t>
            </a:r>
            <a:r>
              <a:rPr lang="es-ES" sz="11200" dirty="0" smtClean="0"/>
              <a:t>de inicio en </a:t>
            </a:r>
            <a:r>
              <a:rPr lang="es-ES" sz="11200" dirty="0"/>
              <a:t>el cual se encuentran comprendidos </a:t>
            </a:r>
            <a:r>
              <a:rPr lang="es-ES" sz="11200" dirty="0" smtClean="0"/>
              <a:t>(año </a:t>
            </a:r>
            <a:r>
              <a:rPr lang="es-ES" sz="11200" dirty="0"/>
              <a:t>de inicio del más antiguo y año de inicio del más </a:t>
            </a:r>
            <a:r>
              <a:rPr lang="es-ES" sz="11200" dirty="0" smtClean="0"/>
              <a:t>nuevo).</a:t>
            </a:r>
          </a:p>
          <a:p>
            <a:r>
              <a:rPr lang="es-ES" sz="11200" dirty="0" smtClean="0"/>
              <a:t>Consignar que se encuentran cumplidos los plazos del art. 115 </a:t>
            </a:r>
            <a:r>
              <a:rPr lang="es-ES" sz="11200" dirty="0"/>
              <a:t>A</a:t>
            </a:r>
            <a:r>
              <a:rPr lang="es-ES" sz="11200" dirty="0" smtClean="0"/>
              <a:t>c. 3397.</a:t>
            </a:r>
            <a:endParaRPr lang="es-AR" sz="11200" dirty="0"/>
          </a:p>
          <a:p>
            <a:r>
              <a:rPr lang="es-AR" sz="11200" dirty="0" smtClean="0"/>
              <a:t>Designar la Entidad de bien público acreditada a quien va a ser donado el material.</a:t>
            </a:r>
          </a:p>
          <a:p>
            <a:endParaRPr lang="es-AR" sz="4000" dirty="0" smtClean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8917802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o">
  <a:themeElements>
    <a:clrScheme name="Circuit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TM04033919[[fn=Circuito]]</Template>
  <TotalTime>527</TotalTime>
  <Words>1262</Words>
  <Application>Microsoft Office PowerPoint</Application>
  <PresentationFormat>Panorámica</PresentationFormat>
  <Paragraphs>80</Paragraphs>
  <Slides>18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3" baseType="lpstr">
      <vt:lpstr>Arial</vt:lpstr>
      <vt:lpstr>Times New Roman</vt:lpstr>
      <vt:lpstr>Trebuchet MS</vt:lpstr>
      <vt:lpstr>Tw Cen MT</vt:lpstr>
      <vt:lpstr>Circuito</vt:lpstr>
      <vt:lpstr>PROTOCOLO PARA LA DESTRUCCIÓN DE EXPEDIENTES</vt:lpstr>
      <vt:lpstr>PROCEDIMIENTO PARA LA DESTRUCCIÓN</vt:lpstr>
      <vt:lpstr>Presentación de PowerPoint</vt:lpstr>
      <vt:lpstr>PLAZOS DE GUARDA. 5  años</vt:lpstr>
      <vt:lpstr>PLAZOS DE GUARDA. 20 AÑOS</vt:lpstr>
      <vt:lpstr>NO SE DESTRUYE (CONSERVACIÓN PROLONGADA) 116 AC. 3397.</vt:lpstr>
      <vt:lpstr>Presentación de PowerPoint</vt:lpstr>
      <vt:lpstr>LISTADO DE CAUSAS A DESTRUIR</vt:lpstr>
      <vt:lpstr>PRESENTACION ANTE LA DIRECCIÓN GRAL. DE RECEPTORÍAS DE EXPEDIENTES Y ARCHIVOS</vt:lpstr>
      <vt:lpstr>PROCEDIMIIENTO ANTE LA DIRECCIÓN GRAL. DE RECEPTORÍAS DE EXPEDIENTES Y ARCHIVOS</vt:lpstr>
      <vt:lpstr>EDICTOS</vt:lpstr>
      <vt:lpstr>COMUNICACIÓN A LOS ORGANISMOS DE DD.HH. (Art. 119 ac. 3397)</vt:lpstr>
      <vt:lpstr>Presentación de PowerPoint</vt:lpstr>
      <vt:lpstr>Oposiciones art. 120 ac. 3397.</vt:lpstr>
      <vt:lpstr>ACTAS DE DESTRUCCIÓN (Art. 123 ac. 3397)</vt:lpstr>
      <vt:lpstr>Qué puede ser destruido solo con resolución de juez (sin autorización De corte)</vt:lpstr>
      <vt:lpstr>DOCUMENTACIÓN ORIGINAL QUE NO FUE AGREGADA A SU CAUSA. (resol. Corte 840/17)</vt:lpstr>
      <vt:lpstr>¡¡¡MUCHAS GRACIAS POR LA ATENCIÓN!!!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PROTOCOLO PARA LA DESTRUCCIÓN DE EXPEDIENTES</dc:title>
  <dc:creator>María Susana Laborda Ferreyra</dc:creator>
  <cp:lastModifiedBy>María Susana Laborda Ferreyra</cp:lastModifiedBy>
  <cp:revision>37</cp:revision>
  <dcterms:created xsi:type="dcterms:W3CDTF">2019-09-09T11:48:27Z</dcterms:created>
  <dcterms:modified xsi:type="dcterms:W3CDTF">2019-09-13T11:21:57Z</dcterms:modified>
</cp:coreProperties>
</file>