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9" r:id="rId1"/>
  </p:sldMasterIdLst>
  <p:sldIdLst>
    <p:sldId id="256" r:id="rId2"/>
    <p:sldId id="257" r:id="rId3"/>
    <p:sldId id="284" r:id="rId4"/>
    <p:sldId id="285" r:id="rId5"/>
    <p:sldId id="286" r:id="rId6"/>
    <p:sldId id="290" r:id="rId7"/>
    <p:sldId id="288" r:id="rId8"/>
    <p:sldId id="291" r:id="rId9"/>
    <p:sldId id="292" r:id="rId10"/>
    <p:sldId id="293" r:id="rId11"/>
    <p:sldId id="294" r:id="rId12"/>
    <p:sldId id="269" r:id="rId13"/>
    <p:sldId id="296" r:id="rId14"/>
    <p:sldId id="295" r:id="rId15"/>
    <p:sldId id="297" r:id="rId16"/>
    <p:sldId id="301" r:id="rId17"/>
    <p:sldId id="298" r:id="rId18"/>
    <p:sldId id="299" r:id="rId19"/>
    <p:sldId id="300" r:id="rId20"/>
    <p:sldId id="303" r:id="rId21"/>
    <p:sldId id="304" r:id="rId22"/>
    <p:sldId id="305" r:id="rId23"/>
  </p:sldIdLst>
  <p:sldSz cx="9144000" cy="6858000" type="screen4x3"/>
  <p:notesSz cx="6858000" cy="9144000"/>
  <p:defaultTextStyle>
    <a:lvl1pPr marL="0" indent="0" algn="l" rtl="0" eaLnBrk="1" fontAlgn="base" hangingPunct="1">
      <a:lnSpc>
        <a:spcPct val="100000"/>
      </a:lnSpc>
      <a:spcBef>
        <a:spcPct val="0"/>
      </a:spcBef>
      <a:spcAft>
        <a:spcPct val="0"/>
      </a:spcAft>
      <a:buNone/>
      <a:defRPr sz="1800">
        <a:solidFill>
          <a:schemeClr val="tx1"/>
        </a:solidFill>
        <a:latin typeface="Arial" charset="0"/>
      </a:defRPr>
    </a:lvl1pPr>
    <a:lvl2pPr marL="457200" indent="0" algn="l" rtl="0" eaLnBrk="1" fontAlgn="base" hangingPunct="1">
      <a:lnSpc>
        <a:spcPct val="100000"/>
      </a:lnSpc>
      <a:spcBef>
        <a:spcPct val="0"/>
      </a:spcBef>
      <a:spcAft>
        <a:spcPct val="0"/>
      </a:spcAft>
      <a:buNone/>
      <a:defRPr sz="1800">
        <a:solidFill>
          <a:schemeClr val="tx1"/>
        </a:solidFill>
        <a:latin typeface="Arial" charset="0"/>
      </a:defRPr>
    </a:lvl2pPr>
    <a:lvl3pPr marL="914400" indent="0" algn="l" rtl="0" eaLnBrk="1" fontAlgn="base" hangingPunct="1">
      <a:lnSpc>
        <a:spcPct val="100000"/>
      </a:lnSpc>
      <a:spcBef>
        <a:spcPct val="0"/>
      </a:spcBef>
      <a:spcAft>
        <a:spcPct val="0"/>
      </a:spcAft>
      <a:buNone/>
      <a:defRPr sz="1800">
        <a:solidFill>
          <a:schemeClr val="tx1"/>
        </a:solidFill>
        <a:latin typeface="Arial" charset="0"/>
      </a:defRPr>
    </a:lvl3pPr>
    <a:lvl4pPr marL="1371600" indent="0" algn="l" rtl="0" eaLnBrk="1" fontAlgn="base" hangingPunct="1">
      <a:lnSpc>
        <a:spcPct val="100000"/>
      </a:lnSpc>
      <a:spcBef>
        <a:spcPct val="0"/>
      </a:spcBef>
      <a:spcAft>
        <a:spcPct val="0"/>
      </a:spcAft>
      <a:buNone/>
      <a:defRPr sz="1800">
        <a:solidFill>
          <a:schemeClr val="tx1"/>
        </a:solidFill>
        <a:latin typeface="Arial" charset="0"/>
      </a:defRPr>
    </a:lvl4pPr>
    <a:lvl5pPr marL="1828800" indent="0" algn="l" rtl="0" eaLnBrk="1" fontAlgn="base" hangingPunct="1">
      <a:lnSpc>
        <a:spcPct val="100000"/>
      </a:lnSpc>
      <a:spcBef>
        <a:spcPct val="0"/>
      </a:spcBef>
      <a:spcAft>
        <a:spcPct val="0"/>
      </a:spcAft>
      <a:buNone/>
      <a:defRPr sz="1800">
        <a:solidFill>
          <a:schemeClr val="tx1"/>
        </a:solidFill>
        <a:latin typeface="Arial" charset="0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42065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319854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4213343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xfrm>
              <a:off x="2971" y="3367"/>
              <a:ext cx="2789" cy="953"/>
            </a:xfrm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xfrm>
              <a:off x="4602" y="4014"/>
              <a:ext cx="12" cy="18"/>
            </a:xfrm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xfrm>
              <a:off x="4596" y="3996"/>
              <a:ext cx="6" cy="18"/>
            </a:xfrm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xfrm>
              <a:off x="5180" y="3577"/>
              <a:ext cx="304" cy="741"/>
            </a:xfrm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xfrm>
              <a:off x="4918" y="3553"/>
              <a:ext cx="314" cy="767"/>
            </a:xfrm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xfrm>
              <a:off x="4700" y="3697"/>
              <a:ext cx="275" cy="623"/>
            </a:xfrm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xfrm>
              <a:off x="4522" y="3709"/>
              <a:ext cx="213" cy="611"/>
            </a:xfrm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xfrm>
              <a:off x="4292" y="3936"/>
              <a:ext cx="167" cy="384"/>
            </a:xfrm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xfrm>
              <a:off x="4100" y="4020"/>
              <a:ext cx="166" cy="300"/>
            </a:xfrm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xfrm>
              <a:off x="3910" y="4038"/>
              <a:ext cx="237" cy="282"/>
            </a:xfrm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xfrm>
              <a:off x="3674" y="4086"/>
              <a:ext cx="196" cy="234"/>
            </a:xfrm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xfrm>
              <a:off x="3476" y="4068"/>
              <a:ext cx="190" cy="252"/>
            </a:xfrm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xfrm>
              <a:off x="3170" y="4188"/>
              <a:ext cx="230" cy="132"/>
            </a:xfrm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xfrm>
              <a:off x="3044" y="4218"/>
              <a:ext cx="89" cy="102"/>
            </a:xfrm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xfrm>
              <a:off x="5482" y="3367"/>
              <a:ext cx="278" cy="953"/>
            </a:xfrm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 anchorCtr="1"/>
          <a:lstStyle/>
          <a:p>
            <a:pPr lvl="0"/>
            <a:r>
              <a:rPr lang="en-US" altLang="en-US" dirty="0"/>
              <a:t>Haga clic para cambiar el estilo de título </a:t>
            </a:r>
          </a:p>
        </p:txBody>
      </p:sp>
      <p:sp>
        <p:nvSpPr>
          <p:cNvPr id="6163" name="6162 Marcador de fecha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0"/>
          <a:lstStyle/>
          <a:p>
            <a:pPr>
              <a:buFont typeface="Times New Roman" charset="0"/>
            </a:pPr>
            <a:fld id="{12FF1C42-D199-3067-1001-587298610EC3}" type="datetime15">
              <a:rPr sz="1200" dirty="0">
                <a:latin typeface="Verdana" charset="0"/>
              </a:rPr>
              <a:pPr>
                <a:buFont typeface="Times New Roman" charset="0"/>
              </a:pPr>
              <a:t></a:t>
            </a:fld>
            <a:endParaRPr sz="1200" dirty="0">
              <a:latin typeface="Verdana" charset="0"/>
            </a:endParaRPr>
          </a:p>
        </p:txBody>
      </p:sp>
      <p:sp>
        <p:nvSpPr>
          <p:cNvPr id="6164" name="616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0"/>
          <a:lstStyle/>
          <a:p>
            <a:pPr algn="ctr">
              <a:buFont typeface="Times New Roman" charset="0"/>
            </a:pPr>
            <a:r>
              <a:rPr sz="1200" dirty="0">
                <a:latin typeface="Verdana" charset="0"/>
              </a:rPr>
              <a:t>*</a:t>
            </a:r>
          </a:p>
        </p:txBody>
      </p:sp>
      <p:sp>
        <p:nvSpPr>
          <p:cNvPr id="6165" name="616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0"/>
          <a:lstStyle/>
          <a:p>
            <a:pPr algn="r">
              <a:buFont typeface="Times New Roman" charset="0"/>
            </a:pPr>
            <a:fld id="{12FF1C42-D199-3069-1001-587298610EC3}" type="slidenum">
              <a:rPr sz="1200" dirty="0">
                <a:latin typeface="Verdana" charset="0"/>
              </a:rPr>
              <a:pPr algn="r">
                <a:buFont typeface="Times New Roman" charset="0"/>
              </a:pPr>
              <a:t>‹Nº›</a:t>
            </a:fld>
            <a:endParaRPr sz="1200" dirty="0">
              <a:latin typeface="Verdana" charset="0"/>
            </a:endParaRP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lang="en-US" altLang="en-US" dirty="0"/>
              <a:t>Haga clic para modificar el estilo de texto del patrón</a:t>
            </a:r>
          </a:p>
          <a:p>
            <a:pPr lvl="1"/>
            <a:r>
              <a:rPr lang="en-US" altLang="en-US" dirty="0"/>
              <a:t>Segundo nivel</a:t>
            </a:r>
          </a:p>
          <a:p>
            <a:pPr lvl="2"/>
            <a:r>
              <a:rPr lang="en-US" altLang="en-US" dirty="0"/>
              <a:t>Tercer nivel</a:t>
            </a:r>
          </a:p>
          <a:p>
            <a:pPr lvl="3"/>
            <a:r>
              <a:rPr lang="en-US" altLang="en-US" dirty="0"/>
              <a:t>Cuarto nivel</a:t>
            </a:r>
          </a:p>
          <a:p>
            <a:pPr lvl="4"/>
            <a:r>
              <a:rPr lang="en-US" altLang="en-US" dirty="0"/>
              <a:t>Quinto nivel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7169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7171" name="7170 Forma libre"/>
            <p:cNvSpPr>
              <a:spLocks/>
            </p:cNvSpPr>
            <p:nvPr/>
          </p:nvSpPr>
          <p:spPr>
            <a:xfrm>
              <a:off x="2971" y="3367"/>
              <a:ext cx="2789" cy="953"/>
            </a:xfrm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72" name="7171 Forma libre"/>
            <p:cNvSpPr>
              <a:spLocks/>
            </p:cNvSpPr>
            <p:nvPr/>
          </p:nvSpPr>
          <p:spPr>
            <a:xfrm>
              <a:off x="4602" y="4014"/>
              <a:ext cx="12" cy="18"/>
            </a:xfrm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73" name="7172 Forma libre"/>
            <p:cNvSpPr>
              <a:spLocks/>
            </p:cNvSpPr>
            <p:nvPr/>
          </p:nvSpPr>
          <p:spPr>
            <a:xfrm>
              <a:off x="4596" y="3996"/>
              <a:ext cx="6" cy="18"/>
            </a:xfrm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74" name="7173 Forma libre"/>
            <p:cNvSpPr>
              <a:spLocks/>
            </p:cNvSpPr>
            <p:nvPr/>
          </p:nvSpPr>
          <p:spPr>
            <a:xfrm>
              <a:off x="5180" y="3577"/>
              <a:ext cx="304" cy="741"/>
            </a:xfrm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75" name="7174 Forma libre"/>
            <p:cNvSpPr>
              <a:spLocks/>
            </p:cNvSpPr>
            <p:nvPr/>
          </p:nvSpPr>
          <p:spPr>
            <a:xfrm>
              <a:off x="4918" y="3553"/>
              <a:ext cx="314" cy="767"/>
            </a:xfrm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76" name="7175 Forma libre"/>
            <p:cNvSpPr>
              <a:spLocks/>
            </p:cNvSpPr>
            <p:nvPr/>
          </p:nvSpPr>
          <p:spPr>
            <a:xfrm>
              <a:off x="4700" y="3697"/>
              <a:ext cx="275" cy="623"/>
            </a:xfrm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77" name="7176 Forma libre"/>
            <p:cNvSpPr>
              <a:spLocks/>
            </p:cNvSpPr>
            <p:nvPr/>
          </p:nvSpPr>
          <p:spPr>
            <a:xfrm>
              <a:off x="4522" y="3709"/>
              <a:ext cx="213" cy="611"/>
            </a:xfrm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78" name="7177 Forma libre"/>
            <p:cNvSpPr>
              <a:spLocks/>
            </p:cNvSpPr>
            <p:nvPr/>
          </p:nvSpPr>
          <p:spPr>
            <a:xfrm>
              <a:off x="4292" y="3936"/>
              <a:ext cx="167" cy="384"/>
            </a:xfrm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79" name="7178 Forma libre"/>
            <p:cNvSpPr>
              <a:spLocks/>
            </p:cNvSpPr>
            <p:nvPr/>
          </p:nvSpPr>
          <p:spPr>
            <a:xfrm>
              <a:off x="4100" y="4020"/>
              <a:ext cx="166" cy="300"/>
            </a:xfrm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80" name="7179 Forma libre"/>
            <p:cNvSpPr>
              <a:spLocks/>
            </p:cNvSpPr>
            <p:nvPr/>
          </p:nvSpPr>
          <p:spPr>
            <a:xfrm>
              <a:off x="3910" y="4038"/>
              <a:ext cx="237" cy="282"/>
            </a:xfrm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81" name="7180 Forma libre"/>
            <p:cNvSpPr>
              <a:spLocks/>
            </p:cNvSpPr>
            <p:nvPr/>
          </p:nvSpPr>
          <p:spPr>
            <a:xfrm>
              <a:off x="3674" y="4086"/>
              <a:ext cx="196" cy="234"/>
            </a:xfrm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82" name="7181 Forma libre"/>
            <p:cNvSpPr>
              <a:spLocks/>
            </p:cNvSpPr>
            <p:nvPr/>
          </p:nvSpPr>
          <p:spPr>
            <a:xfrm>
              <a:off x="3476" y="4068"/>
              <a:ext cx="190" cy="252"/>
            </a:xfrm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83" name="7182 Forma libre"/>
            <p:cNvSpPr>
              <a:spLocks/>
            </p:cNvSpPr>
            <p:nvPr/>
          </p:nvSpPr>
          <p:spPr>
            <a:xfrm>
              <a:off x="3170" y="4188"/>
              <a:ext cx="230" cy="132"/>
            </a:xfrm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84" name="7183 Forma libre"/>
            <p:cNvSpPr>
              <a:spLocks/>
            </p:cNvSpPr>
            <p:nvPr/>
          </p:nvSpPr>
          <p:spPr>
            <a:xfrm>
              <a:off x="3044" y="4218"/>
              <a:ext cx="89" cy="102"/>
            </a:xfrm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85" name="7184 Forma libre"/>
            <p:cNvSpPr>
              <a:spLocks/>
            </p:cNvSpPr>
            <p:nvPr/>
          </p:nvSpPr>
          <p:spPr>
            <a:xfrm>
              <a:off x="5482" y="3367"/>
              <a:ext cx="278" cy="953"/>
            </a:xfrm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186" name="7185 Título"/>
          <p:cNvSpPr>
            <a:spLocks noGrp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  <a:noFill/>
          <a:ln>
            <a:noFill/>
          </a:ln>
          <a:effectLst/>
        </p:spPr>
        <p:txBody>
          <a:bodyPr anchor="b" anchorCtr="1"/>
          <a:lstStyle>
            <a:lvl1pPr>
              <a:defRPr sz="5700"/>
            </a:lvl1pPr>
          </a:lstStyle>
          <a:p>
            <a:pPr lvl="0"/>
            <a:r>
              <a:rPr lang="en-US" altLang="en-US" dirty="0"/>
              <a:t>Haga clic para cambiar el estilo de título </a:t>
            </a:r>
          </a:p>
        </p:txBody>
      </p:sp>
      <p:sp>
        <p:nvSpPr>
          <p:cNvPr id="7187" name="7186 Subtítulo"/>
          <p:cNvSpPr>
            <a:spLocks noGrp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  <a:noFill/>
          <a:ln>
            <a:noFill/>
          </a:ln>
          <a:effectLst/>
        </p:spPr>
        <p:txBody>
          <a:bodyPr/>
          <a:lstStyle>
            <a:lvl1pPr marL="0" algn="ctr">
              <a:buNone/>
              <a:defRPr sz="3600"/>
            </a:lvl1pPr>
            <a:lvl2pPr marL="457200" algn="ctr">
              <a:buNone/>
              <a:defRPr sz="3600"/>
            </a:lvl2pPr>
            <a:lvl3pPr marL="914400" algn="ctr">
              <a:buNone/>
              <a:defRPr sz="3600"/>
            </a:lvl3pPr>
            <a:lvl4pPr marL="1371600" algn="ctr">
              <a:buNone/>
              <a:defRPr sz="3600"/>
            </a:lvl4pPr>
            <a:lvl5pPr marL="1828800" algn="ctr">
              <a:buNone/>
              <a:defRPr sz="3600"/>
            </a:lvl5pPr>
          </a:lstStyle>
          <a:p>
            <a:pPr lvl="0"/>
            <a:r>
              <a:rPr lang="en-US" altLang="en-US" dirty="0"/>
              <a:t>Haga clic para modificar el estilo de subtítulo del patrón</a:t>
            </a:r>
          </a:p>
        </p:txBody>
      </p:sp>
      <p:sp>
        <p:nvSpPr>
          <p:cNvPr id="7188" name="7187 Marcador de fecha"/>
          <p:cNvSpPr>
            <a:spLocks noGrp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  <a:noFill/>
          <a:ln>
            <a:noFill/>
          </a:ln>
          <a:effectLst/>
        </p:spPr>
        <p:txBody>
          <a:bodyPr anchor="b" anchorCtr="0"/>
          <a:lstStyle/>
          <a:p>
            <a:pPr>
              <a:buFont typeface="Times New Roman" charset="0"/>
            </a:pPr>
            <a:fld id="{12FF1C42-D199-4092-1002-587298610EC3}" type="datetime15">
              <a:rPr sz="1200" dirty="0">
                <a:latin typeface="Verdana" charset="0"/>
              </a:rPr>
              <a:pPr>
                <a:buFont typeface="Times New Roman" charset="0"/>
              </a:pPr>
              <a:t></a:t>
            </a:fld>
            <a:endParaRPr sz="1200" dirty="0">
              <a:latin typeface="Verdana" charset="0"/>
            </a:endParaRPr>
          </a:p>
        </p:txBody>
      </p:sp>
      <p:sp>
        <p:nvSpPr>
          <p:cNvPr id="7189" name="7188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noFill/>
          <a:ln>
            <a:noFill/>
          </a:ln>
          <a:effectLst/>
        </p:spPr>
        <p:txBody>
          <a:bodyPr anchor="b" anchorCtr="0"/>
          <a:lstStyle/>
          <a:p>
            <a:pPr algn="ctr">
              <a:buFont typeface="Times New Roman" charset="0"/>
            </a:pPr>
            <a:r>
              <a:rPr sz="1200" dirty="0">
                <a:latin typeface="Verdana" charset="0"/>
              </a:rPr>
              <a:t>*</a:t>
            </a:r>
          </a:p>
        </p:txBody>
      </p:sp>
      <p:sp>
        <p:nvSpPr>
          <p:cNvPr id="7190" name="7189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noFill/>
          <a:ln>
            <a:noFill/>
          </a:ln>
          <a:effectLst/>
        </p:spPr>
        <p:txBody>
          <a:bodyPr anchor="b" anchorCtr="0"/>
          <a:lstStyle/>
          <a:p>
            <a:pPr algn="r">
              <a:buFont typeface="Times New Roman" charset="0"/>
            </a:pPr>
            <a:fld id="{12FF1C42-D199-4094-1002-587298610EC3}" type="slidenum">
              <a:rPr sz="1200" dirty="0">
                <a:latin typeface="Verdana" charset="0"/>
              </a:rPr>
              <a:pPr algn="r">
                <a:buFont typeface="Times New Roman" charset="0"/>
              </a:pPr>
              <a:t>‹Nº›</a:t>
            </a:fld>
            <a:endParaRPr sz="1200" dirty="0">
              <a:latin typeface="Verdana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186699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86719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20042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7783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386412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32123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220732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v="urn:schemas-microsoft-com:vml" xmlns:c="http://schemas.openxmlformats.org/drawingml/2006/chart" xmlns:mc="http://schemas.openxmlformats.org/markup-compatibility/2006" xmlns:p14="http://schemas.microsoft.com/office/powerpoint/2010/main" xmlns:a14="http://schemas.microsoft.com/office/drawing/2010/main" xmlns="" val="242508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xfrm>
              <a:off x="2971" y="3367"/>
              <a:ext cx="2789" cy="953"/>
            </a:xfrm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xfrm>
              <a:off x="4602" y="4014"/>
              <a:ext cx="12" cy="18"/>
            </a:xfrm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xfrm>
              <a:off x="4596" y="3996"/>
              <a:ext cx="6" cy="18"/>
            </a:xfrm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xfrm>
              <a:off x="5180" y="3577"/>
              <a:ext cx="304" cy="741"/>
            </a:xfrm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xfrm>
              <a:off x="4918" y="3553"/>
              <a:ext cx="314" cy="767"/>
            </a:xfrm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xfrm>
              <a:off x="4700" y="3697"/>
              <a:ext cx="275" cy="623"/>
            </a:xfrm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xfrm>
              <a:off x="4522" y="3709"/>
              <a:ext cx="213" cy="611"/>
            </a:xfrm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xfrm>
              <a:off x="4292" y="3936"/>
              <a:ext cx="167" cy="384"/>
            </a:xfrm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xfrm>
              <a:off x="4100" y="4020"/>
              <a:ext cx="166" cy="300"/>
            </a:xfrm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xfrm>
              <a:off x="3910" y="4038"/>
              <a:ext cx="237" cy="282"/>
            </a:xfrm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xfrm>
              <a:off x="3674" y="4086"/>
              <a:ext cx="196" cy="234"/>
            </a:xfrm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xfrm>
              <a:off x="3476" y="4068"/>
              <a:ext cx="190" cy="252"/>
            </a:xfrm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xfrm>
              <a:off x="3170" y="4188"/>
              <a:ext cx="230" cy="132"/>
            </a:xfrm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xfrm>
              <a:off x="3044" y="4218"/>
              <a:ext cx="89" cy="102"/>
            </a:xfrm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xfrm>
              <a:off x="5482" y="3367"/>
              <a:ext cx="278" cy="953"/>
            </a:xfrm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 wrap="none"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Marcador de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 anchorCtr="1"/>
          <a:lstStyle/>
          <a:p>
            <a:pPr lvl="0"/>
            <a:r>
              <a:rPr lang="en-US" altLang="en-US" dirty="0"/>
              <a:t>Haga clic para cambiar el estilo de título </a:t>
            </a:r>
          </a:p>
        </p:txBody>
      </p:sp>
      <p:sp>
        <p:nvSpPr>
          <p:cNvPr id="6163" name="6162 Marcador de fecha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0"/>
          <a:lstStyle/>
          <a:p>
            <a:pPr>
              <a:buFont typeface="Times New Roman" charset="0"/>
            </a:pPr>
            <a:fld id="{12FF1C42-D199-3067-1001-587298610EC3}" type="datetime15">
              <a:rPr sz="1200" dirty="0">
                <a:latin typeface="Verdana" charset="0"/>
              </a:rPr>
              <a:pPr>
                <a:buFont typeface="Times New Roman" charset="0"/>
              </a:pPr>
              <a:t></a:t>
            </a:fld>
            <a:endParaRPr sz="1200" dirty="0">
              <a:latin typeface="Verdana" charset="0"/>
            </a:endParaRPr>
          </a:p>
        </p:txBody>
      </p:sp>
      <p:sp>
        <p:nvSpPr>
          <p:cNvPr id="6164" name="616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0"/>
          <a:lstStyle/>
          <a:p>
            <a:pPr algn="ctr">
              <a:buFont typeface="Times New Roman" charset="0"/>
            </a:pPr>
            <a:r>
              <a:rPr sz="1200" dirty="0">
                <a:latin typeface="Verdana" charset="0"/>
              </a:rPr>
              <a:t>*</a:t>
            </a:r>
          </a:p>
        </p:txBody>
      </p:sp>
      <p:sp>
        <p:nvSpPr>
          <p:cNvPr id="6165" name="616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0"/>
          <a:lstStyle/>
          <a:p>
            <a:pPr algn="r">
              <a:buFont typeface="Times New Roman" charset="0"/>
            </a:pPr>
            <a:fld id="{12FF1C42-D199-3069-1001-587298610EC3}" type="slidenum">
              <a:rPr sz="1200" dirty="0">
                <a:latin typeface="Verdana" charset="0"/>
              </a:rPr>
              <a:pPr algn="r">
                <a:buFont typeface="Times New Roman" charset="0"/>
              </a:pPr>
              <a:t>‹Nº›</a:t>
            </a:fld>
            <a:endParaRPr sz="1200" dirty="0">
              <a:latin typeface="Verdana" charset="0"/>
            </a:endParaRP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lang="en-US" altLang="en-US" dirty="0"/>
              <a:t>Haga clic para modificar el estilo de texto del patrón</a:t>
            </a:r>
          </a:p>
          <a:p>
            <a:pPr lvl="1"/>
            <a:r>
              <a:rPr lang="en-US" altLang="en-US" dirty="0"/>
              <a:t>Segundo nivel</a:t>
            </a:r>
          </a:p>
          <a:p>
            <a:pPr lvl="2"/>
            <a:r>
              <a:rPr lang="en-US" altLang="en-US" dirty="0"/>
              <a:t>Tercer nivel</a:t>
            </a:r>
          </a:p>
          <a:p>
            <a:pPr lvl="3"/>
            <a:r>
              <a:rPr lang="en-US" altLang="en-US" dirty="0"/>
              <a:t>Cuarto nivel</a:t>
            </a:r>
          </a:p>
          <a:p>
            <a:pPr lvl="4"/>
            <a:r>
              <a:rPr lang="en-US" altLang="en-US" dirty="0"/>
              <a:t>Quinto nivel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148" r:id="rId1"/>
    <p:sldLayoutId id="2147489149" r:id="rId2"/>
    <p:sldLayoutId id="2147489150" r:id="rId3"/>
    <p:sldLayoutId id="2147489151" r:id="rId4"/>
    <p:sldLayoutId id="2147489152" r:id="rId5"/>
    <p:sldLayoutId id="2147489153" r:id="rId6"/>
    <p:sldLayoutId id="2147489154" r:id="rId7"/>
    <p:sldLayoutId id="2147489155" r:id="rId8"/>
    <p:sldLayoutId id="2147489156" r:id="rId9"/>
    <p:sldLayoutId id="2147489157" r:id="rId10"/>
    <p:sldLayoutId id="2147489158" r:id="rId11"/>
    <p:sldLayoutId id="2147489159" r:id="rId12"/>
    <p:sldLayoutId id="2147489160" r:id="rId13"/>
  </p:sldLayoutIdLst>
  <p:txStyles>
    <p:titleStyle>
      <a:lvl1pPr marL="0" indent="0" algn="ctr" rtl="0" eaLnBrk="1" fontAlgn="base" hangingPunct="1">
        <a:lnSpc>
          <a:spcPct val="100000"/>
        </a:lnSpc>
        <a:spcBef>
          <a:spcPct val="0"/>
        </a:spcBef>
        <a:spcAft>
          <a:spcPct val="0"/>
        </a:spcAft>
        <a:buNone/>
        <a:defRPr sz="4400">
          <a:solidFill>
            <a:srgbClr val="FFFFCC"/>
          </a:solidFill>
          <a:latin typeface="Arial" charset="0"/>
        </a:defRPr>
      </a:lvl1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Clr>
          <a:srgbClr val="EEC85E"/>
        </a:buClr>
        <a:buSzPct val="70000"/>
        <a:buFont typeface="Wingdings" charset="2"/>
        <a:buChar char="u"/>
        <a:defRPr sz="3200">
          <a:solidFill>
            <a:srgbClr val="EAEAEA"/>
          </a:solidFill>
          <a:latin typeface="Verdana" charset="0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>
          <a:solidFill>
            <a:srgbClr val="EAEAEA"/>
          </a:solidFill>
          <a:latin typeface="Verdana" charset="0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FFCC"/>
        </a:buClr>
        <a:buSzPct val="70000"/>
        <a:buFont typeface="Wingdings" charset="2"/>
        <a:buChar char="u"/>
        <a:defRPr sz="2400">
          <a:solidFill>
            <a:srgbClr val="EAEAEA"/>
          </a:solidFill>
          <a:latin typeface="Verdana" charset="0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>
          <a:solidFill>
            <a:srgbClr val="EAEAEA"/>
          </a:solidFill>
          <a:latin typeface="Verdana" charset="0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Clr>
          <a:srgbClr val="AA8456"/>
        </a:buClr>
        <a:buSzPct val="70000"/>
        <a:buFont typeface="Wingdings" charset="2"/>
        <a:buChar char="u"/>
        <a:defRPr sz="2000">
          <a:solidFill>
            <a:srgbClr val="EAEAEA"/>
          </a:solidFill>
          <a:latin typeface="Verdana" charset="0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2049 Título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8800"/>
          </a:xfrm>
          <a:ln/>
        </p:spPr>
        <p:txBody>
          <a:bodyPr/>
          <a:lstStyle/>
          <a:p>
            <a:r>
              <a:rPr sz="5100" dirty="0"/>
              <a:t>Modalidades en el ejercicio de la responsabilidad parental</a:t>
            </a:r>
          </a:p>
        </p:txBody>
      </p:sp>
      <p:sp>
        <p:nvSpPr>
          <p:cNvPr id="2051" name="2050 Subtítulo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  <a:ln/>
        </p:spPr>
        <p:txBody>
          <a:bodyPr/>
          <a:lstStyle/>
          <a:p>
            <a:endParaRPr/>
          </a:p>
        </p:txBody>
      </p:sp>
      <p:pic>
        <p:nvPicPr>
          <p:cNvPr id="2052" name="2051 Imagen"/>
          <p:cNvPicPr>
            <a:picLocks noChangeAspect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>
          <a:xfrm>
            <a:off x="3203575" y="3500438"/>
            <a:ext cx="2881313" cy="2520950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7240" cy="1137011"/>
          </a:xfrm>
          <a:ln/>
        </p:spPr>
        <p:txBody>
          <a:bodyPr/>
          <a:lstStyle/>
          <a:p>
            <a:r>
              <a:rPr sz="4000" b="1" dirty="0"/>
              <a:t>Responsabilidad parental</a:t>
            </a:r>
          </a:p>
          <a:p>
            <a:r>
              <a:rPr sz="4000" b="1" dirty="0"/>
              <a:t>Sistema argentino</a:t>
            </a:r>
            <a:endParaRPr sz="4000"/>
          </a:p>
          <a:p>
            <a:endParaRPr/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184852" y="1578676"/>
            <a:ext cx="8744865" cy="5223814"/>
          </a:xfrm>
          <a:ln/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Char char="ü"/>
            </a:pPr>
            <a:r>
              <a:rPr sz="2800" i="1"/>
              <a:t>Sistema de ejercicio compartido indistinto</a:t>
            </a:r>
          </a:p>
          <a:p>
            <a:pPr marL="0" indent="0">
              <a:lnSpc>
                <a:spcPct val="90000"/>
              </a:lnSpc>
              <a:buNone/>
            </a:pPr>
            <a:r>
              <a:rPr sz="2800"/>
              <a:t>art 264 inc </a:t>
            </a:r>
            <a:r>
              <a:rPr sz="2800" smtClean="0"/>
              <a:t>1</a:t>
            </a:r>
            <a:endParaRPr lang="es-ES_tradnl" sz="2800" dirty="0" smtClean="0"/>
          </a:p>
          <a:p>
            <a:pPr marL="0" indent="0">
              <a:lnSpc>
                <a:spcPct val="90000"/>
              </a:lnSpc>
              <a:buNone/>
            </a:pPr>
            <a:endParaRPr lang="es-ES_tradnl" sz="1200" dirty="0" smtClean="0"/>
          </a:p>
          <a:p>
            <a:pPr marL="0" indent="0">
              <a:lnSpc>
                <a:spcPct val="90000"/>
              </a:lnSpc>
              <a:buFont typeface="Wingdings" pitchFamily="2" charset="2"/>
              <a:buChar char="ü"/>
            </a:pPr>
            <a:r>
              <a:rPr sz="2800" i="1" smtClean="0"/>
              <a:t>Sistema de ejercicio unipersonal supervisado</a:t>
            </a:r>
            <a:endParaRPr sz="2800" i="1"/>
          </a:p>
          <a:p>
            <a:pPr marL="0" indent="0">
              <a:lnSpc>
                <a:spcPct val="90000"/>
              </a:lnSpc>
              <a:buNone/>
            </a:pPr>
            <a:r>
              <a:rPr sz="2800"/>
              <a:t>art 264 inc 2  y </a:t>
            </a:r>
            <a:r>
              <a:rPr sz="2800" smtClean="0"/>
              <a:t>5</a:t>
            </a:r>
            <a:endParaRPr lang="es-ES_tradnl" sz="2800" dirty="0" smtClean="0"/>
          </a:p>
          <a:p>
            <a:pPr marL="0" indent="0">
              <a:lnSpc>
                <a:spcPct val="90000"/>
              </a:lnSpc>
              <a:buNone/>
            </a:pPr>
            <a:endParaRPr lang="es-ES_tradnl" sz="1200" dirty="0" smtClean="0"/>
          </a:p>
          <a:p>
            <a:pPr marL="0" indent="0">
              <a:lnSpc>
                <a:spcPct val="90000"/>
              </a:lnSpc>
              <a:buFont typeface="Wingdings" pitchFamily="2" charset="2"/>
              <a:buChar char="ü"/>
            </a:pPr>
            <a:r>
              <a:rPr lang="es-ES" sz="2800" i="1" dirty="0" smtClean="0"/>
              <a:t>Sistema de ejercicio compartido conjunto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" sz="2800" dirty="0" smtClean="0"/>
              <a:t>art 264 </a:t>
            </a:r>
            <a:r>
              <a:rPr lang="es-ES" sz="2800" dirty="0" err="1" smtClean="0"/>
              <a:t>quarter</a:t>
            </a:r>
            <a:endParaRPr lang="es-ES" sz="2800" dirty="0" smtClean="0"/>
          </a:p>
          <a:p>
            <a:pPr marL="0" indent="0">
              <a:lnSpc>
                <a:spcPct val="90000"/>
              </a:lnSpc>
              <a:buNone/>
            </a:pPr>
            <a:endParaRPr lang="es-ES" sz="1200" dirty="0" smtClean="0"/>
          </a:p>
          <a:p>
            <a:pPr marL="0" indent="0">
              <a:lnSpc>
                <a:spcPct val="90000"/>
              </a:lnSpc>
              <a:buFont typeface="Wingdings" pitchFamily="2" charset="2"/>
              <a:buChar char="ü"/>
            </a:pPr>
            <a:r>
              <a:rPr sz="2800" i="1" smtClean="0"/>
              <a:t>Sistema </a:t>
            </a:r>
            <a:r>
              <a:rPr sz="2800" i="1"/>
              <a:t>de ejercicio unipersonal exclusivo</a:t>
            </a:r>
          </a:p>
          <a:p>
            <a:pPr marL="0" indent="0">
              <a:lnSpc>
                <a:spcPct val="90000"/>
              </a:lnSpc>
              <a:buNone/>
            </a:pPr>
            <a:r>
              <a:rPr sz="2800"/>
              <a:t>art 264 inc 3, 4 y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7240" cy="1137011"/>
          </a:xfrm>
          <a:ln/>
        </p:spPr>
        <p:txBody>
          <a:bodyPr/>
          <a:lstStyle/>
          <a:p>
            <a:r>
              <a:rPr sz="4000" b="1" dirty="0"/>
              <a:t>Responsabilidad parental</a:t>
            </a:r>
          </a:p>
          <a:p>
            <a:r>
              <a:rPr sz="4000" b="1" dirty="0"/>
              <a:t>Tenencia compartida</a:t>
            </a:r>
            <a:endParaRPr sz="4000"/>
          </a:p>
          <a:p>
            <a:endParaRPr/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184853" y="1578680"/>
            <a:ext cx="8227240" cy="5223810"/>
          </a:xfrm>
          <a:ln/>
        </p:spPr>
        <p:txBody>
          <a:bodyPr/>
          <a:lstStyle/>
          <a:p>
            <a:pPr>
              <a:lnSpc>
                <a:spcPct val="90000"/>
              </a:lnSpc>
              <a:buFont typeface="Wingdings"/>
              <a:buChar char="u"/>
            </a:pPr>
            <a:r>
              <a:rPr sz="2400" b="1"/>
              <a:t>Concepto</a:t>
            </a:r>
            <a:endParaRPr sz="2400"/>
          </a:p>
          <a:p>
            <a:pPr>
              <a:lnSpc>
                <a:spcPct val="90000"/>
              </a:lnSpc>
              <a:buFont typeface="Wingdings"/>
              <a:buChar char="u"/>
            </a:pPr>
            <a:endParaRPr sz="2400"/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 b="1"/>
              <a:t>Supuestos</a:t>
            </a:r>
            <a:endParaRPr sz="2400"/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 i="1" smtClean="0"/>
              <a:t>acuerdo </a:t>
            </a:r>
            <a:r>
              <a:rPr sz="2400" i="1"/>
              <a:t>de partes</a:t>
            </a:r>
            <a:endParaRPr sz="2400"/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/>
              <a:t>fallos </a:t>
            </a:r>
            <a:r>
              <a:rPr sz="2400" smtClean="0"/>
              <a:t>CN</a:t>
            </a:r>
            <a:r>
              <a:rPr lang="es-ES_tradnl" sz="2400" dirty="0" smtClean="0"/>
              <a:t>C</a:t>
            </a:r>
            <a:r>
              <a:rPr sz="2400" smtClean="0"/>
              <a:t>iv </a:t>
            </a:r>
            <a:r>
              <a:rPr lang="es-ES_tradnl" sz="2400" dirty="0" smtClean="0"/>
              <a:t>sala J 24/11/</a:t>
            </a:r>
            <a:r>
              <a:rPr sz="2400" smtClean="0"/>
              <a:t>98 </a:t>
            </a:r>
            <a:r>
              <a:rPr sz="2400"/>
              <a:t>y sala B 23/04/07</a:t>
            </a:r>
          </a:p>
          <a:p>
            <a:pPr>
              <a:lnSpc>
                <a:spcPct val="90000"/>
              </a:lnSpc>
              <a:buFont typeface="Wingdings"/>
              <a:buChar char="u"/>
            </a:pPr>
            <a:endParaRPr sz="2400"/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 i="1" smtClean="0"/>
              <a:t>decisión </a:t>
            </a:r>
            <a:r>
              <a:rPr sz="2400" i="1"/>
              <a:t>judicial</a:t>
            </a:r>
            <a:endParaRPr sz="2400"/>
          </a:p>
          <a:p>
            <a:pPr lvl="1">
              <a:lnSpc>
                <a:spcPct val="90000"/>
              </a:lnSpc>
              <a:buFont typeface="Wingdings"/>
              <a:buChar char="u"/>
            </a:pPr>
            <a:r>
              <a:rPr sz="2000"/>
              <a:t>fallos SCBA </a:t>
            </a:r>
            <a:r>
              <a:rPr lang="es-ES_tradnl" sz="2000" dirty="0" smtClean="0"/>
              <a:t>5/12/</a:t>
            </a:r>
            <a:r>
              <a:rPr sz="2000" smtClean="0"/>
              <a:t>07</a:t>
            </a:r>
            <a:r>
              <a:rPr lang="es-ES_tradnl" sz="2000" dirty="0" smtClean="0"/>
              <a:t> (causa </a:t>
            </a:r>
            <a:r>
              <a:rPr lang="es-ES" sz="2000" dirty="0" smtClean="0"/>
              <a:t>C. 87.970)</a:t>
            </a:r>
            <a:r>
              <a:rPr sz="2000" smtClean="0"/>
              <a:t>, </a:t>
            </a:r>
            <a:r>
              <a:rPr lang="es-ES_tradnl" sz="2000" dirty="0" smtClean="0"/>
              <a:t>9/12/</a:t>
            </a:r>
            <a:r>
              <a:rPr sz="2000" smtClean="0"/>
              <a:t>10 </a:t>
            </a:r>
            <a:r>
              <a:rPr lang="es-ES_tradnl" sz="2000" dirty="0" smtClean="0"/>
              <a:t>(causa C</a:t>
            </a:r>
            <a:r>
              <a:rPr lang="es-ES" sz="2000" dirty="0" smtClean="0"/>
              <a:t>. 108.748) </a:t>
            </a:r>
            <a:r>
              <a:rPr sz="2000" smtClean="0"/>
              <a:t>y </a:t>
            </a:r>
            <a:r>
              <a:rPr lang="es-ES_tradnl" sz="2000" dirty="0" smtClean="0"/>
              <a:t>21/6/</a:t>
            </a:r>
            <a:r>
              <a:rPr sz="2000" smtClean="0"/>
              <a:t>12</a:t>
            </a:r>
            <a:r>
              <a:rPr lang="es-ES_tradnl" sz="2000" dirty="0" smtClean="0"/>
              <a:t> (</a:t>
            </a:r>
            <a:r>
              <a:rPr lang="es-ES" sz="2000" dirty="0" smtClean="0"/>
              <a:t>causa C. 111.631).</a:t>
            </a:r>
            <a:endParaRPr lang="es-ES" sz="2000" dirty="0"/>
          </a:p>
          <a:p>
            <a:pPr lvl="1">
              <a:lnSpc>
                <a:spcPct val="90000"/>
              </a:lnSpc>
              <a:buFont typeface="Wingdings"/>
              <a:buChar char="u"/>
            </a:pPr>
            <a:r>
              <a:rPr sz="2000" smtClean="0"/>
              <a:t>Cam</a:t>
            </a:r>
            <a:r>
              <a:rPr sz="2000"/>
              <a:t>. Apelac. Civ y Com Azul </a:t>
            </a:r>
            <a:r>
              <a:rPr lang="es-ES_tradnl" sz="2000" dirty="0" smtClean="0"/>
              <a:t>sala II 16/6/09 </a:t>
            </a:r>
            <a:r>
              <a:rPr sz="2000" smtClean="0"/>
              <a:t>y Dolores</a:t>
            </a:r>
            <a:r>
              <a:rPr lang="es-ES_tradnl" sz="2000" smtClean="0"/>
              <a:t> 18/3/08</a:t>
            </a:r>
            <a:endParaRPr lang="es-ES_tradnl" sz="2000" dirty="0" smtClean="0"/>
          </a:p>
          <a:p>
            <a:pPr lvl="1">
              <a:lnSpc>
                <a:spcPct val="90000"/>
              </a:lnSpc>
              <a:buFont typeface="Wingdings"/>
              <a:buChar char="u"/>
            </a:pPr>
            <a:r>
              <a:rPr lang="es-ES_tradnl" sz="2000" dirty="0" smtClean="0"/>
              <a:t>C</a:t>
            </a:r>
            <a:r>
              <a:rPr sz="2000" smtClean="0"/>
              <a:t>NCiv  </a:t>
            </a:r>
            <a:r>
              <a:rPr lang="es-ES_tradnl" sz="2000" dirty="0" smtClean="0"/>
              <a:t>sala F 1/2/</a:t>
            </a:r>
            <a:r>
              <a:rPr sz="2000" smtClean="0"/>
              <a:t>02 </a:t>
            </a:r>
            <a:r>
              <a:rPr sz="2000"/>
              <a:t>y sala H </a:t>
            </a:r>
            <a:r>
              <a:rPr sz="2000" smtClean="0"/>
              <a:t>31/5/10</a:t>
            </a:r>
            <a:endParaRPr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32769 Título"/>
          <p:cNvSpPr>
            <a:spLocks noGrp="1"/>
          </p:cNvSpPr>
          <p:nvPr>
            <p:ph type="title"/>
          </p:nvPr>
        </p:nvSpPr>
        <p:spPr>
          <a:xfrm>
            <a:off x="457200" y="417513"/>
            <a:ext cx="8229600" cy="1139825"/>
          </a:xfrm>
          <a:ln/>
        </p:spPr>
        <p:txBody>
          <a:bodyPr/>
          <a:lstStyle/>
          <a:p>
            <a:r>
              <a:rPr sz="3600" dirty="0"/>
              <a:t>Tenencia compartida</a:t>
            </a:r>
          </a:p>
          <a:p>
            <a:r>
              <a:rPr sz="3600" dirty="0"/>
              <a:t>Acuerdo de partes</a:t>
            </a:r>
            <a:endParaRPr sz="3600"/>
          </a:p>
        </p:txBody>
      </p:sp>
      <p:sp>
        <p:nvSpPr>
          <p:cNvPr id="32771" name="32770 Marcador de texto"/>
          <p:cNvSpPr>
            <a:spLocks noGrp="1"/>
          </p:cNvSpPr>
          <p:nvPr>
            <p:ph type="body" idx="1"/>
          </p:nvPr>
        </p:nvSpPr>
        <p:spPr>
          <a:xfrm>
            <a:off x="463743" y="1600128"/>
            <a:ext cx="8223057" cy="4781622"/>
          </a:xfrm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200" b="1" dirty="0"/>
              <a:t>Plataforma fáctica</a:t>
            </a:r>
          </a:p>
          <a:p>
            <a:pPr>
              <a:lnSpc>
                <a:spcPct val="80000"/>
              </a:lnSpc>
            </a:pPr>
            <a:endParaRPr/>
          </a:p>
          <a:p>
            <a:pPr marL="342900" lvl="0" algn="l">
              <a:lnSpc>
                <a:spcPct val="80000"/>
              </a:lnSpc>
            </a:pPr>
            <a:r>
              <a:rPr lang="en-US" altLang="en-US" sz="2800" dirty="0"/>
              <a:t>ante la separación, los padres acuerdan la tenencia compartida</a:t>
            </a:r>
          </a:p>
          <a:p>
            <a:pPr marL="342900" lvl="0" algn="l">
              <a:lnSpc>
                <a:spcPct val="80000"/>
              </a:lnSpc>
            </a:pPr>
            <a:r>
              <a:rPr lang="en-US" altLang="en-US" sz="2800" dirty="0"/>
              <a:t>ante el pedido de homologación, se cuestiona la procedencia de la solicitud</a:t>
            </a:r>
            <a:endParaRPr/>
          </a:p>
          <a:p>
            <a:pPr marL="342900" lvl="0" algn="l">
              <a:lnSpc>
                <a:spcPct val="80000"/>
              </a:lnSpc>
            </a:pPr>
            <a:r>
              <a:rPr lang="en-US" altLang="en-US" sz="2800" dirty="0"/>
              <a:t>en primera instancia se rechaza el planteo por ser contrario a lo establecido por el art 264 inc 2 o 5 del CC, norma considerada de orden público</a:t>
            </a:r>
            <a:endParaRPr/>
          </a:p>
          <a:p>
            <a:pPr marL="342900" lvl="0" algn="l">
              <a:lnSpc>
                <a:spcPct val="80000"/>
              </a:lnSpc>
            </a:pPr>
            <a:r>
              <a:rPr lang="en-US" altLang="en-US" sz="2800" dirty="0"/>
              <a:t>en uno de los casos, se resuelve otorgando la tenencia a la madre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32769 Título"/>
          <p:cNvSpPr>
            <a:spLocks noGrp="1"/>
          </p:cNvSpPr>
          <p:nvPr>
            <p:ph type="title"/>
          </p:nvPr>
        </p:nvSpPr>
        <p:spPr>
          <a:xfrm>
            <a:off x="457200" y="417513"/>
            <a:ext cx="8229600" cy="1139825"/>
          </a:xfrm>
          <a:ln/>
        </p:spPr>
        <p:txBody>
          <a:bodyPr/>
          <a:lstStyle/>
          <a:p>
            <a:r>
              <a:rPr sz="4000" dirty="0"/>
              <a:t>Tenencia compartida</a:t>
            </a:r>
          </a:p>
          <a:p>
            <a:r>
              <a:rPr sz="4000" dirty="0"/>
              <a:t>Acuerdo de partes</a:t>
            </a:r>
            <a:endParaRPr sz="4000"/>
          </a:p>
        </p:txBody>
      </p:sp>
      <p:sp>
        <p:nvSpPr>
          <p:cNvPr id="32771" name="32770 Marcador de texto"/>
          <p:cNvSpPr>
            <a:spLocks noGrp="1"/>
          </p:cNvSpPr>
          <p:nvPr>
            <p:ph type="body" idx="1"/>
          </p:nvPr>
        </p:nvSpPr>
        <p:spPr>
          <a:xfrm>
            <a:off x="463743" y="1600128"/>
            <a:ext cx="8223057" cy="4781622"/>
          </a:xfrm>
          <a:ln/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altLang="en-US" sz="2400" b="1" dirty="0"/>
              <a:t>Doctrina de los fallos (CNCiv, sala J, 24/11/98 y sala B, 23/4/2007)</a:t>
            </a:r>
            <a:endParaRPr sz="2400"/>
          </a:p>
          <a:p>
            <a:pPr lvl="0" algn="l">
              <a:lnSpc>
                <a:spcPct val="80000"/>
              </a:lnSpc>
              <a:buFont typeface="Wingdings"/>
              <a:buChar char="ü"/>
            </a:pPr>
            <a:r>
              <a:rPr lang="en-US" altLang="en-US" sz="2800" b="0" dirty="0"/>
              <a:t>la ley no prohibe la tenencia compartida, </a:t>
            </a:r>
            <a:r>
              <a:rPr lang="en-US" altLang="en-US" sz="2800" b="0" dirty="0" err="1" smtClean="0"/>
              <a:t>simplemente</a:t>
            </a:r>
            <a:r>
              <a:rPr lang="en-US" altLang="en-US" sz="2800" b="0" dirty="0" smtClean="0"/>
              <a:t> no </a:t>
            </a:r>
            <a:r>
              <a:rPr lang="en-US" altLang="en-US" sz="2800" b="0" dirty="0"/>
              <a:t>la legisla</a:t>
            </a:r>
            <a:endParaRPr sz="2800"/>
          </a:p>
          <a:p>
            <a:pPr lvl="0" algn="l">
              <a:lnSpc>
                <a:spcPct val="80000"/>
              </a:lnSpc>
              <a:buFont typeface="Wingdings"/>
              <a:buChar char="ü"/>
            </a:pPr>
            <a:r>
              <a:rPr lang="en-US" altLang="en-US" sz="2800" b="0" dirty="0"/>
              <a:t>la Convención sobre los Derechos del Niño está por encima del art 264 del CC</a:t>
            </a:r>
            <a:endParaRPr sz="2800"/>
          </a:p>
          <a:p>
            <a:pPr lvl="0" algn="l">
              <a:lnSpc>
                <a:spcPct val="80000"/>
              </a:lnSpc>
              <a:buFont typeface="Wingdings"/>
              <a:buChar char="ü"/>
            </a:pPr>
            <a:r>
              <a:rPr lang="en-US" altLang="en-US" sz="2800" b="0" dirty="0"/>
              <a:t>no hay razón para no aceptar un regimen de responsabilidad más amplia y duplicada</a:t>
            </a:r>
            <a:endParaRPr sz="2800"/>
          </a:p>
          <a:p>
            <a:pPr lvl="0" algn="l">
              <a:lnSpc>
                <a:spcPct val="80000"/>
              </a:lnSpc>
              <a:buFont typeface="Wingdings"/>
              <a:buChar char="ü"/>
            </a:pPr>
            <a:r>
              <a:rPr lang="en-US" altLang="en-US" sz="2800" b="0" dirty="0"/>
              <a:t>la regla general del inciso 1ro es el ejercicio comparitdo</a:t>
            </a:r>
            <a:endParaRPr sz="2800"/>
          </a:p>
          <a:p>
            <a:pPr lvl="0" algn="l">
              <a:lnSpc>
                <a:spcPct val="80000"/>
              </a:lnSpc>
              <a:buFont typeface="Wingdings"/>
              <a:buChar char="ü"/>
            </a:pPr>
            <a:r>
              <a:rPr lang="en-US" altLang="en-US" sz="2800" b="0" dirty="0"/>
              <a:t>los padres son los que en mejores condiciones están para velar por los intereses de sus hijos</a:t>
            </a:r>
            <a:endParaRPr sz="2800"/>
          </a:p>
          <a:p>
            <a:pPr lvl="0" algn="l">
              <a:lnSpc>
                <a:spcPct val="80000"/>
              </a:lnSpc>
              <a:buFont typeface="Wingdings"/>
              <a:buChar char="ü"/>
            </a:pP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/>
              <a:t>Tenencia compartida</a:t>
            </a:r>
          </a:p>
          <a:p>
            <a:pPr lvl="0"/>
            <a:r>
              <a:rPr/>
              <a:t>Decisión judicial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b="1"/>
              <a:t>Plataforma fáctica común</a:t>
            </a:r>
          </a:p>
          <a:p>
            <a:pPr lvl="0"/>
            <a:r>
              <a:rPr sz="2400"/>
              <a:t>Ambos padres solicitan la tenencia para si, o uno la tiene y el otro solicita el cambio (caso especial: Lomas de Zamora SCBA 2007)</a:t>
            </a:r>
          </a:p>
          <a:p>
            <a:pPr lvl="0"/>
            <a:r>
              <a:rPr sz="2400"/>
              <a:t>Se comprueba que ambos progenitores son idóneos para ejercer la tenencia</a:t>
            </a:r>
          </a:p>
          <a:p>
            <a:pPr lvl="0"/>
            <a:r>
              <a:rPr sz="2400"/>
              <a:t>Los niños manifiestan  su deseo de estar con ambos (caso especial: San Isidro SCBA  2012)</a:t>
            </a:r>
          </a:p>
          <a:p>
            <a:pPr lvl="0"/>
            <a:r>
              <a:rPr sz="2400"/>
              <a:t>viven en la misma ciudad o en lugares cercanos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4000"/>
              <a:t>Tenencia compartida</a:t>
            </a:r>
          </a:p>
          <a:p>
            <a:pPr lvl="0"/>
            <a:r>
              <a:rPr sz="4000"/>
              <a:t>Decisión judicial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7240" cy="4537317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2800" b="1"/>
              <a:t>Doctrina de los fallos</a:t>
            </a:r>
          </a:p>
          <a:p>
            <a:pPr lvl="0"/>
            <a:r>
              <a:rPr sz="2400" b="0"/>
              <a:t>el ejercicio conjunto de la patria </a:t>
            </a:r>
            <a:r>
              <a:rPr sz="2400" b="0" smtClean="0"/>
              <a:t>potestad </a:t>
            </a:r>
            <a:r>
              <a:rPr sz="2400" b="0"/>
              <a:t>consiste en reconocer a ambos padres el derecho a tomar decisiones y distribuir equitativamente, según sus distintas funciones, sus recursos, posibilidades y características personales, responsabilidades y deberes, basándose en la indubitable necesidad del niño de contar con ambos progenitores</a:t>
            </a:r>
            <a:endParaRPr/>
          </a:p>
          <a:p>
            <a:pPr lvl="0"/>
            <a:r>
              <a:rPr sz="2400" b="0"/>
              <a:t>ambos piden la tenencia para si, no se viola el principio de congruencia</a:t>
            </a:r>
            <a:endParaRPr/>
          </a:p>
          <a:p>
            <a:pPr lvl="0"/>
            <a:r>
              <a:rPr sz="2400" b="0"/>
              <a:t>Tendencia del derecho comparado: El Salvador, Brasil, Paraguay, Francia, España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4000"/>
              <a:t>Tenencia compartida</a:t>
            </a:r>
          </a:p>
          <a:p>
            <a:pPr lvl="0"/>
            <a:r>
              <a:rPr sz="4000"/>
              <a:t>Decisión judicial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9144000" cy="4537317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2800" b="1"/>
              <a:t>Doctrina de los fallos</a:t>
            </a:r>
          </a:p>
          <a:p>
            <a:pPr lvl="0"/>
            <a:r>
              <a:rPr sz="2400" b="0"/>
              <a:t>Art. 18.1 CDN "Los Estados Partes pondrán el máximo empeño en garantizar el reconocimiento del principio de que ambos padres tienen obligaciones comunes en lo que respecta a la crianza y el desarrollo del niño. Incumbirá a los padres o, en su caso, a los representantes legales la responsabilidad primordial de la crianza y el desarrollo del niño."</a:t>
            </a:r>
            <a:endParaRPr sz="2400"/>
          </a:p>
          <a:p>
            <a:pPr lvl="0"/>
            <a:r>
              <a:rPr sz="2400" b="0"/>
              <a:t>art. 9.3 de la CDN "los Estados Partes respetarán el derecho del niño que esté separado de uno o de ambos padres a mantener relaciones personales y contacto directo con ambos padres de modo regular, salvo si ello es contrario al interés superior del niño".</a:t>
            </a: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4000"/>
              <a:t>Tenencia compartida</a:t>
            </a:r>
          </a:p>
          <a:p>
            <a:pPr lvl="0"/>
            <a:r>
              <a:rPr sz="4000"/>
              <a:t>Decisión judicial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63743" y="1600128"/>
            <a:ext cx="8220697" cy="5043582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marL="0" lvl="0" indent="0">
              <a:buNone/>
            </a:pPr>
            <a:r>
              <a:rPr sz="2000" b="1" i="1" smtClean="0"/>
              <a:t>ventajas</a:t>
            </a:r>
            <a:r>
              <a:rPr sz="2000" b="1" i="1"/>
              <a:t>:</a:t>
            </a:r>
          </a:p>
          <a:p>
            <a:pPr lvl="0"/>
            <a:r>
              <a:rPr sz="1600" b="0"/>
              <a:t> permite al niño mantener un estrecho vínculo con ambos padres; </a:t>
            </a:r>
          </a:p>
          <a:p>
            <a:pPr lvl="0"/>
            <a:r>
              <a:rPr sz="1600" b="0"/>
              <a:t>promueve la participación activa de ambos padres en las funciones de educación, amparo y asistencia;</a:t>
            </a:r>
          </a:p>
          <a:p>
            <a:pPr lvl="0"/>
            <a:r>
              <a:rPr sz="1600" b="0"/>
              <a:t> atenúa el sentimiento de pérdida de quien no tiene la guarda estimulando las responsabilidades del progenitor no guardador;</a:t>
            </a:r>
          </a:p>
          <a:p>
            <a:pPr lvl="0"/>
            <a:r>
              <a:rPr sz="1600" b="0"/>
              <a:t> atenúa el sentimiento de pérdida padecido por el hijo; </a:t>
            </a:r>
          </a:p>
          <a:p>
            <a:pPr lvl="0"/>
            <a:r>
              <a:rPr sz="1600" b="0"/>
              <a:t>facilita el trabajo extradoméstico de ambos padres; </a:t>
            </a:r>
          </a:p>
          <a:p>
            <a:pPr lvl="0"/>
            <a:r>
              <a:rPr sz="1600" b="0"/>
              <a:t>evita que existan padres periféricos,</a:t>
            </a:r>
            <a:endParaRPr/>
          </a:p>
          <a:p>
            <a:pPr lvl="0"/>
            <a:r>
              <a:rPr sz="1600" b="0"/>
              <a:t>reduce problemas de lealtades y juegos de poder; </a:t>
            </a:r>
          </a:p>
          <a:p>
            <a:pPr lvl="0"/>
            <a:r>
              <a:rPr sz="1600" b="0"/>
              <a:t>la idoneidad de cada uno de los padres resulta reconocida y útil;</a:t>
            </a:r>
          </a:p>
          <a:p>
            <a:pPr lvl="0"/>
            <a:r>
              <a:rPr sz="1600" b="0"/>
              <a:t> fomenta una mayor y mejor comunicación entre padres e hijos ; </a:t>
            </a:r>
          </a:p>
          <a:p>
            <a:pPr lvl="0"/>
            <a:r>
              <a:rPr sz="1600" b="0"/>
              <a:t>el hijo se beneficia con la percepción de que sus padres continúan siendo responsables frente a él ;</a:t>
            </a:r>
          </a:p>
          <a:p>
            <a:pPr lvl="0"/>
            <a:r>
              <a:rPr sz="1600" b="0"/>
              <a:t> se compadece más con el intercambio de roles propio de la época actual;</a:t>
            </a:r>
          </a:p>
          <a:p>
            <a:pPr lvl="0"/>
            <a:r>
              <a:rPr sz="1600" b="0"/>
              <a:t> permite al niño mantener un estrecho vínculo con ambos padres;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/>
              <a:t>Tenencia compartida</a:t>
            </a:r>
          </a:p>
          <a:p>
            <a:pPr lvl="0"/>
            <a:r>
              <a:rPr/>
              <a:t>Decisión judicial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61240" y="1598248"/>
            <a:ext cx="8223200" cy="4974024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2400"/>
              <a:t>que se conceda la custodia compartida no significa igualdad matemática de tiempo con cada uno de los padres. Su principal objetivo es implicar e incluir a ambos instando a la colaboración en las principales actividades de los niños, sin desmerecer al </a:t>
            </a:r>
            <a:r>
              <a:rPr sz="2400" smtClean="0"/>
              <a:t>otro</a:t>
            </a:r>
            <a:endParaRPr lang="es-ES_tradnl" sz="2400" dirty="0" smtClean="0"/>
          </a:p>
          <a:p>
            <a:pPr lvl="0">
              <a:buNone/>
            </a:pPr>
            <a:endParaRPr sz="2400"/>
          </a:p>
          <a:p>
            <a:pPr lvl="0"/>
            <a:r>
              <a:rPr sz="2400"/>
              <a:t>Lo esencial de la tenencia compartida es participar con amplitud y activamente de las decisiones respecto del hijo, aun cuando la custodia física estuviera a cargo de uno solo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/>
              <a:t>Tenencia compartida</a:t>
            </a:r>
          </a:p>
          <a:p>
            <a:pPr lvl="0"/>
            <a:r>
              <a:rPr/>
              <a:t>Decisión judicial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7240" cy="4537317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2400" b="1"/>
              <a:t>Es posible la tenencia compartida si los padres no viven cerca uno del otro?</a:t>
            </a:r>
            <a:endParaRPr sz="2400"/>
          </a:p>
          <a:p>
            <a:pPr lvl="0"/>
            <a:endParaRPr sz="2400"/>
          </a:p>
          <a:p>
            <a:pPr lvl="0"/>
            <a:r>
              <a:rPr sz="2400"/>
              <a:t>Tribunal de Familia n 2 La Plata, 27/11/2009. La Plata y Villa Regina, Río Negro.</a:t>
            </a:r>
          </a:p>
          <a:p>
            <a:pPr marL="0" lvl="0" indent="0">
              <a:buNone/>
            </a:pPr>
            <a:endParaRPr sz="2400"/>
          </a:p>
          <a:p>
            <a:pPr lvl="0"/>
            <a:r>
              <a:rPr sz="2400"/>
              <a:t>CNCiv, sala H, 31/5/2010 tenencia compartida y alternada (ciclo lectivo en Perú con su madre y vacaciones en Argentina con su padre</a:t>
            </a:r>
            <a:r>
              <a:rPr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r>
              <a:rPr b="1" dirty="0"/>
              <a:t>Responsabilidad parental</a:t>
            </a:r>
          </a:p>
          <a:p>
            <a:r>
              <a:rPr b="1" dirty="0"/>
              <a:t>Conceptos preliminares</a:t>
            </a:r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152674" y="1589402"/>
            <a:ext cx="8223057" cy="4781622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endParaRPr/>
          </a:p>
          <a:p>
            <a:pPr algn="ctr">
              <a:lnSpc>
                <a:spcPct val="90000"/>
              </a:lnSpc>
              <a:buNone/>
            </a:pPr>
            <a:r>
              <a:rPr lang="en-US" altLang="en-US" sz="2800" dirty="0"/>
              <a:t>Artículo 264 del Código Civil: </a:t>
            </a:r>
            <a:r>
              <a:rPr lang="en-US" altLang="en-US" sz="2800" i="1" dirty="0" err="1"/>
              <a:t>conjunto</a:t>
            </a:r>
            <a:r>
              <a:rPr lang="en-US" altLang="en-US" sz="2800" i="1" dirty="0"/>
              <a:t> </a:t>
            </a:r>
            <a:r>
              <a:rPr lang="en-US" altLang="en-US" sz="2800" i="1" dirty="0" smtClean="0"/>
              <a:t>de </a:t>
            </a:r>
            <a:r>
              <a:rPr lang="en-US" altLang="en-US" sz="2800" i="1" dirty="0" err="1" smtClean="0"/>
              <a:t>derechos</a:t>
            </a:r>
            <a:r>
              <a:rPr lang="en-US" altLang="en-US" sz="2800" i="1" dirty="0" smtClean="0"/>
              <a:t> </a:t>
            </a:r>
            <a:r>
              <a:rPr lang="en-US" altLang="en-US" sz="2800" i="1" dirty="0"/>
              <a:t>y deberes de los padres sobre la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en-US" sz="2800" i="1" dirty="0"/>
              <a:t> </a:t>
            </a:r>
            <a:r>
              <a:rPr lang="en-US" altLang="en-US" sz="2800" i="1" dirty="0" smtClean="0"/>
              <a:t> persona </a:t>
            </a:r>
            <a:r>
              <a:rPr lang="en-US" altLang="en-US" sz="2800" i="1" dirty="0"/>
              <a:t>y bienes de los hijos, para </a:t>
            </a:r>
            <a:r>
              <a:rPr lang="en-US" altLang="en-US" sz="2800" i="1" dirty="0" err="1"/>
              <a:t>su</a:t>
            </a:r>
            <a:r>
              <a:rPr lang="en-US" altLang="en-US" sz="2800" i="1" dirty="0"/>
              <a:t> </a:t>
            </a:r>
            <a:r>
              <a:rPr lang="en-US" altLang="en-US" sz="2800" i="1" dirty="0" err="1" smtClean="0"/>
              <a:t>protección</a:t>
            </a:r>
            <a:r>
              <a:rPr lang="en-US" altLang="en-US" sz="2800" i="1" dirty="0" smtClean="0"/>
              <a:t> y </a:t>
            </a:r>
            <a:r>
              <a:rPr lang="en-US" altLang="en-US" sz="2800" i="1" dirty="0"/>
              <a:t>formación integral, desde la concepción de éstos y mientras sean menores de edad y no se hayan emancipado.</a:t>
            </a:r>
          </a:p>
          <a:p>
            <a:pPr>
              <a:lnSpc>
                <a:spcPct val="90000"/>
              </a:lnSpc>
              <a:buNone/>
            </a:pPr>
            <a:endParaRPr sz="2800"/>
          </a:p>
          <a:p>
            <a:pPr>
              <a:lnSpc>
                <a:spcPct val="90000"/>
              </a:lnSpc>
            </a:pPr>
            <a:r>
              <a:rPr lang="en-US" altLang="en-US" sz="2800" i="0" dirty="0"/>
              <a:t>TERMINOLOGÍA</a:t>
            </a:r>
            <a:endParaRPr sz="2800"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4000"/>
              <a:t>Proyecto de reforma del Código Civil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63743" y="1600128"/>
            <a:ext cx="8223057" cy="4530797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2400"/>
              <a:t>presentado por el PE en 2012 - media sanción Senadores en nov 2013</a:t>
            </a:r>
          </a:p>
          <a:p>
            <a:pPr lvl="0"/>
            <a:r>
              <a:rPr sz="2400"/>
              <a:t>art 641: en caso de convivencia, </a:t>
            </a:r>
            <a:r>
              <a:rPr sz="2400" b="1" i="1"/>
              <a:t>ejercicio de la responsabilidad</a:t>
            </a:r>
            <a:r>
              <a:rPr sz="2400"/>
              <a:t>  </a:t>
            </a:r>
            <a:r>
              <a:rPr sz="2400" b="1" i="1"/>
              <a:t>parental</a:t>
            </a:r>
            <a:r>
              <a:rPr sz="2400"/>
              <a:t> compartido indistinto, salvo oposición o exigencia expresa de consentimiento de ambos (art 645 casos del 264 quater)</a:t>
            </a:r>
          </a:p>
          <a:p>
            <a:pPr lvl="0"/>
            <a:r>
              <a:rPr sz="2400"/>
              <a:t>en caso de no convivencia, idem. se puede pactar o decidir judicialmente, el ejercicio unipersonal</a:t>
            </a:r>
          </a:p>
          <a:p>
            <a:pPr lvl="0"/>
            <a:r>
              <a:rPr sz="2400"/>
              <a:t>art 648: </a:t>
            </a:r>
            <a:r>
              <a:rPr sz="2400" b="1" i="1"/>
              <a:t>cuidado personal. "</a:t>
            </a:r>
            <a:r>
              <a:rPr sz="2400" b="0" i="1"/>
              <a:t>deberes y facultades de los progenitores referidos a </a:t>
            </a:r>
            <a:r>
              <a:rPr sz="2800" b="0" i="1"/>
              <a:t>la vida cotidiana del hijo."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4000"/>
              <a:t>Proyecto de reforma del Código Civil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63743" y="1600128"/>
            <a:ext cx="8223057" cy="4530797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2400"/>
              <a:t>ARTÍCULO 649.- Clases. Cuando los progenitores no conviven, el cuidado personal del hijo puede ser asumido por un progenitor o por ambos</a:t>
            </a:r>
          </a:p>
          <a:p>
            <a:pPr lvl="0"/>
            <a:r>
              <a:rPr sz="2400"/>
              <a:t>ARTÍCULO 650.- Modalidades del cuidado personal compartido. El cuidado personal compartido puede ser alternado o indistinto. En el cuidado alternado, el hijo pasa períodos de tiempo con cada uno de los progenitores, según la organización y posibilidades de la familia. En el indistinto, el hijo reside de manera principal en el domicilio de uno de los progenitores, pero ambos comparten las decisiones y se distribuyen de modo equitativo las labores atinentes a su cuidado.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006666">
                <a:tint val="63529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6145 Grupo"/>
          <p:cNvGrpSpPr>
            <a:grpSpLocks/>
          </p:cNvGrpSpPr>
          <p:nvPr/>
        </p:nvGrpSpPr>
        <p:grpSpPr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6147" name="614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8" name="614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49" name="614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0" name="614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1" name="615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2" name="6151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3" name="6152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4" name="6153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5" name="6154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6" name="6155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7" name="6156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8" name="6157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59" name="6158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0" name="6159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6161" name="6160 Forma libre"/>
            <p:cNvSpPr>
              <a:spLocks/>
            </p:cNvSpPr>
            <p:nvPr/>
          </p:nvSpPr>
          <p:spPr>
            <a:custGeom>
              <a:avLst/>
              <a:gdLst/>
              <a:ahLst/>
              <a:cxnLst/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rgbClr val="009999"/>
                </a:gs>
                <a:gs pos="100000">
                  <a:srgbClr val="009999">
                    <a:shade val="90980"/>
                  </a:srgbClr>
                </a:gs>
              </a:gsLst>
              <a:lin ang="13500000" scaled="1"/>
            </a:gradFill>
            <a:ln>
              <a:noFill/>
            </a:ln>
          </p:spPr>
          <p:txBody>
            <a:bodyPr/>
            <a:lstStyle/>
            <a:p>
              <a:pPr algn="ctr"/>
              <a:endParaRPr lang="zh-CN" altLang="en-US"/>
            </a:p>
          </p:txBody>
        </p:sp>
      </p:grpSp>
      <p:sp>
        <p:nvSpPr>
          <p:cNvPr id="6162" name="6161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 sz="4000"/>
              <a:t>Proyecto de reforma del Código Civil</a:t>
            </a:r>
          </a:p>
        </p:txBody>
      </p:sp>
      <p:sp>
        <p:nvSpPr>
          <p:cNvPr id="6166" name="6165 Marcador de texto"/>
          <p:cNvSpPr>
            <a:spLocks noGrp="1"/>
          </p:cNvSpPr>
          <p:nvPr>
            <p:ph type="body" idx="1"/>
          </p:nvPr>
        </p:nvSpPr>
        <p:spPr>
          <a:xfrm>
            <a:off x="463743" y="1600128"/>
            <a:ext cx="8223057" cy="4530797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lvl="0"/>
            <a:r>
              <a:rPr/>
              <a:t>Regla para el juez: cuidado personal compartido indistinto</a:t>
            </a:r>
          </a:p>
          <a:p>
            <a:pPr lvl="0"/>
            <a:r>
              <a:rPr/>
              <a:t>Atribución unilateral: derecho y deber de comunicación y colaboración del otro</a:t>
            </a:r>
          </a:p>
          <a:p>
            <a:pPr lvl="0"/>
            <a:r>
              <a:rPr/>
              <a:t>Deber de información</a:t>
            </a:r>
          </a:p>
          <a:p>
            <a:pPr lvl="0"/>
            <a:r>
              <a:rPr/>
              <a:t>Plan de parentalidad</a:t>
            </a:r>
          </a:p>
          <a:p>
            <a:pPr lvl="0"/>
            <a:endParaRPr/>
          </a:p>
          <a:p>
            <a:pPr lvl="0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r>
              <a:rPr sz="4000" b="1" dirty="0"/>
              <a:t>Responsabilidad parental</a:t>
            </a:r>
          </a:p>
          <a:p>
            <a:r>
              <a:rPr sz="4000" b="1" dirty="0"/>
              <a:t>Evolución</a:t>
            </a:r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152674" y="1589402"/>
            <a:ext cx="8223057" cy="4781622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Velez: conjunto de derechos del padre sobre hijos legítimos y naturales</a:t>
            </a:r>
            <a:endParaRPr sz="2400"/>
          </a:p>
          <a:p>
            <a:pPr>
              <a:lnSpc>
                <a:spcPct val="90000"/>
              </a:lnSpc>
            </a:pPr>
            <a:r>
              <a:rPr lang="en-US" altLang="en-US" sz="2400" dirty="0"/>
              <a:t>Ley 10.903 (1919) conjunto de derechos y obligaciones y ejercicio subsidiario de la madre (lo perdía si contraia nuevas nupcias)</a:t>
            </a:r>
            <a:endParaRPr sz="2400"/>
          </a:p>
          <a:p>
            <a:pPr>
              <a:lnSpc>
                <a:spcPct val="90000"/>
              </a:lnSpc>
            </a:pPr>
            <a:r>
              <a:rPr lang="en-US" altLang="en-US" sz="2400" dirty="0"/>
              <a:t>Ley 11.357 (1926) elimina ultima restricción madre				</a:t>
            </a:r>
            <a:endParaRPr sz="2400"/>
          </a:p>
          <a:p>
            <a:pPr>
              <a:lnSpc>
                <a:spcPct val="90000"/>
              </a:lnSpc>
            </a:pPr>
            <a:r>
              <a:rPr lang="en-US" altLang="en-US" sz="2400" dirty="0" err="1"/>
              <a:t>Ley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14.367 (1954) </a:t>
            </a:r>
            <a:r>
              <a:rPr lang="en-US" altLang="en-US" sz="2400" dirty="0"/>
              <a:t>se extiende a todos los </a:t>
            </a:r>
            <a:r>
              <a:rPr lang="en-US" altLang="en-US" sz="2400" dirty="0" err="1"/>
              <a:t>hijos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extramatrimoniales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	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Ley 23.264 (1985): deberes y derechos a ambos padres en interés de los </a:t>
            </a:r>
            <a:r>
              <a:rPr lang="en-US" altLang="en-US" sz="2400" dirty="0" err="1" smtClean="0"/>
              <a:t>hijos</a:t>
            </a:r>
            <a:r>
              <a:rPr lang="en-US" altLang="en-US" sz="2400" dirty="0" smtClean="0"/>
              <a:t> – </a:t>
            </a:r>
            <a:r>
              <a:rPr lang="en-US" altLang="en-US" sz="2400" dirty="0" err="1" smtClean="0"/>
              <a:t>igualdad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independientemente</a:t>
            </a:r>
            <a:r>
              <a:rPr lang="en-US" altLang="en-US" sz="2400" dirty="0" smtClean="0"/>
              <a:t> del </a:t>
            </a:r>
            <a:r>
              <a:rPr lang="en-US" altLang="en-US" sz="2400" dirty="0" err="1" smtClean="0"/>
              <a:t>origen</a:t>
            </a:r>
            <a:r>
              <a:rPr lang="en-US" altLang="en-US" sz="2400" dirty="0" smtClean="0"/>
              <a:t> de la </a:t>
            </a:r>
            <a:r>
              <a:rPr lang="en-US" altLang="en-US" sz="2400" dirty="0" err="1" smtClean="0"/>
              <a:t>filiación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7240" cy="1137011"/>
          </a:xfrm>
          <a:ln/>
        </p:spPr>
        <p:txBody>
          <a:bodyPr/>
          <a:lstStyle/>
          <a:p>
            <a:r>
              <a:rPr b="1" dirty="0"/>
              <a:t>Responsabilidad parental</a:t>
            </a:r>
          </a:p>
          <a:p>
            <a:endParaRPr/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184853" y="1578676"/>
            <a:ext cx="8223057" cy="4781622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b="1"/>
              <a:t>Titularidad y ejercicio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r>
              <a:rPr b="1"/>
              <a:t>Modos de ejercicio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r>
              <a:rPr/>
              <a:t>		unipersonal  exclusivo</a:t>
            </a:r>
          </a:p>
          <a:p>
            <a:pPr>
              <a:lnSpc>
                <a:spcPct val="90000"/>
              </a:lnSpc>
            </a:pPr>
            <a:r>
              <a:rPr/>
              <a:t>		unipersonal con supervisión</a:t>
            </a:r>
          </a:p>
          <a:p>
            <a:pPr>
              <a:lnSpc>
                <a:spcPct val="90000"/>
              </a:lnSpc>
            </a:pPr>
            <a:r>
              <a:rPr/>
              <a:t>		compartido</a:t>
            </a:r>
          </a:p>
          <a:p>
            <a:pPr lvl="4">
              <a:lnSpc>
                <a:spcPct val="90000"/>
              </a:lnSpc>
              <a:buFont typeface="Arial"/>
              <a:buChar char="▪"/>
            </a:pPr>
            <a:r>
              <a:rPr sz="2400" smtClean="0"/>
              <a:t>conjunto</a:t>
            </a:r>
            <a:endParaRPr lang="es-ES_tradnl" sz="2400" dirty="0" smtClean="0"/>
          </a:p>
          <a:p>
            <a:pPr lvl="4">
              <a:lnSpc>
                <a:spcPct val="90000"/>
              </a:lnSpc>
              <a:buFont typeface="Arial"/>
              <a:buChar char="▪"/>
            </a:pPr>
            <a:r>
              <a:rPr sz="2400" smtClean="0"/>
              <a:t>indistinto</a:t>
            </a:r>
            <a:endParaRPr sz="2400"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7240" cy="1137011"/>
          </a:xfrm>
          <a:ln/>
        </p:spPr>
        <p:txBody>
          <a:bodyPr/>
          <a:lstStyle/>
          <a:p>
            <a:r>
              <a:rPr b="1" dirty="0"/>
              <a:t>Responsabilidad parental</a:t>
            </a:r>
          </a:p>
          <a:p>
            <a:r>
              <a:rPr b="1" dirty="0"/>
              <a:t>Sistema argentino</a:t>
            </a:r>
            <a:endParaRPr/>
          </a:p>
          <a:p>
            <a:endParaRPr/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184853" y="1578676"/>
            <a:ext cx="8223057" cy="4781622"/>
          </a:xfrm>
          <a:ln/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endParaRPr/>
          </a:p>
          <a:p>
            <a:pPr>
              <a:lnSpc>
                <a:spcPct val="90000"/>
              </a:lnSpc>
            </a:pPr>
            <a:r>
              <a:rPr sz="2400"/>
              <a:t>Padres convivientes</a:t>
            </a:r>
          </a:p>
          <a:p>
            <a:pPr marL="742950" lvl="1" indent="0">
              <a:lnSpc>
                <a:spcPct val="90000"/>
              </a:lnSpc>
              <a:buFont typeface="Arial"/>
              <a:buChar char="▪"/>
            </a:pPr>
            <a:r>
              <a:rPr sz="2400"/>
              <a:t>  matrimoniales  			art 264 inciso 1</a:t>
            </a:r>
          </a:p>
          <a:p>
            <a:pPr marL="742950" lvl="1" indent="0">
              <a:lnSpc>
                <a:spcPct val="90000"/>
              </a:lnSpc>
              <a:buFont typeface="Arial"/>
              <a:buChar char="▪"/>
            </a:pPr>
            <a:r>
              <a:rPr sz="2400"/>
              <a:t>  extramatrimoniales 		</a:t>
            </a:r>
            <a:r>
              <a:rPr sz="2400" smtClean="0"/>
              <a:t>art </a:t>
            </a:r>
            <a:r>
              <a:rPr sz="2400"/>
              <a:t>264 inc 5</a:t>
            </a:r>
          </a:p>
          <a:p>
            <a:pPr marL="0" lvl="1" indent="0">
              <a:lnSpc>
                <a:spcPct val="90000"/>
              </a:lnSpc>
              <a:buNone/>
            </a:pPr>
            <a:endParaRPr sz="2400"/>
          </a:p>
          <a:p>
            <a:pPr marL="0" lvl="1" indent="0">
              <a:lnSpc>
                <a:spcPct val="90000"/>
              </a:lnSpc>
              <a:buFont typeface="Wingdings"/>
              <a:buChar char="u"/>
            </a:pPr>
            <a:r>
              <a:rPr sz="2400"/>
              <a:t> Padres no convivientes</a:t>
            </a:r>
          </a:p>
          <a:p>
            <a:pPr marL="400050" lvl="2" indent="0">
              <a:lnSpc>
                <a:spcPct val="90000"/>
              </a:lnSpc>
              <a:buNone/>
            </a:pPr>
            <a:r>
              <a:rPr sz="2000"/>
              <a:t>			</a:t>
            </a:r>
          </a:p>
          <a:p>
            <a:pPr lvl="1" indent="0">
              <a:lnSpc>
                <a:spcPct val="90000"/>
              </a:lnSpc>
              <a:buFont typeface="Arial"/>
              <a:buChar char="▪"/>
            </a:pPr>
            <a:r>
              <a:rPr sz="2400" smtClean="0"/>
              <a:t> </a:t>
            </a:r>
            <a:r>
              <a:rPr lang="es-ES" sz="2400" dirty="0" smtClean="0"/>
              <a:t>matrimoniales		 art 264 inciso 1</a:t>
            </a:r>
            <a:endParaRPr lang="es-ES_tradnl" sz="2400" dirty="0" smtClean="0"/>
          </a:p>
          <a:p>
            <a:pPr marL="742950" lvl="1" indent="0">
              <a:lnSpc>
                <a:spcPct val="90000"/>
              </a:lnSpc>
              <a:buFont typeface="Arial"/>
              <a:buChar char="▪"/>
            </a:pPr>
            <a:r>
              <a:rPr lang="es-ES_tradnl" sz="2400" dirty="0" smtClean="0"/>
              <a:t> </a:t>
            </a:r>
            <a:r>
              <a:rPr sz="2400" smtClean="0"/>
              <a:t>extramatrimoniales </a:t>
            </a:r>
            <a:r>
              <a:rPr sz="2400"/>
              <a:t>	  art 264 inc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7240" cy="1137011"/>
          </a:xfrm>
          <a:ln/>
        </p:spPr>
        <p:txBody>
          <a:bodyPr/>
          <a:lstStyle/>
          <a:p>
            <a:r>
              <a:rPr sz="4000" b="1" dirty="0"/>
              <a:t>Responsabilidad parental</a:t>
            </a:r>
          </a:p>
          <a:p>
            <a:r>
              <a:rPr sz="4000" b="1" dirty="0"/>
              <a:t>Sistema argentino</a:t>
            </a:r>
            <a:endParaRPr sz="4000"/>
          </a:p>
          <a:p>
            <a:endParaRPr/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357158" y="1214422"/>
            <a:ext cx="8227240" cy="5331080"/>
          </a:xfrm>
          <a:ln/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sz="2000" b="1"/>
              <a:t>1°. En el caso de los hijos matrimoniales, a los cónyuges conjuntamente, en tanto no estén separados o divorciados, o su matrimonio fuese anulado. Se presumirá que los actos realizados por uno de ellos cuenta con el consentimiento del otro, salvo en los supuestos contemplados en el artículo 264 quáter, o cuando mediare expresa oposición.</a:t>
            </a:r>
            <a:endParaRPr sz="2000"/>
          </a:p>
          <a:p>
            <a:pPr marL="0" indent="0">
              <a:lnSpc>
                <a:spcPct val="90000"/>
              </a:lnSpc>
              <a:buNone/>
            </a:pPr>
            <a:endParaRPr sz="2000"/>
          </a:p>
          <a:p>
            <a:pPr marL="0" indent="0">
              <a:lnSpc>
                <a:spcPct val="90000"/>
              </a:lnSpc>
              <a:buNone/>
            </a:pPr>
            <a:r>
              <a:rPr sz="2000" b="1"/>
              <a:t>2° En caso de separación de hecho, separación personal, divorcio vincular o nulidad del matrimonio, al padre o madre que ejerza legalmente la tenencia, sin perjuicio del derecho del otro de tener adecuada comunicación con el hijo y de supervisar su educación.</a:t>
            </a:r>
            <a:endParaRPr sz="2000"/>
          </a:p>
          <a:p>
            <a:pPr marL="0" indent="0">
              <a:lnSpc>
                <a:spcPct val="90000"/>
              </a:lnSpc>
              <a:buNone/>
            </a:pPr>
            <a:endParaRPr sz="2000"/>
          </a:p>
          <a:p>
            <a:pPr marL="0" indent="0">
              <a:lnSpc>
                <a:spcPct val="90000"/>
              </a:lnSpc>
              <a:buNone/>
            </a:pPr>
            <a:r>
              <a:rPr sz="2000" b="1"/>
              <a:t>5° En el caso de los hijos extramatrimoniales reconocidos por ambos padres, a ambos, si convivieren y en caso contrario, a aquél que tenga la guarda otorgada en forma convencional o judicial, o reconocida mediante información sumaria</a:t>
            </a:r>
            <a:r>
              <a:rPr sz="2400" b="1"/>
              <a:t>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7240" cy="1137011"/>
          </a:xfrm>
          <a:ln/>
        </p:spPr>
        <p:txBody>
          <a:bodyPr/>
          <a:lstStyle/>
          <a:p>
            <a:r>
              <a:rPr sz="4000" b="1" dirty="0"/>
              <a:t>Responsabilidad parental</a:t>
            </a:r>
          </a:p>
          <a:p>
            <a:r>
              <a:rPr sz="4000" b="1" dirty="0"/>
              <a:t>Sistema argentino</a:t>
            </a:r>
            <a:endParaRPr sz="4000"/>
          </a:p>
          <a:p>
            <a:endParaRPr/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357158" y="1172945"/>
            <a:ext cx="8227240" cy="5685055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sz="2800" smtClean="0"/>
              <a:t>Muerte</a:t>
            </a:r>
            <a:r>
              <a:rPr sz="2800"/>
              <a:t>, ausencia o privación  de la patria potestad o suspensión de su ejercicio -	inc 3</a:t>
            </a:r>
          </a:p>
          <a:p>
            <a:pPr>
              <a:lnSpc>
                <a:spcPct val="90000"/>
              </a:lnSpc>
            </a:pPr>
            <a:r>
              <a:rPr sz="2800"/>
              <a:t>Reconocimiento por uno solo (el otro no reconoció o fue emplazado judicialmente) - inc 4</a:t>
            </a:r>
          </a:p>
          <a:p>
            <a:pPr>
              <a:lnSpc>
                <a:spcPct val="90000"/>
              </a:lnSpc>
            </a:pPr>
            <a:r>
              <a:rPr sz="2800"/>
              <a:t>Emplazamiento exclusivamente judicial - inc 6</a:t>
            </a:r>
          </a:p>
          <a:p>
            <a:pPr>
              <a:lnSpc>
                <a:spcPct val="90000"/>
              </a:lnSpc>
            </a:pPr>
            <a:r>
              <a:rPr sz="2800"/>
              <a:t>Padres incapaces, privados o suspendidos de la patria potestad - art 264 bis 1er párrafo</a:t>
            </a:r>
          </a:p>
          <a:p>
            <a:pPr>
              <a:lnSpc>
                <a:spcPct val="90000"/>
              </a:lnSpc>
            </a:pPr>
            <a:r>
              <a:rPr sz="2800"/>
              <a:t>Padres menores no emancipados	 - art 264 bis 2do párrafo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7240" cy="1137011"/>
          </a:xfrm>
          <a:ln/>
        </p:spPr>
        <p:txBody>
          <a:bodyPr/>
          <a:lstStyle/>
          <a:p>
            <a:r>
              <a:rPr b="1" dirty="0"/>
              <a:t>Responsabilidad parental</a:t>
            </a:r>
          </a:p>
          <a:p>
            <a:r>
              <a:rPr b="1" dirty="0"/>
              <a:t>Sistema argentino</a:t>
            </a:r>
            <a:endParaRPr/>
          </a:p>
          <a:p>
            <a:endParaRPr/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184853" y="1578676"/>
            <a:ext cx="8227240" cy="5685055"/>
          </a:xfrm>
          <a:ln/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sz="2400"/>
              <a:t>Art. 264 bis. Cuando ambos padres sean incapaces o estén privados de la patria potestad o suspendidos en su ejercicio los hijos menores quedarán sujetos a tutela. </a:t>
            </a:r>
          </a:p>
          <a:p>
            <a:pPr marL="0" indent="0">
              <a:lnSpc>
                <a:spcPct val="90000"/>
              </a:lnSpc>
              <a:buNone/>
            </a:pPr>
            <a:r>
              <a:rPr sz="2400"/>
              <a:t>Si los padres de un hijo extramatrimonial fuesen menores no emancipados, se preferirá a quien ejerza la patria potestad sobre aquél de los progenitores que tenga al hijo bajo su amparo o cuidado, subsistiendo en tal caso esa tutela aun cuando el otro progenitor se emancipe o cumpla la mayoría de edad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8193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7240" cy="1137011"/>
          </a:xfrm>
          <a:ln/>
        </p:spPr>
        <p:txBody>
          <a:bodyPr/>
          <a:lstStyle/>
          <a:p>
            <a:r>
              <a:rPr b="1" dirty="0"/>
              <a:t>Responsabilidad parental</a:t>
            </a:r>
          </a:p>
          <a:p>
            <a:r>
              <a:rPr b="1" dirty="0"/>
              <a:t>Sistema argentino</a:t>
            </a:r>
            <a:endParaRPr/>
          </a:p>
          <a:p>
            <a:endParaRPr/>
          </a:p>
        </p:txBody>
      </p:sp>
      <p:sp>
        <p:nvSpPr>
          <p:cNvPr id="8195" name="8194 Marcador de texto"/>
          <p:cNvSpPr>
            <a:spLocks noGrp="1"/>
          </p:cNvSpPr>
          <p:nvPr>
            <p:ph type="body" idx="1"/>
          </p:nvPr>
        </p:nvSpPr>
        <p:spPr>
          <a:xfrm>
            <a:off x="0" y="1578676"/>
            <a:ext cx="9143999" cy="5223814"/>
          </a:xfrm>
          <a:ln/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sz="2800" b="1" smtClean="0"/>
              <a:t>Actos </a:t>
            </a:r>
            <a:r>
              <a:rPr sz="2800" b="1"/>
              <a:t>que requieren consentimiento expreso </a:t>
            </a:r>
            <a:endParaRPr sz="2800"/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/>
              <a:t>art 264 quater (para incisos 1,2 y 5)</a:t>
            </a:r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/>
              <a:t>contraer matrimonio - inc 1</a:t>
            </a:r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/>
              <a:t>ingresar a comunidades religiosas, fuerzas armadas o de seguridad- inc 3</a:t>
            </a:r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/>
              <a:t>salir del pais - inc 4</a:t>
            </a:r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/>
              <a:t>estar en juicio - inc 5</a:t>
            </a:r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/>
              <a:t>Disponer de los bienes inmuebles y derechos o muebles registrables de los hijos cuya administración ejercen, con autorización judicial - inc 6</a:t>
            </a:r>
          </a:p>
          <a:p>
            <a:pPr>
              <a:lnSpc>
                <a:spcPct val="90000"/>
              </a:lnSpc>
              <a:buFont typeface="Wingdings"/>
              <a:buChar char="u"/>
            </a:pPr>
            <a:r>
              <a:rPr sz="2400"/>
              <a:t>Ejercer actos de administración de los bienes de los hijos, salvo que uno de los padres delegue la administración conforme lo previsto en el artículo 294 - inc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">
      <a:dk1>
        <a:srgbClr val="006666"/>
      </a:dk1>
      <a:lt1>
        <a:srgbClr val="EAEAEA"/>
      </a:lt1>
      <a:dk2>
        <a:srgbClr val="009999"/>
      </a:dk2>
      <a:lt2>
        <a:srgbClr val="FFFFCC"/>
      </a:lt2>
      <a:accent1>
        <a:srgbClr val="339966"/>
      </a:accent1>
      <a:accent2>
        <a:srgbClr val="5E855B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EEC85E"/>
      </a:hlink>
      <a:folHlink>
        <a:srgbClr val="AA845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50000"/>
              </a:schemeClr>
            </a:gs>
            <a:gs pos="35000">
              <a:schemeClr val="phClr">
                <a:tint val="37000"/>
                <a:satMod val="37000"/>
              </a:schemeClr>
            </a:gs>
            <a:gs pos="100000">
              <a:schemeClr val="phClr">
                <a:tint val="15000"/>
                <a:satMod val="1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50000"/>
                <a:satMod val="50000"/>
              </a:schemeClr>
            </a:gs>
            <a:gs pos="35000">
              <a:schemeClr val="phClr">
                <a:tint val="37000"/>
                <a:satMod val="37000"/>
              </a:schemeClr>
            </a:gs>
            <a:gs pos="100000">
              <a:schemeClr val="phClr">
                <a:tint val="15000"/>
                <a:satMod val="15000"/>
              </a:schemeClr>
            </a:gs>
          </a:gsLst>
          <a:lin ang="16200000" scaled="1"/>
        </a:gradFill>
      </a:fillStyleLst>
      <a:lnStyleLst>
        <a:ln w="9259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3000" dir="5400000" rotWithShape="0">
              <a:schemeClr val="phClr">
                <a:alpha val="38000"/>
              </a:schemeClr>
            </a:outerShdw>
          </a:effectLst>
        </a:effectStyle>
        <a:effectStyle>
          <a:effectLst>
            <a:outerShdw blurRad="40000" dist="23000" dir="5400000" rotWithShape="0">
              <a:schemeClr val="phClr">
                <a:alpha val="35000"/>
              </a:schemeClr>
            </a:outerShdw>
          </a:effectLst>
        </a:effectStyle>
        <a:effectStyle>
          <a:effectLst>
            <a:outerShdw blurRad="40000" dist="23000" dir="5400000" rotWithShape="0">
              <a:schemeClr val="phClr">
                <a:alpha val="35000"/>
              </a:scheme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/>
            </a:gs>
            <a:gs pos="35000">
              <a:schemeClr val="phClr"/>
            </a:gs>
            <a:gs pos="100000">
              <a:schemeClr val="phClr"/>
            </a:gs>
          </a:gsLst>
        </a:gradFill>
        <a:gradFill rotWithShape="1">
          <a:gsLst>
            <a:gs pos="0">
              <a:schemeClr val="phClr"/>
            </a:gs>
            <a:gs pos="35000">
              <a:schemeClr val="phClr"/>
            </a:gs>
            <a:gs pos="100000">
              <a:schemeClr val="phClr"/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1549</Words>
  <PresentationFormat>Presentación en pantalla (4:3)</PresentationFormat>
  <Paragraphs>163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/>
      <vt:lpstr>Modalidades en el ejercicio de la responsabilidad parental</vt:lpstr>
      <vt:lpstr>Responsabilidad parental Conceptos preliminares</vt:lpstr>
      <vt:lpstr>Responsabilidad parental Evolución</vt:lpstr>
      <vt:lpstr>Responsabilidad parental </vt:lpstr>
      <vt:lpstr>Responsabilidad parental Sistema argentino </vt:lpstr>
      <vt:lpstr>Responsabilidad parental Sistema argentino </vt:lpstr>
      <vt:lpstr>Responsabilidad parental Sistema argentino </vt:lpstr>
      <vt:lpstr>Responsabilidad parental Sistema argentino </vt:lpstr>
      <vt:lpstr>Responsabilidad parental Sistema argentino </vt:lpstr>
      <vt:lpstr>Responsabilidad parental Sistema argentino </vt:lpstr>
      <vt:lpstr>Responsabilidad parental Tenencia compartida </vt:lpstr>
      <vt:lpstr>Tenencia compartida Acuerdo de partes</vt:lpstr>
      <vt:lpstr>Tenencia compartida Acuerdo de partes</vt:lpstr>
      <vt:lpstr>Tenencia compartida Decisión judicial</vt:lpstr>
      <vt:lpstr>Tenencia compartida Decisión judicial</vt:lpstr>
      <vt:lpstr>Tenencia compartida Decisión judicial</vt:lpstr>
      <vt:lpstr>Tenencia compartida Decisión judicial</vt:lpstr>
      <vt:lpstr>Tenencia compartida Decisión judicial</vt:lpstr>
      <vt:lpstr>Tenencia compartida Decisión judicial</vt:lpstr>
      <vt:lpstr>Proyecto de reforma del Código Civil</vt:lpstr>
      <vt:lpstr>Proyecto de reforma del Código Civil</vt:lpstr>
      <vt:lpstr>Proyecto de reforma del Código Civil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Modalidades en el ejercicio de la responsabilidad parental</dc:title>
  <dc:creator>Administrador</dc:creator>
  <cp:lastModifiedBy>Usuario de Windows</cp:lastModifiedBy>
  <cp:revision>9</cp:revision>
  <dcterms:modified xsi:type="dcterms:W3CDTF">2014-05-21T12:21:26Z</dcterms:modified>
</cp:coreProperties>
</file>