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7" r:id="rId1"/>
  </p:sldMasterIdLst>
  <p:notesMasterIdLst>
    <p:notesMasterId r:id="rId51"/>
  </p:notesMasterIdLst>
  <p:handoutMasterIdLst>
    <p:handoutMasterId r:id="rId52"/>
  </p:handoutMasterIdLst>
  <p:sldIdLst>
    <p:sldId id="561" r:id="rId2"/>
    <p:sldId id="259" r:id="rId3"/>
    <p:sldId id="563" r:id="rId4"/>
    <p:sldId id="632" r:id="rId5"/>
    <p:sldId id="633" r:id="rId6"/>
    <p:sldId id="634" r:id="rId7"/>
    <p:sldId id="866" r:id="rId8"/>
    <p:sldId id="868" r:id="rId9"/>
    <p:sldId id="872" r:id="rId10"/>
    <p:sldId id="873" r:id="rId11"/>
    <p:sldId id="875" r:id="rId12"/>
    <p:sldId id="874" r:id="rId13"/>
    <p:sldId id="871" r:id="rId14"/>
    <p:sldId id="867" r:id="rId15"/>
    <p:sldId id="869" r:id="rId16"/>
    <p:sldId id="635" r:id="rId17"/>
    <p:sldId id="636" r:id="rId18"/>
    <p:sldId id="637" r:id="rId19"/>
    <p:sldId id="638" r:id="rId20"/>
    <p:sldId id="639" r:id="rId21"/>
    <p:sldId id="870" r:id="rId22"/>
    <p:sldId id="640" r:id="rId23"/>
    <p:sldId id="641" r:id="rId24"/>
    <p:sldId id="642" r:id="rId25"/>
    <p:sldId id="643" r:id="rId26"/>
    <p:sldId id="644" r:id="rId27"/>
    <p:sldId id="645" r:id="rId28"/>
    <p:sldId id="652" r:id="rId29"/>
    <p:sldId id="653" r:id="rId30"/>
    <p:sldId id="655" r:id="rId31"/>
    <p:sldId id="880" r:id="rId32"/>
    <p:sldId id="881" r:id="rId33"/>
    <p:sldId id="656" r:id="rId34"/>
    <p:sldId id="615" r:id="rId35"/>
    <p:sldId id="616" r:id="rId36"/>
    <p:sldId id="617" r:id="rId37"/>
    <p:sldId id="618" r:id="rId38"/>
    <p:sldId id="657" r:id="rId39"/>
    <p:sldId id="876" r:id="rId40"/>
    <p:sldId id="877" r:id="rId41"/>
    <p:sldId id="878" r:id="rId42"/>
    <p:sldId id="879" r:id="rId43"/>
    <p:sldId id="865" r:id="rId44"/>
    <p:sldId id="855" r:id="rId45"/>
    <p:sldId id="844" r:id="rId46"/>
    <p:sldId id="845" r:id="rId47"/>
    <p:sldId id="846" r:id="rId48"/>
    <p:sldId id="847" r:id="rId49"/>
    <p:sldId id="848" r:id="rId50"/>
  </p:sldIdLst>
  <p:sldSz cx="9144000" cy="6858000" type="screen4x3"/>
  <p:notesSz cx="6858000" cy="9280525"/>
  <p:defaultTextStyle>
    <a:defPPr>
      <a:defRPr lang="es-MX"/>
    </a:defPPr>
    <a:lvl1pPr algn="l" rtl="0" fontAlgn="base">
      <a:spcBef>
        <a:spcPct val="0"/>
      </a:spcBef>
      <a:spcAft>
        <a:spcPct val="0"/>
      </a:spcAft>
      <a:defRPr sz="2400" kern="1200">
        <a:solidFill>
          <a:schemeClr val="tx1"/>
        </a:solidFill>
        <a:latin typeface="Tahoma" charset="0"/>
        <a:ea typeface="+mn-ea"/>
        <a:cs typeface="+mn-cs"/>
      </a:defRPr>
    </a:lvl1pPr>
    <a:lvl2pPr marL="457200" algn="l" rtl="0" fontAlgn="base">
      <a:spcBef>
        <a:spcPct val="0"/>
      </a:spcBef>
      <a:spcAft>
        <a:spcPct val="0"/>
      </a:spcAft>
      <a:defRPr sz="2400" kern="1200">
        <a:solidFill>
          <a:schemeClr val="tx1"/>
        </a:solidFill>
        <a:latin typeface="Tahoma" charset="0"/>
        <a:ea typeface="+mn-ea"/>
        <a:cs typeface="+mn-cs"/>
      </a:defRPr>
    </a:lvl2pPr>
    <a:lvl3pPr marL="914400" algn="l" rtl="0" fontAlgn="base">
      <a:spcBef>
        <a:spcPct val="0"/>
      </a:spcBef>
      <a:spcAft>
        <a:spcPct val="0"/>
      </a:spcAft>
      <a:defRPr sz="2400" kern="1200">
        <a:solidFill>
          <a:schemeClr val="tx1"/>
        </a:solidFill>
        <a:latin typeface="Tahoma" charset="0"/>
        <a:ea typeface="+mn-ea"/>
        <a:cs typeface="+mn-cs"/>
      </a:defRPr>
    </a:lvl3pPr>
    <a:lvl4pPr marL="1371600" algn="l" rtl="0" fontAlgn="base">
      <a:spcBef>
        <a:spcPct val="0"/>
      </a:spcBef>
      <a:spcAft>
        <a:spcPct val="0"/>
      </a:spcAft>
      <a:defRPr sz="2400" kern="1200">
        <a:solidFill>
          <a:schemeClr val="tx1"/>
        </a:solidFill>
        <a:latin typeface="Tahoma" charset="0"/>
        <a:ea typeface="+mn-ea"/>
        <a:cs typeface="+mn-cs"/>
      </a:defRPr>
    </a:lvl4pPr>
    <a:lvl5pPr marL="1828800" algn="l" rtl="0" fontAlgn="base">
      <a:spcBef>
        <a:spcPct val="0"/>
      </a:spcBef>
      <a:spcAft>
        <a:spcPct val="0"/>
      </a:spcAft>
      <a:defRPr sz="2400" kern="1200">
        <a:solidFill>
          <a:schemeClr val="tx1"/>
        </a:solidFill>
        <a:latin typeface="Tahoma" charset="0"/>
        <a:ea typeface="+mn-ea"/>
        <a:cs typeface="+mn-cs"/>
      </a:defRPr>
    </a:lvl5pPr>
    <a:lvl6pPr marL="2286000" algn="l" defTabSz="914400" rtl="0" eaLnBrk="1" latinLnBrk="0" hangingPunct="1">
      <a:defRPr sz="2400" kern="1200">
        <a:solidFill>
          <a:schemeClr val="tx1"/>
        </a:solidFill>
        <a:latin typeface="Tahoma" charset="0"/>
        <a:ea typeface="+mn-ea"/>
        <a:cs typeface="+mn-cs"/>
      </a:defRPr>
    </a:lvl6pPr>
    <a:lvl7pPr marL="2743200" algn="l" defTabSz="914400" rtl="0" eaLnBrk="1" latinLnBrk="0" hangingPunct="1">
      <a:defRPr sz="2400" kern="1200">
        <a:solidFill>
          <a:schemeClr val="tx1"/>
        </a:solidFill>
        <a:latin typeface="Tahoma" charset="0"/>
        <a:ea typeface="+mn-ea"/>
        <a:cs typeface="+mn-cs"/>
      </a:defRPr>
    </a:lvl7pPr>
    <a:lvl8pPr marL="3200400" algn="l" defTabSz="914400" rtl="0" eaLnBrk="1" latinLnBrk="0" hangingPunct="1">
      <a:defRPr sz="2400" kern="1200">
        <a:solidFill>
          <a:schemeClr val="tx1"/>
        </a:solidFill>
        <a:latin typeface="Tahoma" charset="0"/>
        <a:ea typeface="+mn-ea"/>
        <a:cs typeface="+mn-cs"/>
      </a:defRPr>
    </a:lvl8pPr>
    <a:lvl9pPr marL="3657600" algn="l" defTabSz="914400" rtl="0" eaLnBrk="1" latinLnBrk="0" hangingPunct="1">
      <a:defRPr sz="2400" kern="1200">
        <a:solidFill>
          <a:schemeClr val="tx1"/>
        </a:solidFill>
        <a:latin typeface="Tahom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FFCC00"/>
    <a:srgbClr val="00FF00"/>
    <a:srgbClr val="FFFF99"/>
    <a:srgbClr val="FFCC99"/>
    <a:srgbClr val="FF6600"/>
    <a:srgbClr val="FF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86" autoAdjust="0"/>
    <p:restoredTop sz="93474" autoAdjust="0"/>
  </p:normalViewPr>
  <p:slideViewPr>
    <p:cSldViewPr>
      <p:cViewPr varScale="1">
        <p:scale>
          <a:sx n="109" d="100"/>
          <a:sy n="109" d="100"/>
        </p:scale>
        <p:origin x="19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ahoma" pitchFamily="34" charset="0"/>
              </a:defRPr>
            </a:lvl1pPr>
          </a:lstStyle>
          <a:p>
            <a:pPr>
              <a:defRPr/>
            </a:pPr>
            <a:endParaRPr lang="es-MX"/>
          </a:p>
        </p:txBody>
      </p:sp>
      <p:sp>
        <p:nvSpPr>
          <p:cNvPr id="150531" name="Rectangle 3"/>
          <p:cNvSpPr>
            <a:spLocks noGrp="1" noChangeArrowheads="1"/>
          </p:cNvSpPr>
          <p:nvPr>
            <p:ph type="dt" sz="quarter" idx="1"/>
          </p:nvPr>
        </p:nvSpPr>
        <p:spPr bwMode="auto">
          <a:xfrm>
            <a:off x="3884613"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ahoma" pitchFamily="34" charset="0"/>
              </a:defRPr>
            </a:lvl1pPr>
          </a:lstStyle>
          <a:p>
            <a:pPr>
              <a:defRPr/>
            </a:pPr>
            <a:fld id="{0771A13D-D583-45A3-A0D8-25C58C9F349E}" type="datetime1">
              <a:rPr lang="es-MX"/>
              <a:pPr>
                <a:defRPr/>
              </a:pPr>
              <a:t>06/04/2017</a:t>
            </a:fld>
            <a:endParaRPr lang="es-MX"/>
          </a:p>
        </p:txBody>
      </p:sp>
      <p:sp>
        <p:nvSpPr>
          <p:cNvPr id="150532" name="Rectangle 4"/>
          <p:cNvSpPr>
            <a:spLocks noGrp="1" noChangeArrowheads="1"/>
          </p:cNvSpPr>
          <p:nvPr>
            <p:ph type="ftr" sz="quarter" idx="2"/>
          </p:nvPr>
        </p:nvSpPr>
        <p:spPr bwMode="auto">
          <a:xfrm>
            <a:off x="0" y="8815388"/>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ahoma" pitchFamily="34" charset="0"/>
              </a:defRPr>
            </a:lvl1pPr>
          </a:lstStyle>
          <a:p>
            <a:pPr>
              <a:defRPr/>
            </a:pPr>
            <a:endParaRPr lang="es-MX"/>
          </a:p>
        </p:txBody>
      </p:sp>
      <p:sp>
        <p:nvSpPr>
          <p:cNvPr id="150533" name="Rectangle 5"/>
          <p:cNvSpPr>
            <a:spLocks noGrp="1" noChangeArrowheads="1"/>
          </p:cNvSpPr>
          <p:nvPr>
            <p:ph type="sldNum" sz="quarter" idx="3"/>
          </p:nvPr>
        </p:nvSpPr>
        <p:spPr bwMode="auto">
          <a:xfrm>
            <a:off x="3884613" y="8815388"/>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ahoma" pitchFamily="34" charset="0"/>
              </a:defRPr>
            </a:lvl1pPr>
          </a:lstStyle>
          <a:p>
            <a:pPr>
              <a:defRPr/>
            </a:pPr>
            <a:fld id="{F269530D-B681-495C-959B-C8456BCBA23D}" type="slidenum">
              <a:rPr lang="es-MX"/>
              <a:pPr>
                <a:defRPr/>
              </a:pPr>
              <a:t>‹Nº›</a:t>
            </a:fld>
            <a:endParaRPr lang="es-MX"/>
          </a:p>
        </p:txBody>
      </p:sp>
    </p:spTree>
    <p:extLst>
      <p:ext uri="{BB962C8B-B14F-4D97-AF65-F5344CB8AC3E}">
        <p14:creationId xmlns:p14="http://schemas.microsoft.com/office/powerpoint/2010/main" val="718046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s-MX"/>
          </a:p>
        </p:txBody>
      </p:sp>
      <p:sp>
        <p:nvSpPr>
          <p:cNvPr id="30723" name="Rectangle 3"/>
          <p:cNvSpPr>
            <a:spLocks noGrp="1" noChangeArrowheads="1"/>
          </p:cNvSpPr>
          <p:nvPr>
            <p:ph type="dt" idx="1"/>
          </p:nvPr>
        </p:nvSpPr>
        <p:spPr bwMode="auto">
          <a:xfrm>
            <a:off x="3884613" y="0"/>
            <a:ext cx="29718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fld id="{A7E496CF-A34F-4BCB-8EBA-B447DA353045}" type="datetime1">
              <a:rPr lang="es-MX"/>
              <a:pPr>
                <a:defRPr/>
              </a:pPr>
              <a:t>06/04/2017</a:t>
            </a:fld>
            <a:endParaRPr lang="es-MX"/>
          </a:p>
        </p:txBody>
      </p:sp>
      <p:sp>
        <p:nvSpPr>
          <p:cNvPr id="61444" name="Rectangle 4"/>
          <p:cNvSpPr>
            <a:spLocks noGrp="1" noRot="1" noChangeAspect="1" noChangeArrowheads="1" noTextEdit="1"/>
          </p:cNvSpPr>
          <p:nvPr>
            <p:ph type="sldImg" idx="2"/>
          </p:nvPr>
        </p:nvSpPr>
        <p:spPr bwMode="auto">
          <a:xfrm>
            <a:off x="1108075" y="695325"/>
            <a:ext cx="4641850" cy="3481388"/>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685800" y="4408488"/>
            <a:ext cx="5486400" cy="4176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MX" noProof="0" smtClean="0"/>
              <a:t>Haga clic para modificar el estilo de texto del patrón</a:t>
            </a:r>
          </a:p>
          <a:p>
            <a:pPr lvl="1"/>
            <a:r>
              <a:rPr lang="es-MX" noProof="0" smtClean="0"/>
              <a:t>Segundo nivel</a:t>
            </a:r>
          </a:p>
          <a:p>
            <a:pPr lvl="2"/>
            <a:r>
              <a:rPr lang="es-MX" noProof="0" smtClean="0"/>
              <a:t>Tercer nivel</a:t>
            </a:r>
          </a:p>
          <a:p>
            <a:pPr lvl="3"/>
            <a:r>
              <a:rPr lang="es-MX" noProof="0" smtClean="0"/>
              <a:t>Cuarto nivel</a:t>
            </a:r>
          </a:p>
          <a:p>
            <a:pPr lvl="4"/>
            <a:r>
              <a:rPr lang="es-MX" noProof="0" smtClean="0"/>
              <a:t>Quinto nivel</a:t>
            </a:r>
          </a:p>
        </p:txBody>
      </p:sp>
      <p:sp>
        <p:nvSpPr>
          <p:cNvPr id="30726" name="Rectangle 6"/>
          <p:cNvSpPr>
            <a:spLocks noGrp="1" noChangeArrowheads="1"/>
          </p:cNvSpPr>
          <p:nvPr>
            <p:ph type="ftr" sz="quarter" idx="4"/>
          </p:nvPr>
        </p:nvSpPr>
        <p:spPr bwMode="auto">
          <a:xfrm>
            <a:off x="0" y="8815388"/>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s-MX"/>
          </a:p>
        </p:txBody>
      </p:sp>
      <p:sp>
        <p:nvSpPr>
          <p:cNvPr id="30727" name="Rectangle 7"/>
          <p:cNvSpPr>
            <a:spLocks noGrp="1" noChangeArrowheads="1"/>
          </p:cNvSpPr>
          <p:nvPr>
            <p:ph type="sldNum" sz="quarter" idx="5"/>
          </p:nvPr>
        </p:nvSpPr>
        <p:spPr bwMode="auto">
          <a:xfrm>
            <a:off x="3884613" y="8815388"/>
            <a:ext cx="29718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A1837666-93D6-4CBD-BB8E-0757744FC3AD}" type="slidenum">
              <a:rPr lang="es-MX"/>
              <a:pPr>
                <a:defRPr/>
              </a:pPr>
              <a:t>‹Nº›</a:t>
            </a:fld>
            <a:endParaRPr lang="es-MX"/>
          </a:p>
        </p:txBody>
      </p:sp>
    </p:spTree>
    <p:extLst>
      <p:ext uri="{BB962C8B-B14F-4D97-AF65-F5344CB8AC3E}">
        <p14:creationId xmlns:p14="http://schemas.microsoft.com/office/powerpoint/2010/main" val="40182347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pPr>
              <a:defRPr/>
            </a:pPr>
            <a:fld id="{860A3B5A-BDD5-4A0A-A42B-29C2D506D9F6}" type="datetime1">
              <a:rPr lang="es-MX" smtClean="0"/>
              <a:pPr>
                <a:defRPr/>
              </a:pPr>
              <a:t>06/04/2017</a:t>
            </a:fld>
            <a:endParaRPr lang="es-MX"/>
          </a:p>
        </p:txBody>
      </p:sp>
      <p:sp>
        <p:nvSpPr>
          <p:cNvPr id="19" name="18 Marcador de pie de página"/>
          <p:cNvSpPr>
            <a:spLocks noGrp="1"/>
          </p:cNvSpPr>
          <p:nvPr>
            <p:ph type="ftr" sz="quarter" idx="11"/>
          </p:nvPr>
        </p:nvSpPr>
        <p:spPr/>
        <p:txBody>
          <a:bodyPr/>
          <a:lstStyle/>
          <a:p>
            <a:pPr>
              <a:defRPr/>
            </a:pPr>
            <a:r>
              <a:rPr lang="es-MX" smtClean="0"/>
              <a:t>1</a:t>
            </a:r>
            <a:endParaRPr lang="es-MX"/>
          </a:p>
        </p:txBody>
      </p:sp>
      <p:sp>
        <p:nvSpPr>
          <p:cNvPr id="27" name="26 Marcador de número de diapositiva"/>
          <p:cNvSpPr>
            <a:spLocks noGrp="1"/>
          </p:cNvSpPr>
          <p:nvPr>
            <p:ph type="sldNum" sz="quarter" idx="12"/>
          </p:nvPr>
        </p:nvSpPr>
        <p:spPr/>
        <p:txBody>
          <a:bodyPr/>
          <a:lstStyle/>
          <a:p>
            <a:pPr>
              <a:defRPr/>
            </a:pPr>
            <a:fld id="{87809D52-217E-40A0-AF10-86DEC1F96F4F}" type="slidenum">
              <a:rPr lang="es-MX" smtClean="0"/>
              <a:pPr>
                <a:defRPr/>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fld id="{C091F18D-D1DB-4DF5-A7FA-22A7109EB92F}" type="datetime1">
              <a:rPr lang="es-MX" smtClean="0"/>
              <a:pPr>
                <a:defRPr/>
              </a:pPr>
              <a:t>06/04/2017</a:t>
            </a:fld>
            <a:endParaRPr lang="es-MX"/>
          </a:p>
        </p:txBody>
      </p:sp>
      <p:sp>
        <p:nvSpPr>
          <p:cNvPr id="5" name="4 Marcador de pie de página"/>
          <p:cNvSpPr>
            <a:spLocks noGrp="1"/>
          </p:cNvSpPr>
          <p:nvPr>
            <p:ph type="ftr" sz="quarter" idx="11"/>
          </p:nvPr>
        </p:nvSpPr>
        <p:spPr/>
        <p:txBody>
          <a:bodyPr/>
          <a:lstStyle/>
          <a:p>
            <a:pPr>
              <a:defRPr/>
            </a:pPr>
            <a:r>
              <a:rPr lang="es-MX" smtClean="0"/>
              <a:t>1</a:t>
            </a:r>
            <a:endParaRPr lang="es-MX"/>
          </a:p>
        </p:txBody>
      </p:sp>
      <p:sp>
        <p:nvSpPr>
          <p:cNvPr id="6" name="5 Marcador de número de diapositiva"/>
          <p:cNvSpPr>
            <a:spLocks noGrp="1"/>
          </p:cNvSpPr>
          <p:nvPr>
            <p:ph type="sldNum" sz="quarter" idx="12"/>
          </p:nvPr>
        </p:nvSpPr>
        <p:spPr/>
        <p:txBody>
          <a:bodyPr/>
          <a:lstStyle/>
          <a:p>
            <a:pPr>
              <a:defRPr/>
            </a:pPr>
            <a:fld id="{9D019DCC-D12B-4771-BC20-70D6B0CEA723}" type="slidenum">
              <a:rPr lang="es-MX" smtClean="0"/>
              <a:pPr>
                <a:defRPr/>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fld id="{1639823A-87FC-427C-828C-8C480219C241}" type="datetime1">
              <a:rPr lang="es-MX" smtClean="0"/>
              <a:pPr>
                <a:defRPr/>
              </a:pPr>
              <a:t>06/04/2017</a:t>
            </a:fld>
            <a:endParaRPr lang="es-MX"/>
          </a:p>
        </p:txBody>
      </p:sp>
      <p:sp>
        <p:nvSpPr>
          <p:cNvPr id="5" name="4 Marcador de pie de página"/>
          <p:cNvSpPr>
            <a:spLocks noGrp="1"/>
          </p:cNvSpPr>
          <p:nvPr>
            <p:ph type="ftr" sz="quarter" idx="11"/>
          </p:nvPr>
        </p:nvSpPr>
        <p:spPr/>
        <p:txBody>
          <a:bodyPr/>
          <a:lstStyle/>
          <a:p>
            <a:pPr>
              <a:defRPr/>
            </a:pPr>
            <a:r>
              <a:rPr lang="es-MX" smtClean="0"/>
              <a:t>1</a:t>
            </a:r>
            <a:endParaRPr lang="es-MX"/>
          </a:p>
        </p:txBody>
      </p:sp>
      <p:sp>
        <p:nvSpPr>
          <p:cNvPr id="6" name="5 Marcador de número de diapositiva"/>
          <p:cNvSpPr>
            <a:spLocks noGrp="1"/>
          </p:cNvSpPr>
          <p:nvPr>
            <p:ph type="sldNum" sz="quarter" idx="12"/>
          </p:nvPr>
        </p:nvSpPr>
        <p:spPr/>
        <p:txBody>
          <a:bodyPr/>
          <a:lstStyle/>
          <a:p>
            <a:pPr>
              <a:defRPr/>
            </a:pPr>
            <a:fld id="{798E0EC3-EB7A-4C04-A229-73DE75AA9A30}" type="slidenum">
              <a:rPr lang="es-MX" smtClean="0"/>
              <a:pPr>
                <a:defRPr/>
              </a:pPr>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1066800" y="304800"/>
            <a:ext cx="7543800" cy="5791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fld id="{4E1AAE1C-55C9-4E46-9C8F-2E8BE912F961}" type="datetime1">
              <a:rPr lang="es-MX"/>
              <a:pPr>
                <a:defRPr/>
              </a:pPr>
              <a:t>06/04/2017</a:t>
            </a:fld>
            <a:endParaRPr lang="es-MX"/>
          </a:p>
        </p:txBody>
      </p:sp>
      <p:sp>
        <p:nvSpPr>
          <p:cNvPr id="4" name="Rectangle 18"/>
          <p:cNvSpPr>
            <a:spLocks noGrp="1" noChangeArrowheads="1"/>
          </p:cNvSpPr>
          <p:nvPr>
            <p:ph type="ftr" sz="quarter" idx="11"/>
          </p:nvPr>
        </p:nvSpPr>
        <p:spPr>
          <a:ln/>
        </p:spPr>
        <p:txBody>
          <a:bodyPr/>
          <a:lstStyle>
            <a:lvl1pPr>
              <a:defRPr/>
            </a:lvl1pPr>
          </a:lstStyle>
          <a:p>
            <a:pPr>
              <a:defRPr/>
            </a:pPr>
            <a:r>
              <a:rPr lang="es-MX"/>
              <a:t>1</a:t>
            </a:r>
          </a:p>
        </p:txBody>
      </p:sp>
      <p:sp>
        <p:nvSpPr>
          <p:cNvPr id="5" name="Rectangle 19"/>
          <p:cNvSpPr>
            <a:spLocks noGrp="1" noChangeArrowheads="1"/>
          </p:cNvSpPr>
          <p:nvPr>
            <p:ph type="sldNum" sz="quarter" idx="12"/>
          </p:nvPr>
        </p:nvSpPr>
        <p:spPr>
          <a:ln/>
        </p:spPr>
        <p:txBody>
          <a:bodyPr/>
          <a:lstStyle>
            <a:lvl1pPr>
              <a:defRPr/>
            </a:lvl1pPr>
          </a:lstStyle>
          <a:p>
            <a:pPr>
              <a:defRPr/>
            </a:pPr>
            <a:fld id="{F4B849C5-6E2A-4D39-8296-271955808BD9}" type="slidenum">
              <a:rPr lang="es-MX"/>
              <a:pPr>
                <a:defRPr/>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fld id="{F70185A5-AAE5-40F8-A4EE-9665B0042548}" type="datetime1">
              <a:rPr lang="es-MX" smtClean="0"/>
              <a:pPr>
                <a:defRPr/>
              </a:pPr>
              <a:t>06/04/2017</a:t>
            </a:fld>
            <a:endParaRPr lang="es-MX"/>
          </a:p>
        </p:txBody>
      </p:sp>
      <p:sp>
        <p:nvSpPr>
          <p:cNvPr id="5" name="4 Marcador de pie de página"/>
          <p:cNvSpPr>
            <a:spLocks noGrp="1"/>
          </p:cNvSpPr>
          <p:nvPr>
            <p:ph type="ftr" sz="quarter" idx="11"/>
          </p:nvPr>
        </p:nvSpPr>
        <p:spPr/>
        <p:txBody>
          <a:bodyPr/>
          <a:lstStyle/>
          <a:p>
            <a:pPr>
              <a:defRPr/>
            </a:pPr>
            <a:r>
              <a:rPr lang="es-MX" smtClean="0"/>
              <a:t>1</a:t>
            </a:r>
            <a:endParaRPr lang="es-MX"/>
          </a:p>
        </p:txBody>
      </p:sp>
      <p:sp>
        <p:nvSpPr>
          <p:cNvPr id="6" name="5 Marcador de número de diapositiva"/>
          <p:cNvSpPr>
            <a:spLocks noGrp="1"/>
          </p:cNvSpPr>
          <p:nvPr>
            <p:ph type="sldNum" sz="quarter" idx="12"/>
          </p:nvPr>
        </p:nvSpPr>
        <p:spPr/>
        <p:txBody>
          <a:bodyPr/>
          <a:lstStyle/>
          <a:p>
            <a:pPr>
              <a:defRPr/>
            </a:pPr>
            <a:fld id="{09E2B7E6-4BC3-4B1E-AD1E-F1303865FD1A}" type="slidenum">
              <a:rPr lang="es-MX" smtClean="0"/>
              <a:pPr>
                <a:defRPr/>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pPr>
              <a:defRPr/>
            </a:pPr>
            <a:fld id="{21FB0A00-BAE4-4D88-8E9F-54B8296F8C7F}" type="datetime1">
              <a:rPr lang="es-MX" smtClean="0"/>
              <a:pPr>
                <a:defRPr/>
              </a:pPr>
              <a:t>06/04/2017</a:t>
            </a:fld>
            <a:endParaRPr lang="es-MX"/>
          </a:p>
        </p:txBody>
      </p:sp>
      <p:sp>
        <p:nvSpPr>
          <p:cNvPr id="5" name="4 Marcador de pie de página"/>
          <p:cNvSpPr>
            <a:spLocks noGrp="1"/>
          </p:cNvSpPr>
          <p:nvPr>
            <p:ph type="ftr" sz="quarter" idx="11"/>
          </p:nvPr>
        </p:nvSpPr>
        <p:spPr/>
        <p:txBody>
          <a:bodyPr/>
          <a:lstStyle/>
          <a:p>
            <a:pPr>
              <a:defRPr/>
            </a:pPr>
            <a:r>
              <a:rPr lang="es-MX" smtClean="0"/>
              <a:t>1</a:t>
            </a:r>
            <a:endParaRPr lang="es-MX"/>
          </a:p>
        </p:txBody>
      </p:sp>
      <p:sp>
        <p:nvSpPr>
          <p:cNvPr id="6" name="5 Marcador de número de diapositiva"/>
          <p:cNvSpPr>
            <a:spLocks noGrp="1"/>
          </p:cNvSpPr>
          <p:nvPr>
            <p:ph type="sldNum" sz="quarter" idx="12"/>
          </p:nvPr>
        </p:nvSpPr>
        <p:spPr/>
        <p:txBody>
          <a:bodyPr/>
          <a:lstStyle/>
          <a:p>
            <a:pPr>
              <a:defRPr/>
            </a:pPr>
            <a:fld id="{387288DE-3BD7-4F76-AD3C-19333F21FEB9}" type="slidenum">
              <a:rPr lang="es-MX" smtClean="0"/>
              <a:pPr>
                <a:defRPr/>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pPr>
              <a:defRPr/>
            </a:pPr>
            <a:fld id="{5A5D6F1F-6E68-4C43-8548-B5FE29C147B9}" type="datetime1">
              <a:rPr lang="es-MX" smtClean="0"/>
              <a:pPr>
                <a:defRPr/>
              </a:pPr>
              <a:t>06/04/2017</a:t>
            </a:fld>
            <a:endParaRPr lang="es-MX"/>
          </a:p>
        </p:txBody>
      </p:sp>
      <p:sp>
        <p:nvSpPr>
          <p:cNvPr id="6" name="5 Marcador de pie de página"/>
          <p:cNvSpPr>
            <a:spLocks noGrp="1"/>
          </p:cNvSpPr>
          <p:nvPr>
            <p:ph type="ftr" sz="quarter" idx="11"/>
          </p:nvPr>
        </p:nvSpPr>
        <p:spPr/>
        <p:txBody>
          <a:bodyPr/>
          <a:lstStyle/>
          <a:p>
            <a:pPr>
              <a:defRPr/>
            </a:pPr>
            <a:r>
              <a:rPr lang="es-MX" smtClean="0"/>
              <a:t>1</a:t>
            </a:r>
            <a:endParaRPr lang="es-MX"/>
          </a:p>
        </p:txBody>
      </p:sp>
      <p:sp>
        <p:nvSpPr>
          <p:cNvPr id="7" name="6 Marcador de número de diapositiva"/>
          <p:cNvSpPr>
            <a:spLocks noGrp="1"/>
          </p:cNvSpPr>
          <p:nvPr>
            <p:ph type="sldNum" sz="quarter" idx="12"/>
          </p:nvPr>
        </p:nvSpPr>
        <p:spPr/>
        <p:txBody>
          <a:bodyPr/>
          <a:lstStyle/>
          <a:p>
            <a:pPr>
              <a:defRPr/>
            </a:pPr>
            <a:fld id="{74B9E90E-1514-4D75-B912-D68FF7D24F51}" type="slidenum">
              <a:rPr lang="es-MX" smtClean="0"/>
              <a:pPr>
                <a:defRPr/>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pPr>
              <a:defRPr/>
            </a:pPr>
            <a:fld id="{B3EFF0EB-8A32-4CA5-9267-D56D7D84EB16}" type="datetime1">
              <a:rPr lang="es-MX" smtClean="0"/>
              <a:pPr>
                <a:defRPr/>
              </a:pPr>
              <a:t>06/04/2017</a:t>
            </a:fld>
            <a:endParaRPr lang="es-MX"/>
          </a:p>
        </p:txBody>
      </p:sp>
      <p:sp>
        <p:nvSpPr>
          <p:cNvPr id="8" name="7 Marcador de pie de página"/>
          <p:cNvSpPr>
            <a:spLocks noGrp="1"/>
          </p:cNvSpPr>
          <p:nvPr>
            <p:ph type="ftr" sz="quarter" idx="11"/>
          </p:nvPr>
        </p:nvSpPr>
        <p:spPr/>
        <p:txBody>
          <a:bodyPr/>
          <a:lstStyle/>
          <a:p>
            <a:pPr>
              <a:defRPr/>
            </a:pPr>
            <a:r>
              <a:rPr lang="es-MX" smtClean="0"/>
              <a:t>1</a:t>
            </a:r>
            <a:endParaRPr lang="es-MX"/>
          </a:p>
        </p:txBody>
      </p:sp>
      <p:sp>
        <p:nvSpPr>
          <p:cNvPr id="9" name="8 Marcador de número de diapositiva"/>
          <p:cNvSpPr>
            <a:spLocks noGrp="1"/>
          </p:cNvSpPr>
          <p:nvPr>
            <p:ph type="sldNum" sz="quarter" idx="12"/>
          </p:nvPr>
        </p:nvSpPr>
        <p:spPr/>
        <p:txBody>
          <a:bodyPr/>
          <a:lstStyle/>
          <a:p>
            <a:pPr>
              <a:defRPr/>
            </a:pPr>
            <a:fld id="{5BACFFE9-1462-47DA-A477-BDBDB8FB3961}" type="slidenum">
              <a:rPr lang="es-MX" smtClean="0"/>
              <a:pPr>
                <a:defRPr/>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pPr>
              <a:defRPr/>
            </a:pPr>
            <a:fld id="{2E9757D9-6900-462C-9783-CC286CCE0A58}" type="datetime1">
              <a:rPr lang="es-MX" smtClean="0"/>
              <a:pPr>
                <a:defRPr/>
              </a:pPr>
              <a:t>06/04/2017</a:t>
            </a:fld>
            <a:endParaRPr lang="es-MX"/>
          </a:p>
        </p:txBody>
      </p:sp>
      <p:sp>
        <p:nvSpPr>
          <p:cNvPr id="4" name="3 Marcador de pie de página"/>
          <p:cNvSpPr>
            <a:spLocks noGrp="1"/>
          </p:cNvSpPr>
          <p:nvPr>
            <p:ph type="ftr" sz="quarter" idx="11"/>
          </p:nvPr>
        </p:nvSpPr>
        <p:spPr/>
        <p:txBody>
          <a:bodyPr/>
          <a:lstStyle/>
          <a:p>
            <a:pPr>
              <a:defRPr/>
            </a:pPr>
            <a:r>
              <a:rPr lang="es-MX" smtClean="0"/>
              <a:t>1</a:t>
            </a:r>
            <a:endParaRPr lang="es-MX"/>
          </a:p>
        </p:txBody>
      </p:sp>
      <p:sp>
        <p:nvSpPr>
          <p:cNvPr id="5" name="4 Marcador de número de diapositiva"/>
          <p:cNvSpPr>
            <a:spLocks noGrp="1"/>
          </p:cNvSpPr>
          <p:nvPr>
            <p:ph type="sldNum" sz="quarter" idx="12"/>
          </p:nvPr>
        </p:nvSpPr>
        <p:spPr/>
        <p:txBody>
          <a:bodyPr/>
          <a:lstStyle/>
          <a:p>
            <a:pPr>
              <a:defRPr/>
            </a:pPr>
            <a:fld id="{7C83E087-7CB0-4A6E-940A-E155CB95FCF0}" type="slidenum">
              <a:rPr lang="es-MX" smtClean="0"/>
              <a:pPr>
                <a:defRPr/>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pPr>
              <a:defRPr/>
            </a:pPr>
            <a:fld id="{C7DD17DC-11F1-4043-BC67-B5C07068641C}" type="datetime1">
              <a:rPr lang="es-MX" smtClean="0"/>
              <a:pPr>
                <a:defRPr/>
              </a:pPr>
              <a:t>06/04/2017</a:t>
            </a:fld>
            <a:endParaRPr lang="es-MX"/>
          </a:p>
        </p:txBody>
      </p:sp>
      <p:sp>
        <p:nvSpPr>
          <p:cNvPr id="3" name="2 Marcador de pie de página"/>
          <p:cNvSpPr>
            <a:spLocks noGrp="1"/>
          </p:cNvSpPr>
          <p:nvPr>
            <p:ph type="ftr" sz="quarter" idx="11"/>
          </p:nvPr>
        </p:nvSpPr>
        <p:spPr/>
        <p:txBody>
          <a:bodyPr/>
          <a:lstStyle/>
          <a:p>
            <a:pPr>
              <a:defRPr/>
            </a:pPr>
            <a:r>
              <a:rPr lang="es-MX" smtClean="0"/>
              <a:t>1</a:t>
            </a:r>
            <a:endParaRPr lang="es-MX"/>
          </a:p>
        </p:txBody>
      </p:sp>
      <p:sp>
        <p:nvSpPr>
          <p:cNvPr id="4" name="3 Marcador de número de diapositiva"/>
          <p:cNvSpPr>
            <a:spLocks noGrp="1"/>
          </p:cNvSpPr>
          <p:nvPr>
            <p:ph type="sldNum" sz="quarter" idx="12"/>
          </p:nvPr>
        </p:nvSpPr>
        <p:spPr/>
        <p:txBody>
          <a:bodyPr/>
          <a:lstStyle/>
          <a:p>
            <a:pPr>
              <a:defRPr/>
            </a:pPr>
            <a:fld id="{6A0D13CE-CBE5-4B98-9CFE-EF0CA38E038C}" type="slidenum">
              <a:rPr lang="es-MX" smtClean="0"/>
              <a:pPr>
                <a:defRPr/>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pPr>
              <a:defRPr/>
            </a:pPr>
            <a:fld id="{1D449047-EBEF-468A-95C6-52905AD7B8BA}" type="datetime1">
              <a:rPr lang="es-MX" smtClean="0"/>
              <a:pPr>
                <a:defRPr/>
              </a:pPr>
              <a:t>06/04/2017</a:t>
            </a:fld>
            <a:endParaRPr lang="es-MX"/>
          </a:p>
        </p:txBody>
      </p:sp>
      <p:sp>
        <p:nvSpPr>
          <p:cNvPr id="6" name="5 Marcador de pie de página"/>
          <p:cNvSpPr>
            <a:spLocks noGrp="1"/>
          </p:cNvSpPr>
          <p:nvPr>
            <p:ph type="ftr" sz="quarter" idx="11"/>
          </p:nvPr>
        </p:nvSpPr>
        <p:spPr/>
        <p:txBody>
          <a:bodyPr/>
          <a:lstStyle/>
          <a:p>
            <a:pPr>
              <a:defRPr/>
            </a:pPr>
            <a:r>
              <a:rPr lang="es-MX" smtClean="0"/>
              <a:t>1</a:t>
            </a:r>
            <a:endParaRPr lang="es-MX"/>
          </a:p>
        </p:txBody>
      </p:sp>
      <p:sp>
        <p:nvSpPr>
          <p:cNvPr id="7" name="6 Marcador de número de diapositiva"/>
          <p:cNvSpPr>
            <a:spLocks noGrp="1"/>
          </p:cNvSpPr>
          <p:nvPr>
            <p:ph type="sldNum" sz="quarter" idx="12"/>
          </p:nvPr>
        </p:nvSpPr>
        <p:spPr/>
        <p:txBody>
          <a:bodyPr/>
          <a:lstStyle/>
          <a:p>
            <a:pPr>
              <a:defRPr/>
            </a:pPr>
            <a:fld id="{2DA80EE8-D433-4D81-9092-5FDAB0765BEF}" type="slidenum">
              <a:rPr lang="es-MX" smtClean="0"/>
              <a:pPr>
                <a:defRPr/>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pPr>
              <a:defRPr/>
            </a:pPr>
            <a:fld id="{E8D5D1AB-91C7-4894-AB82-0D1FC19C3B91}" type="datetime1">
              <a:rPr lang="es-MX" smtClean="0"/>
              <a:pPr>
                <a:defRPr/>
              </a:pPr>
              <a:t>06/04/2017</a:t>
            </a:fld>
            <a:endParaRPr lang="es-MX"/>
          </a:p>
        </p:txBody>
      </p:sp>
      <p:sp>
        <p:nvSpPr>
          <p:cNvPr id="6" name="5 Marcador de pie de página"/>
          <p:cNvSpPr>
            <a:spLocks noGrp="1"/>
          </p:cNvSpPr>
          <p:nvPr>
            <p:ph type="ftr" sz="quarter" idx="11"/>
          </p:nvPr>
        </p:nvSpPr>
        <p:spPr/>
        <p:txBody>
          <a:bodyPr/>
          <a:lstStyle/>
          <a:p>
            <a:pPr>
              <a:defRPr/>
            </a:pPr>
            <a:r>
              <a:rPr lang="es-MX" smtClean="0"/>
              <a:t>1</a:t>
            </a:r>
            <a:endParaRPr lang="es-MX"/>
          </a:p>
        </p:txBody>
      </p:sp>
      <p:sp>
        <p:nvSpPr>
          <p:cNvPr id="7" name="6 Marcador de número de diapositiva"/>
          <p:cNvSpPr>
            <a:spLocks noGrp="1"/>
          </p:cNvSpPr>
          <p:nvPr>
            <p:ph type="sldNum" sz="quarter" idx="12"/>
          </p:nvPr>
        </p:nvSpPr>
        <p:spPr>
          <a:xfrm>
            <a:off x="8077200" y="6356350"/>
            <a:ext cx="609600" cy="365125"/>
          </a:xfrm>
        </p:spPr>
        <p:txBody>
          <a:bodyPr/>
          <a:lstStyle/>
          <a:p>
            <a:pPr>
              <a:defRPr/>
            </a:pPr>
            <a:fld id="{462BD838-E246-4DD4-ACCE-147DA4A7AFF7}" type="slidenum">
              <a:rPr lang="es-MX" smtClean="0"/>
              <a:pPr>
                <a:defRPr/>
              </a:pPr>
              <a:t>‹Nº›</a:t>
            </a:fld>
            <a:endParaRPr lang="es-MX"/>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7F03D473-1FD0-401B-BD73-058952BA932F}" type="datetime1">
              <a:rPr lang="es-MX" smtClean="0"/>
              <a:pPr>
                <a:defRPr/>
              </a:pPr>
              <a:t>06/04/2017</a:t>
            </a:fld>
            <a:endParaRPr lang="es-MX"/>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r>
              <a:rPr lang="es-MX" smtClean="0"/>
              <a:t>1</a:t>
            </a:r>
            <a:endParaRPr lang="es-MX"/>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62426A32-A5C2-4D73-900E-BD3723455E56}" type="slidenum">
              <a:rPr lang="es-MX" smtClean="0"/>
              <a:pPr>
                <a:defRPr/>
              </a:pPr>
              <a:t>‹Nº›</a:t>
            </a:fld>
            <a:endParaRPr lang="es-MX"/>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 id="2147483869"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 Box 5"/>
          <p:cNvSpPr txBox="1">
            <a:spLocks noChangeArrowheads="1"/>
          </p:cNvSpPr>
          <p:nvPr/>
        </p:nvSpPr>
        <p:spPr bwMode="auto">
          <a:xfrm>
            <a:off x="2514600" y="685800"/>
            <a:ext cx="4495800" cy="5447645"/>
          </a:xfrm>
          <a:prstGeom prst="rect">
            <a:avLst/>
          </a:prstGeom>
          <a:noFill/>
          <a:ln w="9525">
            <a:noFill/>
            <a:miter lim="800000"/>
            <a:headEnd/>
            <a:tailEnd/>
          </a:ln>
        </p:spPr>
        <p:txBody>
          <a:bodyPr wrap="square">
            <a:spAutoFit/>
          </a:bodyPr>
          <a:lstStyle/>
          <a:p>
            <a:pPr algn="ctr"/>
            <a:endParaRPr lang="es-ES" sz="2800" dirty="0">
              <a:solidFill>
                <a:srgbClr val="002060"/>
              </a:solidFill>
            </a:endParaRPr>
          </a:p>
          <a:p>
            <a:pPr algn="ctr"/>
            <a:r>
              <a:rPr lang="es-ES" sz="3200" dirty="0" smtClean="0">
                <a:solidFill>
                  <a:srgbClr val="002060"/>
                </a:solidFill>
              </a:rPr>
              <a:t>TECNICAS DE REGLAMENTACION EN EL SISTEMA UNIVERSAL Y REGIONAL- SOTF </a:t>
            </a:r>
            <a:r>
              <a:rPr lang="es-ES" sz="3200" smtClean="0">
                <a:solidFill>
                  <a:srgbClr val="002060"/>
                </a:solidFill>
              </a:rPr>
              <a:t>LAW vis a vis </a:t>
            </a:r>
            <a:r>
              <a:rPr lang="es-ES" sz="3200" dirty="0" smtClean="0">
                <a:solidFill>
                  <a:srgbClr val="002060"/>
                </a:solidFill>
              </a:rPr>
              <a:t>HARD LAW</a:t>
            </a:r>
          </a:p>
          <a:p>
            <a:pPr algn="ctr"/>
            <a:endParaRPr lang="es-ES" sz="3200" dirty="0">
              <a:solidFill>
                <a:srgbClr val="002060"/>
              </a:solidFill>
            </a:endParaRPr>
          </a:p>
          <a:p>
            <a:pPr algn="ctr"/>
            <a:r>
              <a:rPr lang="es-ES" sz="3200" dirty="0" smtClean="0">
                <a:solidFill>
                  <a:srgbClr val="002060"/>
                </a:solidFill>
              </a:rPr>
              <a:t>Instituto de Estudios Judiciales SCBA, marzo/abril de 2017</a:t>
            </a:r>
            <a:endParaRPr lang="es-ES" sz="3200" dirty="0">
              <a:solidFill>
                <a:srgbClr val="002060"/>
              </a:solidFill>
            </a:endParaRPr>
          </a:p>
        </p:txBody>
      </p:sp>
      <p:sp>
        <p:nvSpPr>
          <p:cNvPr id="3077" name="Text Box 5"/>
          <p:cNvSpPr txBox="1">
            <a:spLocks noChangeArrowheads="1"/>
          </p:cNvSpPr>
          <p:nvPr/>
        </p:nvSpPr>
        <p:spPr bwMode="auto">
          <a:xfrm>
            <a:off x="1219200" y="3733800"/>
            <a:ext cx="7620000" cy="369332"/>
          </a:xfrm>
          <a:prstGeom prst="rect">
            <a:avLst/>
          </a:prstGeom>
          <a:noFill/>
          <a:ln w="9525">
            <a:noFill/>
            <a:miter lim="800000"/>
            <a:headEnd/>
            <a:tailEnd/>
          </a:ln>
        </p:spPr>
        <p:txBody>
          <a:bodyPr wrap="square">
            <a:spAutoFit/>
          </a:bodyPr>
          <a:lstStyle/>
          <a:p>
            <a:pPr algn="ctr"/>
            <a:r>
              <a:rPr lang="es-ES" sz="1800" dirty="0" smtClean="0">
                <a:solidFill>
                  <a:srgbClr val="FFFF99"/>
                </a:solidFill>
              </a:rPr>
              <a:t>.</a:t>
            </a:r>
            <a:endParaRPr lang="es-ES" sz="1800" dirty="0">
              <a:solidFill>
                <a:srgbClr val="FFFF99"/>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362712"/>
          </a:xfrm>
        </p:spPr>
        <p:txBody>
          <a:bodyPr>
            <a:noAutofit/>
          </a:bodyPr>
          <a:lstStyle/>
          <a:p>
            <a:r>
              <a:rPr lang="es-AR" sz="2800" dirty="0" smtClean="0"/>
              <a:t>Contenido- competencia judicial internacional</a:t>
            </a:r>
            <a:endParaRPr lang="es-AR" sz="2800" dirty="0"/>
          </a:p>
        </p:txBody>
      </p:sp>
      <p:sp>
        <p:nvSpPr>
          <p:cNvPr id="3" name="2 Marcador de contenido"/>
          <p:cNvSpPr>
            <a:spLocks noGrp="1"/>
          </p:cNvSpPr>
          <p:nvPr>
            <p:ph idx="1"/>
          </p:nvPr>
        </p:nvSpPr>
        <p:spPr>
          <a:xfrm>
            <a:off x="457200" y="1066800"/>
            <a:ext cx="8229600" cy="5257800"/>
          </a:xfrm>
        </p:spPr>
        <p:txBody>
          <a:bodyPr>
            <a:normAutofit fontScale="77500" lnSpcReduction="20000"/>
          </a:bodyPr>
          <a:lstStyle/>
          <a:p>
            <a:r>
              <a:rPr lang="es-AR" dirty="0" smtClean="0"/>
              <a:t> a) Será competente para el </a:t>
            </a:r>
            <a:r>
              <a:rPr lang="es-AR" b="1" dirty="0" smtClean="0"/>
              <a:t>otorgamiento de la adopción</a:t>
            </a:r>
            <a:r>
              <a:rPr lang="es-AR" dirty="0" smtClean="0"/>
              <a:t>, la </a:t>
            </a:r>
            <a:r>
              <a:rPr lang="es-AR" i="1" dirty="0" smtClean="0"/>
              <a:t>autoridad del Estado </a:t>
            </a:r>
            <a:r>
              <a:rPr lang="es-AR" dirty="0" smtClean="0"/>
              <a:t>de la </a:t>
            </a:r>
            <a:r>
              <a:rPr lang="es-AR" b="1" dirty="0" smtClean="0"/>
              <a:t>residencia habitual del adoptado (artículo 15)</a:t>
            </a:r>
            <a:r>
              <a:rPr lang="es-AR" dirty="0" smtClean="0"/>
              <a:t>; </a:t>
            </a:r>
          </a:p>
          <a:p>
            <a:r>
              <a:rPr lang="es-AR" dirty="0" smtClean="0"/>
              <a:t>b) Será competente, igualmente, para decidir sobre su </a:t>
            </a:r>
            <a:r>
              <a:rPr lang="es-AR" b="1" dirty="0" smtClean="0"/>
              <a:t>anulación o revocación,</a:t>
            </a:r>
            <a:r>
              <a:rPr lang="es-AR" dirty="0" smtClean="0"/>
              <a:t> la autoridad de la residencia habitual del adoptado al momento del otorgamiento de la adopción (artículo 16, primer párrafo);</a:t>
            </a:r>
          </a:p>
          <a:p>
            <a:r>
              <a:rPr lang="es-AR" dirty="0" smtClean="0"/>
              <a:t>c) Será competente, por otra parte, para decidir la </a:t>
            </a:r>
            <a:r>
              <a:rPr lang="es-AR" b="1" dirty="0" smtClean="0"/>
              <a:t>conversión de la adopción simple en plena o legitimación adoptiva </a:t>
            </a:r>
            <a:r>
              <a:rPr lang="es-AR" dirty="0" smtClean="0"/>
              <a:t>o figuras afines, </a:t>
            </a:r>
            <a:r>
              <a:rPr lang="es-AR" b="1" dirty="0" smtClean="0"/>
              <a:t>alternativamente y a elección del actor</a:t>
            </a:r>
            <a:r>
              <a:rPr lang="es-AR" dirty="0" smtClean="0"/>
              <a:t>, la autoridad del Estado de </a:t>
            </a:r>
            <a:r>
              <a:rPr lang="es-AR" u="sng" dirty="0" smtClean="0"/>
              <a:t>la residencia habitual del adoptado al momento de la adopción o la del Estado donde tenga domicilio el adoptante,</a:t>
            </a:r>
            <a:r>
              <a:rPr lang="es-AR" dirty="0" smtClean="0"/>
              <a:t> o la del </a:t>
            </a:r>
            <a:r>
              <a:rPr lang="es-AR" u="sng" dirty="0" smtClean="0"/>
              <a:t>Estado donde tenga domicilio el adoptado cuando tenga domicilio propio, al momento de pedirse la conversión</a:t>
            </a:r>
            <a:r>
              <a:rPr lang="es-AR" dirty="0" smtClean="0"/>
              <a:t> (artículo 16, segundo párrafo); </a:t>
            </a:r>
          </a:p>
          <a:p>
            <a:r>
              <a:rPr lang="es-AR" dirty="0" smtClean="0"/>
              <a:t>d) Será competente para decidir las cuestiones relativas a </a:t>
            </a:r>
            <a:r>
              <a:rPr lang="es-AR" b="1" dirty="0" smtClean="0"/>
              <a:t>las relaciones entre adoptado y adoptante y la familia de éste</a:t>
            </a:r>
            <a:r>
              <a:rPr lang="es-AR" dirty="0" smtClean="0"/>
              <a:t>, los jueces (autoridades) del Estado del </a:t>
            </a:r>
            <a:r>
              <a:rPr lang="es-AR" u="sng" dirty="0" smtClean="0"/>
              <a:t>domicilio del adoptante mientras el adoptado no constituya domicilio propio</a:t>
            </a:r>
            <a:r>
              <a:rPr lang="es-AR" dirty="0" smtClean="0"/>
              <a:t>. A partir del momento en que el adoptado tenga domicilio propio será competente, </a:t>
            </a:r>
            <a:r>
              <a:rPr lang="es-AR" u="sng" dirty="0" smtClean="0"/>
              <a:t>a elección del actor, el juez del domicilio del adoptado o del adoptante </a:t>
            </a:r>
            <a:r>
              <a:rPr lang="es-AR" dirty="0" smtClean="0"/>
              <a:t>(artículo 17). </a:t>
            </a:r>
            <a:endParaRPr lang="es-A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362712"/>
          </a:xfrm>
        </p:spPr>
        <p:txBody>
          <a:bodyPr>
            <a:normAutofit fontScale="90000"/>
          </a:bodyPr>
          <a:lstStyle/>
          <a:p>
            <a:r>
              <a:rPr lang="es-AR" sz="3600" dirty="0" smtClean="0"/>
              <a:t>Derecho aplicable</a:t>
            </a:r>
            <a:endParaRPr lang="es-AR" sz="3600" dirty="0"/>
          </a:p>
        </p:txBody>
      </p:sp>
      <p:sp>
        <p:nvSpPr>
          <p:cNvPr id="3" name="2 Marcador de contenido"/>
          <p:cNvSpPr>
            <a:spLocks noGrp="1"/>
          </p:cNvSpPr>
          <p:nvPr>
            <p:ph idx="1"/>
          </p:nvPr>
        </p:nvSpPr>
        <p:spPr>
          <a:xfrm>
            <a:off x="457200" y="1066800"/>
            <a:ext cx="8229600" cy="5257800"/>
          </a:xfrm>
        </p:spPr>
        <p:txBody>
          <a:bodyPr>
            <a:normAutofit fontScale="85000" lnSpcReduction="10000"/>
          </a:bodyPr>
          <a:lstStyle/>
          <a:p>
            <a:pPr marL="514350" indent="-514350">
              <a:buAutoNum type="alphaLcParenR"/>
            </a:pPr>
            <a:r>
              <a:rPr lang="es-AR" dirty="0" smtClean="0"/>
              <a:t>El artículo 3 expresa que </a:t>
            </a:r>
            <a:r>
              <a:rPr lang="es-AR" b="1" dirty="0" smtClean="0"/>
              <a:t>la ley de la residencia habitual del menor regirá:</a:t>
            </a:r>
            <a:r>
              <a:rPr lang="es-AR" dirty="0" smtClean="0"/>
              <a:t> la capacidad, consentimiento y demás requisitos para ser adoptados, así como cuáles son los procedimientos, y formalidades extrínsecas necesarias para la constitución del vínculo.</a:t>
            </a:r>
          </a:p>
          <a:p>
            <a:pPr marL="514350" indent="-514350">
              <a:buAutoNum type="alphaLcParenR"/>
            </a:pPr>
            <a:r>
              <a:rPr lang="es-AR" dirty="0" smtClean="0"/>
              <a:t> El artículo 4 establece la </a:t>
            </a:r>
            <a:r>
              <a:rPr lang="es-AR" b="1" dirty="0" smtClean="0"/>
              <a:t>ley del domicilio del adoptante o adoptantes regirá</a:t>
            </a:r>
            <a:r>
              <a:rPr lang="es-AR" dirty="0" smtClean="0"/>
              <a:t>: la capacidad para ser adoptante, los requisitos de edad y estado civil del adoptante, el consentimiento del cónyuge del adoptante, si fuere el caso y los demás requisitos para ser adoptante. Además, en la parte final de este artículo 4, se establece una especie </a:t>
            </a:r>
            <a:r>
              <a:rPr lang="es-AR" b="1" dirty="0" smtClean="0"/>
              <a:t>de cláusula de cierre denotativa de la prioridad hacia la protección internacional del menor</a:t>
            </a:r>
            <a:r>
              <a:rPr lang="es-AR" dirty="0" smtClean="0"/>
              <a:t>, al expresar que “</a:t>
            </a:r>
            <a:r>
              <a:rPr lang="es-AR" u="sng" dirty="0" smtClean="0"/>
              <a:t>en el supuesto de que los requisitos de la ley del adoptante (o adoptantes) sea manifiestamente menos estrictos a los señalados por la ley de la residencia habitual del adoptado, regirá la ley de éste</a:t>
            </a:r>
            <a:r>
              <a:rPr lang="es-AR" dirty="0" smtClean="0"/>
              <a:t>”.</a:t>
            </a:r>
            <a:endParaRPr lang="es-A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33400"/>
            <a:ext cx="8229600" cy="5791200"/>
          </a:xfrm>
        </p:spPr>
        <p:txBody>
          <a:bodyPr>
            <a:normAutofit fontScale="85000" lnSpcReduction="20000"/>
          </a:bodyPr>
          <a:lstStyle/>
          <a:p>
            <a:r>
              <a:rPr lang="es-AR" dirty="0" smtClean="0"/>
              <a:t>c) El artículo 9, en relación con las adopciones plenas, la legitimación adoptiva y figuras afines, </a:t>
            </a:r>
            <a:r>
              <a:rPr lang="es-AR" b="1" dirty="0" smtClean="0"/>
              <a:t>las relaciones entre adoptante y adoptado</a:t>
            </a:r>
            <a:r>
              <a:rPr lang="es-AR" dirty="0" smtClean="0"/>
              <a:t>, inclusive las alimentarias, y las del adoptado con la familia del adoptante se regirán por la misma </a:t>
            </a:r>
            <a:r>
              <a:rPr lang="es-AR" b="1" dirty="0" smtClean="0"/>
              <a:t>ley que rige las relaciones del adoptante con su familia legítima. </a:t>
            </a:r>
            <a:r>
              <a:rPr lang="es-AR" dirty="0" smtClean="0"/>
              <a:t>No obstante, el artículo 9, párrafo b, estipula: “los vínculos del adoptado con su familia de origen se considerarán disueltos. Sin embargo, subsistirán los impedimentos para contraer matrimonio”. </a:t>
            </a:r>
          </a:p>
          <a:p>
            <a:r>
              <a:rPr lang="es-AR" dirty="0" smtClean="0"/>
              <a:t>d) El artículo 11 se refiere a los </a:t>
            </a:r>
            <a:r>
              <a:rPr lang="es-AR" b="1" dirty="0" smtClean="0"/>
              <a:t>derechos sucesorios </a:t>
            </a:r>
            <a:r>
              <a:rPr lang="es-AR" dirty="0" smtClean="0"/>
              <a:t>y así determina que se regirán por las normas aplicables a las sucesiones de cada una de las partes. </a:t>
            </a:r>
          </a:p>
          <a:p>
            <a:r>
              <a:rPr lang="es-AR" dirty="0" smtClean="0"/>
              <a:t>e) El artículo 13 relativo a la posibilidad de la </a:t>
            </a:r>
            <a:r>
              <a:rPr lang="es-AR" b="1" dirty="0" smtClean="0"/>
              <a:t>conversión de la adopción simple en plena </a:t>
            </a:r>
            <a:r>
              <a:rPr lang="es-AR" dirty="0" smtClean="0"/>
              <a:t>o legitimación adoptiva o instituciones afines, dicha conversión se regirá, a </a:t>
            </a:r>
            <a:r>
              <a:rPr lang="es-AR" b="1" dirty="0" smtClean="0"/>
              <a:t>elección del actor, </a:t>
            </a:r>
            <a:r>
              <a:rPr lang="es-AR" dirty="0" smtClean="0"/>
              <a:t>por la </a:t>
            </a:r>
            <a:r>
              <a:rPr lang="es-AR" u="sng" dirty="0" smtClean="0"/>
              <a:t>ley de la residencia habitual del adoptado, al momento de la adopción, o por la ley del Estado donde tenga su domicilio el adoptante al momento de pedirse la conversión</a:t>
            </a:r>
            <a:r>
              <a:rPr lang="es-AR" dirty="0" smtClean="0"/>
              <a:t>. </a:t>
            </a:r>
          </a:p>
          <a:p>
            <a:r>
              <a:rPr lang="es-AR" dirty="0" smtClean="0"/>
              <a:t>f) El artículo 14, cubre el supuesto de la anulación de la adopción, la cual se regirá por la ley de su otorgamiento. </a:t>
            </a:r>
            <a:endParaRPr lang="es-A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85800"/>
            <a:ext cx="8229600" cy="5638800"/>
          </a:xfrm>
        </p:spPr>
        <p:txBody>
          <a:bodyPr>
            <a:normAutofit fontScale="92500" lnSpcReduction="20000"/>
          </a:bodyPr>
          <a:lstStyle/>
          <a:p>
            <a:r>
              <a:rPr lang="es-AR" dirty="0" smtClean="0"/>
              <a:t>CIDIP-IV (1989 Montevideo, Uruguay): (3) </a:t>
            </a:r>
            <a:r>
              <a:rPr lang="es-AR" b="1" dirty="0" smtClean="0"/>
              <a:t>Convención Interamericana sobre Restitución Internacional de Menores - VIGENTE; </a:t>
            </a:r>
            <a:r>
              <a:rPr lang="es-AR" dirty="0" smtClean="0"/>
              <a:t>Convención Interamericana sobre Obligaciones Alimentarias - VIGENTE, y Convención Interamericana sobre el Transporte Internacional de Mercaderías por Carretera. </a:t>
            </a:r>
          </a:p>
          <a:p>
            <a:r>
              <a:rPr lang="es-AR" dirty="0" smtClean="0"/>
              <a:t>CIDIP-V (1994 Ciudad de México, México): (2) Convención Interamericana sobre Derecho Aplicable a los Contratos Internacionales; </a:t>
            </a:r>
            <a:r>
              <a:rPr lang="es-AR" b="1" dirty="0" smtClean="0"/>
              <a:t>Convención Interamericana sobre Tráfico Internacional de Menores</a:t>
            </a:r>
            <a:r>
              <a:rPr lang="es-AR" dirty="0" smtClean="0"/>
              <a:t>. VIGENTE</a:t>
            </a:r>
          </a:p>
          <a:p>
            <a:r>
              <a:rPr lang="es-AR" dirty="0" smtClean="0"/>
              <a:t>CIDIP-VI (2002 Washington, Estados Unidos de América): (3) La Ley Modelo Interamericana sobre Garantías Mobiliarias; La Carta de Porte Directa Uniforme Negociable Interamericana para el Transporte Internacional de Mercaderías por Carretera; La Carta de Porte Directa Uniforme No Negociable Interamericana para el Transporte Internacional de Mercaderías por Carreteras. </a:t>
            </a:r>
          </a:p>
          <a:p>
            <a:endParaRPr lang="es-AR" dirty="0" smtClean="0"/>
          </a:p>
          <a:p>
            <a:endParaRPr lang="es-A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95400"/>
            <a:ext cx="8229600" cy="5029200"/>
          </a:xfrm>
        </p:spPr>
        <p:txBody>
          <a:bodyPr>
            <a:normAutofit/>
          </a:bodyPr>
          <a:lstStyle/>
          <a:p>
            <a:r>
              <a:rPr lang="es-AR" dirty="0" smtClean="0"/>
              <a:t>CIDIP-VII (1ª sesión 2009 Washington, EUA; 2ª sesión aún por definir): (2) </a:t>
            </a:r>
            <a:r>
              <a:rPr lang="es-AR" u="sng" dirty="0" smtClean="0"/>
              <a:t>Reglamento Modelo </a:t>
            </a:r>
            <a:r>
              <a:rPr lang="es-AR" dirty="0" smtClean="0"/>
              <a:t>para el Registro en virtud de la </a:t>
            </a:r>
            <a:r>
              <a:rPr lang="es-AR" u="sng" dirty="0" smtClean="0"/>
              <a:t>Ley Modelo </a:t>
            </a:r>
            <a:r>
              <a:rPr lang="es-AR" dirty="0" smtClean="0"/>
              <a:t>Interamericana sobre Garantías Mobiliarias; Protección de consumidores (pendiente de su discusión). No vigente-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00200"/>
            <a:ext cx="8229600" cy="4724400"/>
          </a:xfrm>
        </p:spPr>
        <p:txBody>
          <a:bodyPr>
            <a:normAutofit/>
          </a:bodyPr>
          <a:lstStyle/>
          <a:p>
            <a:r>
              <a:rPr lang="es-AR" dirty="0" smtClean="0"/>
              <a:t>Se está considerando, a través de la Presidencia de la OEA el lanzamiento de una convocatoria para nuevos temas para una CIDIP-VIII. </a:t>
            </a:r>
          </a:p>
          <a:p>
            <a:r>
              <a:rPr lang="es-AR" dirty="0" smtClean="0"/>
              <a:t>Argentina tiene ratificada en materia de niñez la CIDIP IV  Restitución Internacional de menores, y la  V sobre Trafico de Niños</a:t>
            </a:r>
            <a:endParaRPr lang="es-A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609600" y="2895600"/>
            <a:ext cx="8686800" cy="1981200"/>
          </a:xfrm>
        </p:spPr>
        <p:txBody>
          <a:bodyPr/>
          <a:lstStyle/>
          <a:p>
            <a:pPr>
              <a:buFont typeface="Wingdings" pitchFamily="2" charset="2"/>
              <a:buNone/>
              <a:defRPr/>
            </a:pPr>
            <a:r>
              <a:rPr lang="es-ES" smtClean="0"/>
              <a:t>	En las CIDIP´s han convivido, básicamente, dos técnicas de reglamentación muy diferentes pero compatibles (del </a:t>
            </a:r>
            <a:r>
              <a:rPr lang="es-ES" i="1" smtClean="0"/>
              <a:t>Hard</a:t>
            </a:r>
            <a:r>
              <a:rPr lang="es-ES" smtClean="0"/>
              <a:t> al </a:t>
            </a:r>
            <a:r>
              <a:rPr lang="es-ES" i="1" smtClean="0"/>
              <a:t>Soft Law</a:t>
            </a:r>
            <a:r>
              <a:rPr lang="es-ES" smtClean="0"/>
              <a:t>).</a:t>
            </a:r>
          </a:p>
        </p:txBody>
      </p:sp>
      <p:sp>
        <p:nvSpPr>
          <p:cNvPr id="54274" name="Rectangle 2"/>
          <p:cNvSpPr>
            <a:spLocks noChangeArrowheads="1"/>
          </p:cNvSpPr>
          <p:nvPr/>
        </p:nvSpPr>
        <p:spPr bwMode="auto">
          <a:xfrm>
            <a:off x="304800" y="304800"/>
            <a:ext cx="8305800" cy="1752600"/>
          </a:xfrm>
          <a:prstGeom prst="rect">
            <a:avLst/>
          </a:prstGeom>
          <a:noFill/>
          <a:ln w="9525">
            <a:noFill/>
            <a:miter lim="800000"/>
            <a:headEnd/>
            <a:tailEnd/>
          </a:ln>
        </p:spPr>
        <p:txBody>
          <a:bodyPr anchor="ctr"/>
          <a:lstStyle/>
          <a:p>
            <a:pPr eaLnBrk="0" hangingPunct="0">
              <a:defRPr/>
            </a:pPr>
            <a:r>
              <a:rPr lang="es-MX" b="1" dirty="0">
                <a:solidFill>
                  <a:srgbClr val="FF6600"/>
                </a:solidFill>
                <a:latin typeface="Tahoma" pitchFamily="34" charset="0"/>
              </a:rPr>
              <a:t/>
            </a:r>
            <a:br>
              <a:rPr lang="es-MX" b="1" dirty="0">
                <a:solidFill>
                  <a:srgbClr val="FF6600"/>
                </a:solidFill>
                <a:latin typeface="Tahoma" pitchFamily="34" charset="0"/>
              </a:rPr>
            </a:br>
            <a:r>
              <a:rPr lang="es-ES" sz="2000" b="1" dirty="0">
                <a:solidFill>
                  <a:srgbClr val="002060"/>
                </a:solidFill>
                <a:latin typeface="Tahoma" pitchFamily="34" charset="0"/>
              </a:rPr>
              <a:t>A. TÉCNICAS DE REGLAMENTACIÓN: DEL HARD LAW AL SOFT LAW.</a:t>
            </a:r>
            <a:r>
              <a:rPr lang="en-US" b="1" dirty="0">
                <a:solidFill>
                  <a:srgbClr val="002060"/>
                </a:solidFill>
                <a:effectLst>
                  <a:outerShdw blurRad="38100" dist="38100" dir="2700000" algn="tl">
                    <a:srgbClr val="000000"/>
                  </a:outerShdw>
                </a:effectLst>
                <a:latin typeface="Tahoma" pitchFamily="34" charset="0"/>
              </a:rPr>
              <a:t/>
            </a:r>
            <a:br>
              <a:rPr lang="en-US" b="1" dirty="0">
                <a:solidFill>
                  <a:srgbClr val="002060"/>
                </a:solidFill>
                <a:effectLst>
                  <a:outerShdw blurRad="38100" dist="38100" dir="2700000" algn="tl">
                    <a:srgbClr val="000000"/>
                  </a:outerShdw>
                </a:effectLst>
                <a:latin typeface="Tahoma" pitchFamily="34" charset="0"/>
              </a:rPr>
            </a:br>
            <a:endParaRPr lang="es-ES" b="1" dirty="0">
              <a:solidFill>
                <a:srgbClr val="002060"/>
              </a:solidFill>
              <a:latin typeface="Tahom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609600" y="1905000"/>
            <a:ext cx="8686800" cy="1981200"/>
          </a:xfrm>
        </p:spPr>
        <p:txBody>
          <a:bodyPr>
            <a:normAutofit fontScale="92500" lnSpcReduction="10000"/>
          </a:bodyPr>
          <a:lstStyle/>
          <a:p>
            <a:pPr>
              <a:buFont typeface="Wingdings" pitchFamily="2" charset="2"/>
              <a:buNone/>
              <a:defRPr/>
            </a:pPr>
            <a:r>
              <a:rPr lang="es-ES" smtClean="0"/>
              <a:t>	El nacimiento de una Convención Internacional o de una Ley Modelo se determinará: </a:t>
            </a:r>
          </a:p>
          <a:p>
            <a:pPr>
              <a:buFont typeface="Wingdings" pitchFamily="2" charset="2"/>
              <a:buNone/>
              <a:defRPr/>
            </a:pPr>
            <a:r>
              <a:rPr lang="es-ES" smtClean="0"/>
              <a:t>	- Según la materia particular que se trate de regular; y </a:t>
            </a:r>
          </a:p>
          <a:p>
            <a:pPr>
              <a:buFont typeface="Wingdings" pitchFamily="2" charset="2"/>
              <a:buNone/>
              <a:defRPr/>
            </a:pPr>
            <a:r>
              <a:rPr lang="es-ES" smtClean="0"/>
              <a:t>	- La inclinación o conveniencia  que tenga el Estado, que “promociona” el instrumento, hacia una técnica u otra.</a:t>
            </a:r>
            <a:endParaRPr lang="es-ES" smtClean="0">
              <a:effectLst/>
            </a:endParaRPr>
          </a:p>
        </p:txBody>
      </p:sp>
      <p:sp>
        <p:nvSpPr>
          <p:cNvPr id="54274" name="Rectangle 2"/>
          <p:cNvSpPr>
            <a:spLocks noChangeArrowheads="1"/>
          </p:cNvSpPr>
          <p:nvPr/>
        </p:nvSpPr>
        <p:spPr bwMode="auto">
          <a:xfrm>
            <a:off x="304800" y="304800"/>
            <a:ext cx="8305800" cy="1752600"/>
          </a:xfrm>
          <a:prstGeom prst="rect">
            <a:avLst/>
          </a:prstGeom>
          <a:noFill/>
          <a:ln w="9525">
            <a:noFill/>
            <a:miter lim="800000"/>
            <a:headEnd/>
            <a:tailEnd/>
          </a:ln>
        </p:spPr>
        <p:txBody>
          <a:bodyPr anchor="ctr"/>
          <a:lstStyle/>
          <a:p>
            <a:pPr eaLnBrk="0" hangingPunct="0">
              <a:defRPr/>
            </a:pPr>
            <a:r>
              <a:rPr lang="es-MX" b="1" dirty="0">
                <a:solidFill>
                  <a:srgbClr val="002060"/>
                </a:solidFill>
                <a:latin typeface="Tahoma" pitchFamily="34" charset="0"/>
              </a:rPr>
              <a:t/>
            </a:r>
            <a:br>
              <a:rPr lang="es-MX" b="1" dirty="0">
                <a:solidFill>
                  <a:srgbClr val="002060"/>
                </a:solidFill>
                <a:latin typeface="Tahoma" pitchFamily="34" charset="0"/>
              </a:rPr>
            </a:br>
            <a:r>
              <a:rPr lang="en-US" b="1" dirty="0">
                <a:solidFill>
                  <a:srgbClr val="002060"/>
                </a:solidFill>
                <a:effectLst>
                  <a:outerShdw blurRad="38100" dist="38100" dir="2700000" algn="tl">
                    <a:srgbClr val="000000"/>
                  </a:outerShdw>
                </a:effectLst>
                <a:latin typeface="Tahoma" pitchFamily="34" charset="0"/>
              </a:rPr>
              <a:t/>
            </a:r>
            <a:br>
              <a:rPr lang="en-US" b="1" dirty="0">
                <a:solidFill>
                  <a:srgbClr val="002060"/>
                </a:solidFill>
                <a:effectLst>
                  <a:outerShdw blurRad="38100" dist="38100" dir="2700000" algn="tl">
                    <a:srgbClr val="000000"/>
                  </a:outerShdw>
                </a:effectLst>
                <a:latin typeface="Tahoma" pitchFamily="34" charset="0"/>
              </a:rPr>
            </a:br>
            <a:endParaRPr lang="es-ES" b="1" dirty="0">
              <a:solidFill>
                <a:srgbClr val="002060"/>
              </a:solidFill>
              <a:latin typeface="Tahom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914400" y="838200"/>
            <a:ext cx="7696200" cy="4876800"/>
          </a:xfrm>
        </p:spPr>
        <p:txBody>
          <a:bodyPr>
            <a:normAutofit/>
          </a:bodyPr>
          <a:lstStyle/>
          <a:p>
            <a:pPr>
              <a:buFont typeface="Wingdings" pitchFamily="2" charset="2"/>
              <a:buNone/>
              <a:defRPr/>
            </a:pPr>
            <a:r>
              <a:rPr lang="es-ES" dirty="0" smtClean="0"/>
              <a:t>	</a:t>
            </a:r>
            <a:r>
              <a:rPr lang="es-ES" sz="3900" dirty="0" smtClean="0"/>
              <a:t>La región americana aboga por:</a:t>
            </a:r>
          </a:p>
          <a:p>
            <a:pPr>
              <a:buFont typeface="Wingdings" pitchFamily="2" charset="2"/>
              <a:buNone/>
              <a:defRPr/>
            </a:pPr>
            <a:endParaRPr lang="es-ES" sz="3900" dirty="0" smtClean="0"/>
          </a:p>
          <a:p>
            <a:pPr>
              <a:buFont typeface="Wingdings" pitchFamily="2" charset="2"/>
              <a:buNone/>
              <a:defRPr/>
            </a:pPr>
            <a:r>
              <a:rPr lang="es-ES" sz="3900" dirty="0" smtClean="0"/>
              <a:t>	- Un proceso de codificación viable y necesario </a:t>
            </a:r>
          </a:p>
          <a:p>
            <a:pPr>
              <a:buFont typeface="Wingdings" pitchFamily="2" charset="2"/>
              <a:buNone/>
              <a:defRPr/>
            </a:pPr>
            <a:r>
              <a:rPr lang="es-ES" sz="3900" dirty="0" smtClean="0"/>
              <a:t>	- La elaboración de instrumentos de diferente naturaleza y diferente calado</a:t>
            </a:r>
            <a:endParaRPr lang="es-ES" sz="3900" dirty="0" smtClean="0">
              <a:effectLst/>
            </a:endParaRPr>
          </a:p>
        </p:txBody>
      </p:sp>
      <p:sp>
        <p:nvSpPr>
          <p:cNvPr id="54274" name="Rectangle 2"/>
          <p:cNvSpPr>
            <a:spLocks noChangeArrowheads="1"/>
          </p:cNvSpPr>
          <p:nvPr/>
        </p:nvSpPr>
        <p:spPr bwMode="auto">
          <a:xfrm>
            <a:off x="304800" y="304800"/>
            <a:ext cx="8305800" cy="1752600"/>
          </a:xfrm>
          <a:prstGeom prst="rect">
            <a:avLst/>
          </a:prstGeom>
          <a:noFill/>
          <a:ln w="9525">
            <a:noFill/>
            <a:miter lim="800000"/>
            <a:headEnd/>
            <a:tailEnd/>
          </a:ln>
        </p:spPr>
        <p:txBody>
          <a:bodyPr anchor="ctr"/>
          <a:lstStyle/>
          <a:p>
            <a:pPr eaLnBrk="0" hangingPunct="0">
              <a:defRPr/>
            </a:pPr>
            <a:r>
              <a:rPr lang="es-MX" b="1" dirty="0">
                <a:solidFill>
                  <a:srgbClr val="002060"/>
                </a:solidFill>
                <a:latin typeface="Tahoma" pitchFamily="34" charset="0"/>
              </a:rPr>
              <a:t/>
            </a:r>
            <a:br>
              <a:rPr lang="es-MX" b="1" dirty="0">
                <a:solidFill>
                  <a:srgbClr val="002060"/>
                </a:solidFill>
                <a:latin typeface="Tahoma" pitchFamily="34" charset="0"/>
              </a:rPr>
            </a:br>
            <a:r>
              <a:rPr lang="en-US" b="1" dirty="0">
                <a:solidFill>
                  <a:srgbClr val="002060"/>
                </a:solidFill>
                <a:effectLst>
                  <a:outerShdw blurRad="38100" dist="38100" dir="2700000" algn="tl">
                    <a:srgbClr val="000000"/>
                  </a:outerShdw>
                </a:effectLst>
                <a:latin typeface="Tahoma" pitchFamily="34" charset="0"/>
              </a:rPr>
              <a:t/>
            </a:r>
            <a:br>
              <a:rPr lang="en-US" b="1" dirty="0">
                <a:solidFill>
                  <a:srgbClr val="002060"/>
                </a:solidFill>
                <a:effectLst>
                  <a:outerShdw blurRad="38100" dist="38100" dir="2700000" algn="tl">
                    <a:srgbClr val="000000"/>
                  </a:outerShdw>
                </a:effectLst>
                <a:latin typeface="Tahoma" pitchFamily="34" charset="0"/>
              </a:rPr>
            </a:br>
            <a:endParaRPr lang="es-ES" b="1" dirty="0">
              <a:solidFill>
                <a:srgbClr val="002060"/>
              </a:solidFill>
              <a:latin typeface="Tahom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609600" y="1295400"/>
            <a:ext cx="8001000" cy="4953000"/>
          </a:xfrm>
        </p:spPr>
        <p:txBody>
          <a:bodyPr>
            <a:normAutofit/>
          </a:bodyPr>
          <a:lstStyle/>
          <a:p>
            <a:pPr>
              <a:buFont typeface="Wingdings" pitchFamily="2" charset="2"/>
              <a:buNone/>
            </a:pPr>
            <a:r>
              <a:rPr lang="es-ES" dirty="0" smtClean="0"/>
              <a:t>	</a:t>
            </a:r>
            <a:r>
              <a:rPr lang="es-ES" sz="3600" dirty="0" smtClean="0"/>
              <a:t>Para ello, es necesario que los Estados miembros de la OEA se involucren, aún más, en el proceso de las </a:t>
            </a:r>
            <a:r>
              <a:rPr lang="es-ES" sz="3600" dirty="0" err="1" smtClean="0"/>
              <a:t>CIDIP`s</a:t>
            </a:r>
            <a:r>
              <a:rPr lang="es-ES" sz="3600" dirty="0" smtClean="0"/>
              <a:t> para fortalecerlas como la vía idónea para la codificación y desarrollo progresivo del </a:t>
            </a:r>
            <a:r>
              <a:rPr lang="es-ES" sz="3600" dirty="0" err="1" smtClean="0"/>
              <a:t>DIPr</a:t>
            </a:r>
            <a:r>
              <a:rPr lang="es-ES" sz="3600" dirty="0" smtClean="0"/>
              <a:t> interamericano</a:t>
            </a:r>
            <a:r>
              <a:rPr lang="es-ES" sz="3600" i="1" dirty="0" smtClean="0"/>
              <a:t>.</a:t>
            </a:r>
            <a:endParaRPr lang="es-ES" sz="3600" dirty="0" smtClean="0">
              <a:effectLst/>
            </a:endParaRPr>
          </a:p>
        </p:txBody>
      </p:sp>
      <p:sp>
        <p:nvSpPr>
          <p:cNvPr id="54274" name="Rectangle 2"/>
          <p:cNvSpPr>
            <a:spLocks noChangeArrowheads="1"/>
          </p:cNvSpPr>
          <p:nvPr/>
        </p:nvSpPr>
        <p:spPr bwMode="auto">
          <a:xfrm>
            <a:off x="304800" y="304800"/>
            <a:ext cx="8305800" cy="1752600"/>
          </a:xfrm>
          <a:prstGeom prst="rect">
            <a:avLst/>
          </a:prstGeom>
          <a:noFill/>
          <a:ln w="9525">
            <a:noFill/>
            <a:miter lim="800000"/>
            <a:headEnd/>
            <a:tailEnd/>
          </a:ln>
        </p:spPr>
        <p:txBody>
          <a:bodyPr anchor="ctr"/>
          <a:lstStyle/>
          <a:p>
            <a:pPr eaLnBrk="0" hangingPunct="0">
              <a:defRPr/>
            </a:pPr>
            <a:r>
              <a:rPr lang="es-MX" b="1" dirty="0">
                <a:solidFill>
                  <a:srgbClr val="002060"/>
                </a:solidFill>
                <a:latin typeface="Tahoma" pitchFamily="34" charset="0"/>
              </a:rPr>
              <a:t/>
            </a:r>
            <a:br>
              <a:rPr lang="es-MX" b="1" dirty="0">
                <a:solidFill>
                  <a:srgbClr val="002060"/>
                </a:solidFill>
                <a:latin typeface="Tahoma" pitchFamily="34" charset="0"/>
              </a:rPr>
            </a:br>
            <a:r>
              <a:rPr lang="en-US" b="1" dirty="0">
                <a:solidFill>
                  <a:srgbClr val="002060"/>
                </a:solidFill>
                <a:effectLst>
                  <a:outerShdw blurRad="38100" dist="38100" dir="2700000" algn="tl">
                    <a:srgbClr val="000000"/>
                  </a:outerShdw>
                </a:effectLst>
                <a:latin typeface="Tahoma" pitchFamily="34" charset="0"/>
              </a:rPr>
              <a:t/>
            </a:r>
            <a:br>
              <a:rPr lang="en-US" b="1" dirty="0">
                <a:solidFill>
                  <a:srgbClr val="002060"/>
                </a:solidFill>
                <a:effectLst>
                  <a:outerShdw blurRad="38100" dist="38100" dir="2700000" algn="tl">
                    <a:srgbClr val="000000"/>
                  </a:outerShdw>
                </a:effectLst>
                <a:latin typeface="Tahoma" pitchFamily="34" charset="0"/>
              </a:rPr>
            </a:br>
            <a:endParaRPr lang="es-ES" b="1" dirty="0">
              <a:solidFill>
                <a:srgbClr val="002060"/>
              </a:solidFill>
              <a:latin typeface="Tahom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1981200" y="1295400"/>
            <a:ext cx="5943600" cy="5124480"/>
          </a:xfrm>
          <a:prstGeom prst="rect">
            <a:avLst/>
          </a:prstGeom>
          <a:noFill/>
          <a:ln w="9525">
            <a:noFill/>
            <a:miter lim="800000"/>
            <a:headEnd/>
            <a:tailEnd/>
          </a:ln>
        </p:spPr>
        <p:txBody>
          <a:bodyPr wrap="square">
            <a:spAutoFit/>
          </a:bodyPr>
          <a:lstStyle/>
          <a:p>
            <a:pPr algn="ctr">
              <a:spcBef>
                <a:spcPct val="50000"/>
              </a:spcBef>
            </a:pPr>
            <a:endParaRPr lang="es-ES" sz="2300" b="1" dirty="0">
              <a:solidFill>
                <a:srgbClr val="FFFF00"/>
              </a:solidFill>
              <a:latin typeface="Century Gothic" pitchFamily="34" charset="0"/>
            </a:endParaRPr>
          </a:p>
          <a:p>
            <a:pPr algn="ctr">
              <a:spcBef>
                <a:spcPct val="50000"/>
              </a:spcBef>
            </a:pPr>
            <a:r>
              <a:rPr lang="es-ES" sz="3200" b="1" dirty="0">
                <a:solidFill>
                  <a:srgbClr val="002060"/>
                </a:solidFill>
                <a:latin typeface="Tahoma" pitchFamily="34" charset="0"/>
                <a:ea typeface="Tahoma" pitchFamily="34" charset="0"/>
                <a:cs typeface="Tahoma" pitchFamily="34" charset="0"/>
              </a:rPr>
              <a:t>“Compatibilidad de las convenciones interamericanas y universales en materia de familia y niñez: </a:t>
            </a:r>
          </a:p>
          <a:p>
            <a:pPr algn="ctr">
              <a:spcBef>
                <a:spcPct val="50000"/>
              </a:spcBef>
            </a:pPr>
            <a:r>
              <a:rPr lang="es-ES" sz="3200" b="1" dirty="0">
                <a:solidFill>
                  <a:srgbClr val="002060"/>
                </a:solidFill>
                <a:latin typeface="Tahoma" pitchFamily="34" charset="0"/>
                <a:ea typeface="Tahoma" pitchFamily="34" charset="0"/>
                <a:cs typeface="Tahoma" pitchFamily="34" charset="0"/>
              </a:rPr>
              <a:t>evolución y análisis</a:t>
            </a:r>
            <a:r>
              <a:rPr lang="es-ES" sz="3200" b="1" dirty="0" smtClean="0">
                <a:solidFill>
                  <a:srgbClr val="002060"/>
                </a:solidFill>
                <a:latin typeface="Tahoma" pitchFamily="34" charset="0"/>
                <a:ea typeface="Tahoma" pitchFamily="34" charset="0"/>
                <a:cs typeface="Tahoma" pitchFamily="34" charset="0"/>
              </a:rPr>
              <a:t>”</a:t>
            </a:r>
          </a:p>
          <a:p>
            <a:pPr algn="ctr">
              <a:spcBef>
                <a:spcPct val="50000"/>
              </a:spcBef>
            </a:pPr>
            <a:r>
              <a:rPr lang="es-ES" sz="3200" b="1" dirty="0" err="1" smtClean="0">
                <a:solidFill>
                  <a:srgbClr val="002060"/>
                </a:solidFill>
                <a:latin typeface="Tahoma" pitchFamily="34" charset="0"/>
                <a:ea typeface="Tahoma" pitchFamily="34" charset="0"/>
                <a:cs typeface="Tahoma" pitchFamily="34" charset="0"/>
              </a:rPr>
              <a:t>Dra</a:t>
            </a:r>
            <a:r>
              <a:rPr lang="es-ES" sz="3200" b="1" dirty="0" smtClean="0">
                <a:solidFill>
                  <a:srgbClr val="002060"/>
                </a:solidFill>
                <a:latin typeface="Tahoma" pitchFamily="34" charset="0"/>
                <a:ea typeface="Tahoma" pitchFamily="34" charset="0"/>
                <a:cs typeface="Tahoma" pitchFamily="34" charset="0"/>
              </a:rPr>
              <a:t> </a:t>
            </a:r>
            <a:r>
              <a:rPr lang="es-ES" sz="3200" b="1" dirty="0" err="1" smtClean="0">
                <a:solidFill>
                  <a:srgbClr val="002060"/>
                </a:solidFill>
                <a:latin typeface="Tahoma" pitchFamily="34" charset="0"/>
                <a:ea typeface="Tahoma" pitchFamily="34" charset="0"/>
                <a:cs typeface="Tahoma" pitchFamily="34" charset="0"/>
              </a:rPr>
              <a:t>Maria</a:t>
            </a:r>
            <a:r>
              <a:rPr lang="es-ES" sz="3200" b="1" dirty="0" smtClean="0">
                <a:solidFill>
                  <a:srgbClr val="002060"/>
                </a:solidFill>
                <a:latin typeface="Tahoma" pitchFamily="34" charset="0"/>
                <a:ea typeface="Tahoma" pitchFamily="34" charset="0"/>
                <a:cs typeface="Tahoma" pitchFamily="34" charset="0"/>
              </a:rPr>
              <a:t> Teresa Moya </a:t>
            </a:r>
            <a:r>
              <a:rPr lang="es-ES" sz="3200" b="1" dirty="0" err="1" smtClean="0">
                <a:solidFill>
                  <a:srgbClr val="002060"/>
                </a:solidFill>
                <a:latin typeface="Tahoma" pitchFamily="34" charset="0"/>
                <a:ea typeface="Tahoma" pitchFamily="34" charset="0"/>
                <a:cs typeface="Tahoma" pitchFamily="34" charset="0"/>
              </a:rPr>
              <a:t>Dominguez</a:t>
            </a:r>
            <a:endParaRPr lang="es-MX" sz="3200" b="1" dirty="0">
              <a:solidFill>
                <a:srgbClr val="002060"/>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609600" y="1905000"/>
            <a:ext cx="8229600" cy="3581400"/>
          </a:xfrm>
        </p:spPr>
        <p:txBody>
          <a:bodyPr>
            <a:normAutofit/>
          </a:bodyPr>
          <a:lstStyle/>
          <a:p>
            <a:pPr>
              <a:buFont typeface="Wingdings" pitchFamily="2" charset="2"/>
              <a:buNone/>
              <a:defRPr/>
            </a:pPr>
            <a:r>
              <a:rPr lang="es-ES" dirty="0" smtClean="0"/>
              <a:t>	Es una cuestión de la compatibilidad y/o idoneidad entre diferentes técnicas de reglamentación. </a:t>
            </a:r>
            <a:r>
              <a:rPr lang="es-ES" u="sng" dirty="0" smtClean="0"/>
              <a:t>Las luces que tienen las Leyes Modelos (</a:t>
            </a:r>
            <a:r>
              <a:rPr lang="es-ES" i="1" u="sng" dirty="0" err="1" smtClean="0"/>
              <a:t>Soft</a:t>
            </a:r>
            <a:r>
              <a:rPr lang="es-ES" i="1" u="sng" dirty="0" smtClean="0"/>
              <a:t> </a:t>
            </a:r>
            <a:r>
              <a:rPr lang="es-ES" i="1" u="sng" dirty="0" err="1" smtClean="0"/>
              <a:t>Law</a:t>
            </a:r>
            <a:r>
              <a:rPr lang="es-ES" i="1" u="sng" dirty="0" smtClean="0"/>
              <a:t>)</a:t>
            </a:r>
            <a:r>
              <a:rPr lang="es-ES" u="sng" dirty="0" smtClean="0"/>
              <a:t> las convierte en eje de armonización de las normas de </a:t>
            </a:r>
            <a:r>
              <a:rPr lang="es-ES" u="sng" dirty="0" err="1" smtClean="0"/>
              <a:t>DIPr</a:t>
            </a:r>
            <a:r>
              <a:rPr lang="es-ES" u="sng" dirty="0" smtClean="0"/>
              <a:t> en las Américas, con importantes beneficios en la forma de adoptarlas e implementarlas en la legislación interna de cada uno de los Estados.</a:t>
            </a:r>
            <a:endParaRPr lang="es-ES" u="sng" dirty="0" smtClean="0">
              <a:effectLst/>
            </a:endParaRPr>
          </a:p>
        </p:txBody>
      </p:sp>
      <p:sp>
        <p:nvSpPr>
          <p:cNvPr id="54274" name="Rectangle 2"/>
          <p:cNvSpPr>
            <a:spLocks noChangeArrowheads="1"/>
          </p:cNvSpPr>
          <p:nvPr/>
        </p:nvSpPr>
        <p:spPr bwMode="auto">
          <a:xfrm>
            <a:off x="304800" y="304800"/>
            <a:ext cx="8305800" cy="1752600"/>
          </a:xfrm>
          <a:prstGeom prst="rect">
            <a:avLst/>
          </a:prstGeom>
          <a:noFill/>
          <a:ln w="9525">
            <a:noFill/>
            <a:miter lim="800000"/>
            <a:headEnd/>
            <a:tailEnd/>
          </a:ln>
        </p:spPr>
        <p:txBody>
          <a:bodyPr anchor="ctr"/>
          <a:lstStyle/>
          <a:p>
            <a:pPr eaLnBrk="0" hangingPunct="0">
              <a:defRPr/>
            </a:pPr>
            <a:endParaRPr lang="es-ES" b="1" dirty="0">
              <a:solidFill>
                <a:srgbClr val="FF6600"/>
              </a:solidFill>
              <a:latin typeface="Tahom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515112"/>
          </a:xfrm>
        </p:spPr>
        <p:txBody>
          <a:bodyPr>
            <a:normAutofit fontScale="90000"/>
          </a:bodyPr>
          <a:lstStyle/>
          <a:p>
            <a:r>
              <a:rPr lang="es-AR" dirty="0" smtClean="0"/>
              <a:t>Luces y sombras, pro y contra</a:t>
            </a:r>
            <a:endParaRPr lang="es-AR" dirty="0"/>
          </a:p>
        </p:txBody>
      </p:sp>
      <p:sp>
        <p:nvSpPr>
          <p:cNvPr id="3" name="2 Marcador de contenido"/>
          <p:cNvSpPr>
            <a:spLocks noGrp="1"/>
          </p:cNvSpPr>
          <p:nvPr>
            <p:ph idx="1"/>
          </p:nvPr>
        </p:nvSpPr>
        <p:spPr>
          <a:xfrm>
            <a:off x="457200" y="1295400"/>
            <a:ext cx="8229600" cy="5029200"/>
          </a:xfrm>
        </p:spPr>
        <p:txBody>
          <a:bodyPr>
            <a:normAutofit fontScale="92500" lnSpcReduction="20000"/>
          </a:bodyPr>
          <a:lstStyle/>
          <a:p>
            <a:r>
              <a:rPr lang="es-AR" dirty="0" smtClean="0"/>
              <a:t>debemos expresar que las convenciones internacionales originadas tanto en el foro de codificación regional, </a:t>
            </a:r>
            <a:r>
              <a:rPr lang="es-AR" dirty="0" err="1" smtClean="0"/>
              <a:t>CIDIP`s</a:t>
            </a:r>
            <a:r>
              <a:rPr lang="es-AR" dirty="0" smtClean="0"/>
              <a:t> como en el foro de codificación universal, Conferencia de La Haya de </a:t>
            </a:r>
            <a:r>
              <a:rPr lang="es-AR" dirty="0" err="1" smtClean="0"/>
              <a:t>DIPr</a:t>
            </a:r>
            <a:r>
              <a:rPr lang="es-AR" dirty="0" smtClean="0"/>
              <a:t>, gozan de las mismas luces y sombras. </a:t>
            </a:r>
          </a:p>
          <a:p>
            <a:r>
              <a:rPr lang="es-AR" b="1" dirty="0" smtClean="0"/>
              <a:t>Luces</a:t>
            </a:r>
            <a:r>
              <a:rPr lang="es-AR" dirty="0" smtClean="0"/>
              <a:t>: 1. </a:t>
            </a:r>
            <a:r>
              <a:rPr lang="es-AR" b="1" dirty="0" smtClean="0"/>
              <a:t>unificación</a:t>
            </a:r>
            <a:r>
              <a:rPr lang="es-AR" dirty="0" smtClean="0"/>
              <a:t> del </a:t>
            </a:r>
            <a:r>
              <a:rPr lang="es-AR" dirty="0" err="1" smtClean="0"/>
              <a:t>DIPr</a:t>
            </a:r>
            <a:r>
              <a:rPr lang="es-AR" dirty="0" smtClean="0"/>
              <a:t>; 2. alta calidad técnica al estar realizados por expertos en la materia. </a:t>
            </a:r>
          </a:p>
          <a:p>
            <a:r>
              <a:rPr lang="es-AR" b="1" dirty="0" smtClean="0"/>
              <a:t>Sombras</a:t>
            </a:r>
            <a:r>
              <a:rPr lang="es-AR" dirty="0" smtClean="0"/>
              <a:t>: 1. anclaje en un determinado contexto social, político y económico; 2. </a:t>
            </a:r>
            <a:r>
              <a:rPr lang="es-AR" b="1" dirty="0" smtClean="0"/>
              <a:t>la complejidad que presenta su compatibilidad </a:t>
            </a:r>
            <a:r>
              <a:rPr lang="es-AR" dirty="0" smtClean="0"/>
              <a:t>(Convención Interamericana sobre Conflictos de Leyes en materia de adopción de menores y Convenio de La Haya de 1993 sobre protección de menores y cooperación en materia de adopción internacional) y 3. la eventual realización de </a:t>
            </a:r>
            <a:r>
              <a:rPr lang="es-AR" b="1" dirty="0" smtClean="0"/>
              <a:t>reservas y/o declaraciones interpretativas. </a:t>
            </a:r>
            <a:endParaRPr lang="es-AR"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609600" y="1143000"/>
            <a:ext cx="8229600" cy="5029200"/>
          </a:xfrm>
        </p:spPr>
        <p:txBody>
          <a:bodyPr>
            <a:normAutofit/>
          </a:bodyPr>
          <a:lstStyle/>
          <a:p>
            <a:pPr>
              <a:buFont typeface="Wingdings" pitchFamily="2" charset="2"/>
              <a:buNone/>
              <a:defRPr/>
            </a:pPr>
            <a:r>
              <a:rPr lang="es-ES" dirty="0" smtClean="0"/>
              <a:t>	Las sombras que, de manera general, proyectan las convenciones internacionales, universales y regionales, son: </a:t>
            </a:r>
          </a:p>
          <a:p>
            <a:pPr>
              <a:buFont typeface="Wingdings" pitchFamily="2" charset="2"/>
              <a:buNone/>
              <a:defRPr/>
            </a:pPr>
            <a:r>
              <a:rPr lang="es-ES" dirty="0" smtClean="0"/>
              <a:t>	- La lentitud en las tareas preparatorias y negociaciones previas a la celebración de cada conferencia y </a:t>
            </a:r>
          </a:p>
          <a:p>
            <a:pPr>
              <a:buFont typeface="Wingdings" pitchFamily="2" charset="2"/>
              <a:buNone/>
              <a:defRPr/>
            </a:pPr>
            <a:r>
              <a:rPr lang="es-ES" dirty="0" smtClean="0"/>
              <a:t>	- Sobre todo la lentitud en el proceso de incorporación de los Estados a las convenciones.</a:t>
            </a:r>
            <a:endParaRPr lang="es-ES" dirty="0" smtClean="0">
              <a:effectLst/>
            </a:endParaRPr>
          </a:p>
        </p:txBody>
      </p:sp>
      <p:sp>
        <p:nvSpPr>
          <p:cNvPr id="54274" name="Rectangle 2"/>
          <p:cNvSpPr>
            <a:spLocks noChangeArrowheads="1"/>
          </p:cNvSpPr>
          <p:nvPr/>
        </p:nvSpPr>
        <p:spPr bwMode="auto">
          <a:xfrm>
            <a:off x="304800" y="304800"/>
            <a:ext cx="8305800" cy="1752600"/>
          </a:xfrm>
          <a:prstGeom prst="rect">
            <a:avLst/>
          </a:prstGeom>
          <a:noFill/>
          <a:ln w="9525">
            <a:noFill/>
            <a:miter lim="800000"/>
            <a:headEnd/>
            <a:tailEnd/>
          </a:ln>
        </p:spPr>
        <p:txBody>
          <a:bodyPr anchor="ctr"/>
          <a:lstStyle/>
          <a:p>
            <a:pPr eaLnBrk="0" hangingPunct="0">
              <a:defRPr/>
            </a:pPr>
            <a:r>
              <a:rPr lang="en-US" b="1" dirty="0">
                <a:solidFill>
                  <a:schemeClr val="tx2"/>
                </a:solidFill>
                <a:effectLst>
                  <a:outerShdw blurRad="38100" dist="38100" dir="2700000" algn="tl">
                    <a:srgbClr val="000000"/>
                  </a:outerShdw>
                </a:effectLst>
                <a:latin typeface="Tahoma" pitchFamily="34" charset="0"/>
              </a:rPr>
              <a:t/>
            </a:r>
            <a:br>
              <a:rPr lang="en-US" b="1" dirty="0">
                <a:solidFill>
                  <a:schemeClr val="tx2"/>
                </a:solidFill>
                <a:effectLst>
                  <a:outerShdw blurRad="38100" dist="38100" dir="2700000" algn="tl">
                    <a:srgbClr val="000000"/>
                  </a:outerShdw>
                </a:effectLst>
                <a:latin typeface="Tahoma" pitchFamily="34" charset="0"/>
              </a:rPr>
            </a:br>
            <a:endParaRPr lang="es-ES" b="1" dirty="0">
              <a:solidFill>
                <a:srgbClr val="FF6600"/>
              </a:solidFill>
              <a:latin typeface="Tahom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09600" y="0"/>
            <a:ext cx="7848600" cy="1752600"/>
          </a:xfrm>
        </p:spPr>
        <p:txBody>
          <a:bodyPr/>
          <a:lstStyle/>
          <a:p>
            <a:pPr>
              <a:defRPr/>
            </a:pPr>
            <a:r>
              <a:rPr lang="es-MX" sz="2400" dirty="0" smtClean="0">
                <a:solidFill>
                  <a:srgbClr val="002060"/>
                </a:solidFill>
                <a:effectLst/>
              </a:rPr>
              <a:t/>
            </a:r>
            <a:br>
              <a:rPr lang="es-MX" sz="2400" dirty="0" smtClean="0">
                <a:solidFill>
                  <a:srgbClr val="002060"/>
                </a:solidFill>
                <a:effectLst/>
              </a:rPr>
            </a:br>
            <a:r>
              <a:rPr lang="es-ES" sz="2000" dirty="0" smtClean="0">
                <a:solidFill>
                  <a:srgbClr val="002060"/>
                </a:solidFill>
                <a:effectLst/>
              </a:rPr>
              <a:t>B. LA CODIFICACIÓN DEL DERECHO INTERNACIONAL PRIVADO INTERAMERICANO.</a:t>
            </a:r>
            <a:r>
              <a:rPr lang="en-US" sz="2400" dirty="0" smtClean="0">
                <a:solidFill>
                  <a:srgbClr val="002060"/>
                </a:solidFill>
              </a:rPr>
              <a:t/>
            </a:r>
            <a:br>
              <a:rPr lang="en-US" sz="2400" dirty="0" smtClean="0">
                <a:solidFill>
                  <a:srgbClr val="002060"/>
                </a:solidFill>
              </a:rPr>
            </a:br>
            <a:endParaRPr lang="es-ES" sz="2400" dirty="0" smtClean="0">
              <a:solidFill>
                <a:srgbClr val="002060"/>
              </a:solidFill>
              <a:effectLst/>
            </a:endParaRPr>
          </a:p>
        </p:txBody>
      </p:sp>
      <p:sp>
        <p:nvSpPr>
          <p:cNvPr id="54275" name="Rectangle 3"/>
          <p:cNvSpPr>
            <a:spLocks noGrp="1" noChangeArrowheads="1"/>
          </p:cNvSpPr>
          <p:nvPr>
            <p:ph idx="1"/>
          </p:nvPr>
        </p:nvSpPr>
        <p:spPr>
          <a:xfrm>
            <a:off x="609600" y="1905000"/>
            <a:ext cx="8077200" cy="4419600"/>
          </a:xfrm>
        </p:spPr>
        <p:txBody>
          <a:bodyPr>
            <a:normAutofit/>
          </a:bodyPr>
          <a:lstStyle/>
          <a:p>
            <a:pPr>
              <a:buFont typeface="Wingdings" pitchFamily="2" charset="2"/>
              <a:buNone/>
            </a:pPr>
            <a:r>
              <a:rPr lang="es-ES" dirty="0" smtClean="0"/>
              <a:t>	El nacimiento de la CIDIP fue difícil por: </a:t>
            </a:r>
          </a:p>
          <a:p>
            <a:pPr>
              <a:buFont typeface="Wingdings" pitchFamily="2" charset="2"/>
              <a:buNone/>
            </a:pPr>
            <a:r>
              <a:rPr lang="es-ES" dirty="0" smtClean="0"/>
              <a:t>	- La existencia de un foro de codificación, universal, como es la Conferencia de La Haya de </a:t>
            </a:r>
            <a:r>
              <a:rPr lang="es-ES" dirty="0" err="1" smtClean="0"/>
              <a:t>DIPr</a:t>
            </a:r>
            <a:r>
              <a:rPr lang="es-ES" dirty="0" smtClean="0"/>
              <a:t> donde:</a:t>
            </a:r>
          </a:p>
          <a:p>
            <a:pPr>
              <a:buFont typeface="Wingdings" pitchFamily="2" charset="2"/>
              <a:buNone/>
            </a:pPr>
            <a:r>
              <a:rPr lang="es-ES" dirty="0" smtClean="0"/>
              <a:t>		</a:t>
            </a:r>
            <a:r>
              <a:rPr lang="es-ES" sz="2800" dirty="0" smtClean="0"/>
              <a:t>1. Discutían temas de gran actualidad y</a:t>
            </a:r>
          </a:p>
          <a:p>
            <a:pPr>
              <a:buFont typeface="Wingdings" pitchFamily="2" charset="2"/>
              <a:buNone/>
            </a:pPr>
            <a:r>
              <a:rPr lang="es-ES" sz="2800" dirty="0" smtClean="0"/>
              <a:t>		2. En donde se veía innecesario la existencia de otro foro destinado a un mismo trabajo.</a:t>
            </a:r>
            <a:endParaRPr lang="es-ES" sz="2800" dirty="0" smtClean="0">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609600" y="2514600"/>
            <a:ext cx="8305800" cy="1981200"/>
          </a:xfrm>
        </p:spPr>
        <p:txBody>
          <a:bodyPr>
            <a:normAutofit lnSpcReduction="10000"/>
          </a:bodyPr>
          <a:lstStyle/>
          <a:p>
            <a:pPr>
              <a:buFont typeface="Wingdings" pitchFamily="2" charset="2"/>
              <a:buNone/>
            </a:pPr>
            <a:r>
              <a:rPr lang="es-ES" dirty="0" smtClean="0"/>
              <a:t>	La idea de una </a:t>
            </a:r>
            <a:r>
              <a:rPr lang="es-ES" b="1" dirty="0" smtClean="0"/>
              <a:t>duplicidad</a:t>
            </a:r>
            <a:r>
              <a:rPr lang="es-ES" dirty="0" smtClean="0"/>
              <a:t> innecesaria de esfuerzos se descartó: </a:t>
            </a:r>
          </a:p>
          <a:p>
            <a:pPr>
              <a:buFont typeface="Wingdings" pitchFamily="2" charset="2"/>
              <a:buNone/>
            </a:pPr>
            <a:r>
              <a:rPr lang="es-ES" dirty="0" smtClean="0"/>
              <a:t>	La CIDIP trabajó en una atención especializada a los </a:t>
            </a:r>
            <a:r>
              <a:rPr lang="es-ES" b="1" dirty="0" smtClean="0"/>
              <a:t>problemas que la región americana presenta</a:t>
            </a:r>
            <a:r>
              <a:rPr lang="es-ES" dirty="0" smtClean="0"/>
              <a:t>, aterrizándolos o ubicándolos a su realidad concreta.</a:t>
            </a:r>
          </a:p>
        </p:txBody>
      </p:sp>
      <p:sp>
        <p:nvSpPr>
          <p:cNvPr id="54274" name="Rectangle 2"/>
          <p:cNvSpPr>
            <a:spLocks noChangeArrowheads="1"/>
          </p:cNvSpPr>
          <p:nvPr/>
        </p:nvSpPr>
        <p:spPr bwMode="auto">
          <a:xfrm>
            <a:off x="304800" y="304800"/>
            <a:ext cx="8305800" cy="1752600"/>
          </a:xfrm>
          <a:prstGeom prst="rect">
            <a:avLst/>
          </a:prstGeom>
          <a:noFill/>
          <a:ln w="9525">
            <a:noFill/>
            <a:miter lim="800000"/>
            <a:headEnd/>
            <a:tailEnd/>
          </a:ln>
        </p:spPr>
        <p:txBody>
          <a:bodyPr anchor="ctr"/>
          <a:lstStyle/>
          <a:p>
            <a:pPr eaLnBrk="0" hangingPunct="0">
              <a:defRPr/>
            </a:pPr>
            <a:r>
              <a:rPr lang="es-MX" b="1" dirty="0">
                <a:solidFill>
                  <a:srgbClr val="FF6600"/>
                </a:solidFill>
                <a:latin typeface="Tahoma" pitchFamily="34" charset="0"/>
              </a:rPr>
              <a:t/>
            </a:r>
            <a:br>
              <a:rPr lang="es-MX" b="1" dirty="0">
                <a:solidFill>
                  <a:srgbClr val="FF6600"/>
                </a:solidFill>
                <a:latin typeface="Tahoma" pitchFamily="34" charset="0"/>
              </a:rPr>
            </a:br>
            <a:endParaRPr lang="es-ES" b="1" dirty="0">
              <a:solidFill>
                <a:srgbClr val="FF6600"/>
              </a:solidFill>
              <a:latin typeface="Tahoma"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609600" y="914400"/>
            <a:ext cx="8229600" cy="5105400"/>
          </a:xfrm>
        </p:spPr>
        <p:txBody>
          <a:bodyPr>
            <a:normAutofit/>
          </a:bodyPr>
          <a:lstStyle/>
          <a:p>
            <a:pPr>
              <a:buFont typeface="Wingdings" pitchFamily="2" charset="2"/>
              <a:buNone/>
              <a:defRPr/>
            </a:pPr>
            <a:r>
              <a:rPr lang="es-ES" sz="2400" dirty="0" smtClean="0"/>
              <a:t>	La codificación en el continente americano es un éxito  y esto es debido a dos notas fundamentales: </a:t>
            </a:r>
            <a:endParaRPr lang="en-US" sz="2400" dirty="0" smtClean="0"/>
          </a:p>
          <a:p>
            <a:pPr>
              <a:buFontTx/>
              <a:buNone/>
              <a:defRPr/>
            </a:pPr>
            <a:r>
              <a:rPr lang="es-ES" sz="2400" dirty="0" smtClean="0"/>
              <a:t>	1. Es la </a:t>
            </a:r>
            <a:r>
              <a:rPr lang="es-ES" sz="2400" b="1" dirty="0" smtClean="0"/>
              <a:t>especialización temática </a:t>
            </a:r>
            <a:r>
              <a:rPr lang="es-ES" sz="2400" dirty="0" smtClean="0"/>
              <a:t>de este foro de codificación;</a:t>
            </a:r>
          </a:p>
          <a:p>
            <a:pPr>
              <a:buFontTx/>
              <a:buNone/>
              <a:defRPr/>
            </a:pPr>
            <a:r>
              <a:rPr lang="es-ES" sz="2400" dirty="0" smtClean="0"/>
              <a:t>	2. Es la constatación de </a:t>
            </a:r>
            <a:r>
              <a:rPr lang="es-ES" sz="2400" b="1" dirty="0" smtClean="0"/>
              <a:t>dos etapas</a:t>
            </a:r>
            <a:r>
              <a:rPr lang="es-ES" sz="2400" dirty="0" smtClean="0"/>
              <a:t>, a saber, una primera etapa donde la </a:t>
            </a:r>
            <a:r>
              <a:rPr lang="es-ES" sz="2400" b="1" dirty="0" smtClean="0"/>
              <a:t>unificación</a:t>
            </a:r>
            <a:r>
              <a:rPr lang="es-ES" sz="2400" dirty="0" smtClean="0"/>
              <a:t> se hace a través de Convenios internacionales (CIDIP I  a V) y una segunda etapa donde la unificación deja de lado la herramienta convencional y se decanta por </a:t>
            </a:r>
            <a:r>
              <a:rPr lang="es-ES" sz="2400" b="1" dirty="0" smtClean="0"/>
              <a:t>otras técnicas de reglamentación,</a:t>
            </a:r>
            <a:r>
              <a:rPr lang="es-ES" sz="2400" dirty="0" smtClean="0"/>
              <a:t> por ejemplo, el uso de la Ley Modelo (CIDIP VI y VII).</a:t>
            </a:r>
            <a:endParaRPr lang="es-ES" sz="2400" dirty="0" smtClean="0">
              <a:effectLst/>
            </a:endParaRPr>
          </a:p>
        </p:txBody>
      </p:sp>
      <p:sp>
        <p:nvSpPr>
          <p:cNvPr id="54274" name="Rectangle 2"/>
          <p:cNvSpPr>
            <a:spLocks noChangeArrowheads="1"/>
          </p:cNvSpPr>
          <p:nvPr/>
        </p:nvSpPr>
        <p:spPr bwMode="auto">
          <a:xfrm>
            <a:off x="304800" y="304800"/>
            <a:ext cx="8305800" cy="1752600"/>
          </a:xfrm>
          <a:prstGeom prst="rect">
            <a:avLst/>
          </a:prstGeom>
          <a:noFill/>
          <a:ln w="9525">
            <a:noFill/>
            <a:miter lim="800000"/>
            <a:headEnd/>
            <a:tailEnd/>
          </a:ln>
        </p:spPr>
        <p:txBody>
          <a:bodyPr anchor="ctr"/>
          <a:lstStyle/>
          <a:p>
            <a:pPr eaLnBrk="0" hangingPunct="0">
              <a:defRPr/>
            </a:pPr>
            <a:endParaRPr lang="es-ES" b="1" dirty="0">
              <a:solidFill>
                <a:srgbClr val="FF6600"/>
              </a:solidFill>
              <a:latin typeface="Tahoma"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609600" y="1066800"/>
            <a:ext cx="8686800" cy="3886200"/>
          </a:xfrm>
        </p:spPr>
        <p:txBody>
          <a:bodyPr/>
          <a:lstStyle/>
          <a:p>
            <a:pPr>
              <a:buFont typeface="Wingdings" pitchFamily="2" charset="2"/>
              <a:buNone/>
              <a:defRPr/>
            </a:pPr>
            <a:r>
              <a:rPr lang="es-ES" dirty="0" smtClean="0"/>
              <a:t>	 Se puede decir que a partir de la CIDIP VI, en 2002, hay un </a:t>
            </a:r>
            <a:r>
              <a:rPr lang="es-ES" b="1" dirty="0" smtClean="0"/>
              <a:t>cambio de paradigma </a:t>
            </a:r>
            <a:r>
              <a:rPr lang="es-ES" dirty="0" smtClean="0"/>
              <a:t>de la codificación interamericana.</a:t>
            </a:r>
            <a:endParaRPr lang="es-ES" dirty="0" smtClean="0">
              <a:effectLst/>
            </a:endParaRPr>
          </a:p>
        </p:txBody>
      </p:sp>
      <p:sp>
        <p:nvSpPr>
          <p:cNvPr id="54274" name="Rectangle 2"/>
          <p:cNvSpPr>
            <a:spLocks noChangeArrowheads="1"/>
          </p:cNvSpPr>
          <p:nvPr/>
        </p:nvSpPr>
        <p:spPr bwMode="auto">
          <a:xfrm>
            <a:off x="304800" y="304800"/>
            <a:ext cx="8305800" cy="1752600"/>
          </a:xfrm>
          <a:prstGeom prst="rect">
            <a:avLst/>
          </a:prstGeom>
          <a:noFill/>
          <a:ln w="9525">
            <a:noFill/>
            <a:miter lim="800000"/>
            <a:headEnd/>
            <a:tailEnd/>
          </a:ln>
        </p:spPr>
        <p:txBody>
          <a:bodyPr anchor="ctr"/>
          <a:lstStyle/>
          <a:p>
            <a:pPr eaLnBrk="0" hangingPunct="0">
              <a:defRPr/>
            </a:pPr>
            <a:endParaRPr lang="es-ES" b="1" dirty="0">
              <a:solidFill>
                <a:srgbClr val="FF6600"/>
              </a:solidFill>
              <a:latin typeface="Tahoma"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0" y="914400"/>
            <a:ext cx="9067800" cy="5410200"/>
          </a:xfrm>
        </p:spPr>
        <p:txBody>
          <a:bodyPr>
            <a:normAutofit fontScale="62500" lnSpcReduction="20000"/>
          </a:bodyPr>
          <a:lstStyle/>
          <a:p>
            <a:pPr>
              <a:buFont typeface="Wingdings" pitchFamily="2" charset="2"/>
              <a:buNone/>
            </a:pPr>
            <a:r>
              <a:rPr lang="es-ES" dirty="0" smtClean="0"/>
              <a:t>	</a:t>
            </a:r>
            <a:r>
              <a:rPr lang="es-ES" sz="6200" dirty="0" smtClean="0"/>
              <a:t>Esta afirmación la podemos constatar en el debate actual sobre la materia de consumidores que ofrecen propuestas diversas reafirmando el cambio introducido en 2002 :</a:t>
            </a:r>
          </a:p>
          <a:p>
            <a:pPr>
              <a:buFont typeface="Wingdings" pitchFamily="2" charset="2"/>
              <a:buChar char="Ø"/>
            </a:pPr>
            <a:r>
              <a:rPr lang="es-ES" sz="6200" dirty="0" smtClean="0"/>
              <a:t>Brasil , </a:t>
            </a:r>
            <a:r>
              <a:rPr lang="es-ES" sz="6200" b="1" dirty="0" smtClean="0"/>
              <a:t>Convenio internacional</a:t>
            </a:r>
            <a:r>
              <a:rPr lang="es-ES" sz="6200" dirty="0" smtClean="0"/>
              <a:t>; </a:t>
            </a:r>
          </a:p>
          <a:p>
            <a:pPr>
              <a:buFont typeface="Wingdings" pitchFamily="2" charset="2"/>
              <a:buChar char="Ø"/>
            </a:pPr>
            <a:r>
              <a:rPr lang="es-ES" sz="6200" dirty="0" smtClean="0"/>
              <a:t>Canadá, </a:t>
            </a:r>
            <a:r>
              <a:rPr lang="es-ES" sz="6200" b="1" dirty="0" smtClean="0"/>
              <a:t>Ley Modelo- </a:t>
            </a:r>
          </a:p>
          <a:p>
            <a:pPr>
              <a:buFont typeface="Wingdings" pitchFamily="2" charset="2"/>
              <a:buChar char="Ø"/>
            </a:pPr>
            <a:r>
              <a:rPr lang="es-ES" sz="6200" dirty="0" smtClean="0"/>
              <a:t>Estados Unidos de América, </a:t>
            </a:r>
            <a:r>
              <a:rPr lang="es-ES" sz="6200" b="1" dirty="0" smtClean="0"/>
              <a:t>Guía Legislativa </a:t>
            </a:r>
            <a:r>
              <a:rPr lang="es-ES" sz="6200" dirty="0" smtClean="0"/>
              <a:t>sobre disponibilidad de disputas de consumidores.</a:t>
            </a:r>
          </a:p>
        </p:txBody>
      </p:sp>
      <p:sp>
        <p:nvSpPr>
          <p:cNvPr id="54274" name="Rectangle 2"/>
          <p:cNvSpPr>
            <a:spLocks noChangeArrowheads="1"/>
          </p:cNvSpPr>
          <p:nvPr/>
        </p:nvSpPr>
        <p:spPr bwMode="auto">
          <a:xfrm>
            <a:off x="304800" y="304800"/>
            <a:ext cx="8305800" cy="1752600"/>
          </a:xfrm>
          <a:prstGeom prst="rect">
            <a:avLst/>
          </a:prstGeom>
          <a:noFill/>
          <a:ln w="9525">
            <a:noFill/>
            <a:miter lim="800000"/>
            <a:headEnd/>
            <a:tailEnd/>
          </a:ln>
        </p:spPr>
        <p:txBody>
          <a:bodyPr anchor="ctr"/>
          <a:lstStyle/>
          <a:p>
            <a:pPr eaLnBrk="0" hangingPunct="0">
              <a:defRPr/>
            </a:pPr>
            <a:endParaRPr lang="es-ES" b="1" dirty="0">
              <a:solidFill>
                <a:srgbClr val="FF6600"/>
              </a:solidFill>
              <a:latin typeface="Tahoma"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304800" y="304800"/>
            <a:ext cx="8305800" cy="1752600"/>
          </a:xfrm>
        </p:spPr>
        <p:txBody>
          <a:bodyPr/>
          <a:lstStyle/>
          <a:p>
            <a:pPr>
              <a:defRPr/>
            </a:pPr>
            <a:r>
              <a:rPr lang="en-US" sz="2400" dirty="0" smtClean="0"/>
              <a:t/>
            </a:r>
            <a:br>
              <a:rPr lang="en-US" sz="2400" dirty="0" smtClean="0"/>
            </a:br>
            <a:endParaRPr lang="es-ES" sz="2400" dirty="0" smtClean="0">
              <a:solidFill>
                <a:srgbClr val="FF6600"/>
              </a:solidFill>
              <a:effectLst/>
            </a:endParaRPr>
          </a:p>
        </p:txBody>
      </p:sp>
      <p:sp>
        <p:nvSpPr>
          <p:cNvPr id="54275" name="Rectangle 3"/>
          <p:cNvSpPr>
            <a:spLocks noGrp="1" noChangeArrowheads="1"/>
          </p:cNvSpPr>
          <p:nvPr>
            <p:ph idx="1"/>
          </p:nvPr>
        </p:nvSpPr>
        <p:spPr>
          <a:xfrm>
            <a:off x="457200" y="990600"/>
            <a:ext cx="8686800" cy="4953000"/>
          </a:xfrm>
        </p:spPr>
        <p:txBody>
          <a:bodyPr>
            <a:normAutofit/>
          </a:bodyPr>
          <a:lstStyle/>
          <a:p>
            <a:pPr>
              <a:buFont typeface="Wingdings" pitchFamily="2" charset="2"/>
              <a:buNone/>
              <a:defRPr/>
            </a:pPr>
            <a:r>
              <a:rPr lang="es-ES" sz="3200" dirty="0" smtClean="0"/>
              <a:t>	Las “</a:t>
            </a:r>
            <a:r>
              <a:rPr lang="es-ES" sz="3200" b="1" dirty="0" smtClean="0"/>
              <a:t>herramientas</a:t>
            </a:r>
            <a:r>
              <a:rPr lang="es-ES" sz="3200" dirty="0" smtClean="0"/>
              <a:t>” utilizadas bajo el </a:t>
            </a:r>
            <a:r>
              <a:rPr lang="es-ES" sz="3200" i="1" dirty="0" err="1" smtClean="0"/>
              <a:t>Soft</a:t>
            </a:r>
            <a:r>
              <a:rPr lang="es-ES" sz="3200" i="1" dirty="0" smtClean="0"/>
              <a:t> </a:t>
            </a:r>
            <a:r>
              <a:rPr lang="es-ES" sz="3200" i="1" dirty="0" err="1" smtClean="0"/>
              <a:t>Law</a:t>
            </a:r>
            <a:r>
              <a:rPr lang="es-ES" sz="3200" dirty="0" smtClean="0"/>
              <a:t> tienen diferentes formas tales como: </a:t>
            </a:r>
            <a:r>
              <a:rPr lang="es-ES" sz="3200" i="1" dirty="0" smtClean="0"/>
              <a:t>recomendaciones, resoluciones, dictámenes, códigos de conducta, principios, Leyes Modelos, Guías de Buenas Prácticas, Manuales para la aplicación práctica, etcétera.</a:t>
            </a:r>
            <a:endParaRPr lang="es-ES" sz="3200" i="1" dirty="0" smtClean="0">
              <a:effectLs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304800" y="381000"/>
            <a:ext cx="8305800" cy="1752600"/>
          </a:xfrm>
        </p:spPr>
        <p:txBody>
          <a:bodyPr/>
          <a:lstStyle/>
          <a:p>
            <a:pPr>
              <a:defRPr/>
            </a:pPr>
            <a:r>
              <a:rPr lang="en-US" sz="2400" dirty="0" smtClean="0"/>
              <a:t/>
            </a:r>
            <a:br>
              <a:rPr lang="en-US" sz="2400" dirty="0" smtClean="0"/>
            </a:br>
            <a:endParaRPr lang="es-ES" sz="2400" dirty="0" smtClean="0">
              <a:solidFill>
                <a:srgbClr val="FF6600"/>
              </a:solidFill>
              <a:effectLst/>
            </a:endParaRPr>
          </a:p>
        </p:txBody>
      </p:sp>
      <p:sp>
        <p:nvSpPr>
          <p:cNvPr id="54275" name="Rectangle 3"/>
          <p:cNvSpPr>
            <a:spLocks noGrp="1" noChangeArrowheads="1"/>
          </p:cNvSpPr>
          <p:nvPr>
            <p:ph idx="1"/>
          </p:nvPr>
        </p:nvSpPr>
        <p:spPr>
          <a:xfrm>
            <a:off x="464127" y="685800"/>
            <a:ext cx="8686800" cy="5638800"/>
          </a:xfrm>
        </p:spPr>
        <p:txBody>
          <a:bodyPr>
            <a:normAutofit fontScale="92500" lnSpcReduction="10000"/>
          </a:bodyPr>
          <a:lstStyle/>
          <a:p>
            <a:pPr>
              <a:buFont typeface="Wingdings" pitchFamily="2" charset="2"/>
              <a:buNone/>
              <a:defRPr/>
            </a:pPr>
            <a:r>
              <a:rPr lang="es-ES" sz="2800" dirty="0" smtClean="0"/>
              <a:t>	Las </a:t>
            </a:r>
            <a:r>
              <a:rPr lang="es-ES" sz="2800" b="1" dirty="0" smtClean="0"/>
              <a:t>características del </a:t>
            </a:r>
            <a:r>
              <a:rPr lang="es-ES" sz="2800" b="1" i="1" dirty="0" err="1" smtClean="0"/>
              <a:t>Soft</a:t>
            </a:r>
            <a:r>
              <a:rPr lang="es-ES" sz="2800" b="1" i="1" dirty="0" smtClean="0"/>
              <a:t> </a:t>
            </a:r>
            <a:r>
              <a:rPr lang="es-ES" sz="2800" b="1" i="1" dirty="0" err="1" smtClean="0"/>
              <a:t>Law</a:t>
            </a:r>
            <a:r>
              <a:rPr lang="es-ES" sz="2800" i="1" dirty="0" smtClean="0"/>
              <a:t>, </a:t>
            </a:r>
            <a:r>
              <a:rPr lang="es-ES" sz="2800" dirty="0" smtClean="0"/>
              <a:t>son dos fundamentalmente: </a:t>
            </a:r>
          </a:p>
          <a:p>
            <a:pPr>
              <a:buFont typeface="Wingdings" pitchFamily="2" charset="2"/>
              <a:buNone/>
              <a:defRPr/>
            </a:pPr>
            <a:endParaRPr lang="es-ES" sz="2800" dirty="0" smtClean="0"/>
          </a:p>
          <a:p>
            <a:pPr>
              <a:buFont typeface="Wingdings" pitchFamily="2" charset="2"/>
              <a:buNone/>
              <a:defRPr/>
            </a:pPr>
            <a:r>
              <a:rPr lang="es-ES" sz="2800" dirty="0" smtClean="0"/>
              <a:t>a) la </a:t>
            </a:r>
            <a:r>
              <a:rPr lang="es-ES" sz="2800" b="1" dirty="0" smtClean="0"/>
              <a:t>falta de un poder de vinculación directa</a:t>
            </a:r>
            <a:r>
              <a:rPr lang="es-ES" sz="2800" dirty="0" smtClean="0"/>
              <a:t>, y </a:t>
            </a:r>
          </a:p>
          <a:p>
            <a:pPr>
              <a:buFont typeface="Wingdings" pitchFamily="2" charset="2"/>
              <a:buNone/>
              <a:defRPr/>
            </a:pPr>
            <a:endParaRPr lang="es-ES" sz="2800" dirty="0" smtClean="0"/>
          </a:p>
          <a:p>
            <a:pPr>
              <a:buFont typeface="Wingdings" pitchFamily="2" charset="2"/>
              <a:buNone/>
              <a:defRPr/>
            </a:pPr>
            <a:r>
              <a:rPr lang="es-ES" sz="2800" dirty="0" smtClean="0"/>
              <a:t>b) su innegable </a:t>
            </a:r>
            <a:r>
              <a:rPr lang="es-ES" sz="2800" b="1" dirty="0" smtClean="0"/>
              <a:t>influencia en el futuro desarrollo legislativo </a:t>
            </a:r>
            <a:r>
              <a:rPr lang="es-ES" sz="2800" dirty="0" smtClean="0"/>
              <a:t>y su </a:t>
            </a:r>
            <a:r>
              <a:rPr lang="es-ES" sz="2800" b="1" dirty="0" smtClean="0"/>
              <a:t>referencia en la actuación judicial</a:t>
            </a:r>
            <a:r>
              <a:rPr lang="es-ES" sz="2800" dirty="0" smtClean="0"/>
              <a:t>.</a:t>
            </a:r>
          </a:p>
          <a:p>
            <a:pPr>
              <a:buFont typeface="Wingdings" pitchFamily="2" charset="2"/>
              <a:buNone/>
              <a:defRPr/>
            </a:pPr>
            <a:endParaRPr lang="es-ES" sz="2800" dirty="0">
              <a:effectLst/>
            </a:endParaRPr>
          </a:p>
          <a:p>
            <a:pPr>
              <a:buFont typeface="Wingdings" pitchFamily="2" charset="2"/>
              <a:buNone/>
              <a:defRPr/>
            </a:pPr>
            <a:r>
              <a:rPr lang="es-ES" sz="2800" b="1" i="1" dirty="0" smtClean="0"/>
              <a:t>Hay que destacar que la Reforma del CCC de la Nación, con la incorporación de un apartado especial de Derecho Internacional Privado, tiene una composición tripartita, ya que surgió de nuestra jurisprudencia, de las Conferencias de La Haya y de las CIDIP´S. </a:t>
            </a:r>
            <a:endParaRPr lang="es-ES" sz="2800" b="1" i="1" dirty="0" smtClean="0">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idx="1"/>
          </p:nvPr>
        </p:nvSpPr>
        <p:spPr>
          <a:xfrm>
            <a:off x="838200" y="762000"/>
            <a:ext cx="8001000" cy="5257800"/>
          </a:xfrm>
        </p:spPr>
        <p:txBody>
          <a:bodyPr>
            <a:normAutofit/>
          </a:bodyPr>
          <a:lstStyle/>
          <a:p>
            <a:r>
              <a:rPr lang="es-MX" sz="2400" i="1" dirty="0" smtClean="0">
                <a:latin typeface="Tahoma" pitchFamily="34" charset="0"/>
                <a:ea typeface="Tahoma" pitchFamily="34" charset="0"/>
                <a:cs typeface="Tahoma" pitchFamily="34" charset="0"/>
              </a:rPr>
              <a:t>I. BASES PRELIMINARES</a:t>
            </a:r>
          </a:p>
          <a:p>
            <a:pPr>
              <a:buFont typeface="Wingdings" pitchFamily="2" charset="2"/>
              <a:buNone/>
            </a:pPr>
            <a:r>
              <a:rPr lang="es-MX" sz="2400" i="1" dirty="0" smtClean="0">
                <a:latin typeface="Tahoma" pitchFamily="34" charset="0"/>
                <a:ea typeface="Tahoma" pitchFamily="34" charset="0"/>
                <a:cs typeface="Tahoma" pitchFamily="34" charset="0"/>
              </a:rPr>
              <a:t>	- A. Técnicas de reglamentación: del </a:t>
            </a:r>
            <a:r>
              <a:rPr lang="es-MX" sz="2400" i="1" dirty="0" err="1" smtClean="0">
                <a:latin typeface="Tahoma" pitchFamily="34" charset="0"/>
                <a:ea typeface="Tahoma" pitchFamily="34" charset="0"/>
                <a:cs typeface="Tahoma" pitchFamily="34" charset="0"/>
              </a:rPr>
              <a:t>Hard</a:t>
            </a:r>
            <a:r>
              <a:rPr lang="es-MX" sz="2400" i="1" dirty="0" smtClean="0">
                <a:latin typeface="Tahoma" pitchFamily="34" charset="0"/>
                <a:ea typeface="Tahoma" pitchFamily="34" charset="0"/>
                <a:cs typeface="Tahoma" pitchFamily="34" charset="0"/>
              </a:rPr>
              <a:t> </a:t>
            </a:r>
            <a:r>
              <a:rPr lang="es-MX" sz="2400" i="1" dirty="0" err="1" smtClean="0">
                <a:latin typeface="Tahoma" pitchFamily="34" charset="0"/>
                <a:ea typeface="Tahoma" pitchFamily="34" charset="0"/>
                <a:cs typeface="Tahoma" pitchFamily="34" charset="0"/>
              </a:rPr>
              <a:t>Law</a:t>
            </a:r>
            <a:r>
              <a:rPr lang="es-MX" sz="2400" i="1" dirty="0" smtClean="0">
                <a:latin typeface="Tahoma" pitchFamily="34" charset="0"/>
                <a:ea typeface="Tahoma" pitchFamily="34" charset="0"/>
                <a:cs typeface="Tahoma" pitchFamily="34" charset="0"/>
              </a:rPr>
              <a:t> al </a:t>
            </a:r>
            <a:r>
              <a:rPr lang="es-MX" sz="2400" i="1" dirty="0" err="1" smtClean="0">
                <a:latin typeface="Tahoma" pitchFamily="34" charset="0"/>
                <a:ea typeface="Tahoma" pitchFamily="34" charset="0"/>
                <a:cs typeface="Tahoma" pitchFamily="34" charset="0"/>
              </a:rPr>
              <a:t>Soft</a:t>
            </a:r>
            <a:r>
              <a:rPr lang="es-MX" sz="2400" i="1" dirty="0" smtClean="0">
                <a:latin typeface="Tahoma" pitchFamily="34" charset="0"/>
                <a:ea typeface="Tahoma" pitchFamily="34" charset="0"/>
                <a:cs typeface="Tahoma" pitchFamily="34" charset="0"/>
              </a:rPr>
              <a:t> </a:t>
            </a:r>
            <a:r>
              <a:rPr lang="es-MX" sz="2400" i="1" dirty="0" err="1" smtClean="0">
                <a:latin typeface="Tahoma" pitchFamily="34" charset="0"/>
                <a:ea typeface="Tahoma" pitchFamily="34" charset="0"/>
                <a:cs typeface="Tahoma" pitchFamily="34" charset="0"/>
              </a:rPr>
              <a:t>Law</a:t>
            </a:r>
            <a:r>
              <a:rPr lang="es-MX" sz="2400" i="1" dirty="0" smtClean="0">
                <a:latin typeface="Tahoma" pitchFamily="34" charset="0"/>
                <a:ea typeface="Tahoma" pitchFamily="34" charset="0"/>
                <a:cs typeface="Tahoma" pitchFamily="34" charset="0"/>
              </a:rPr>
              <a:t>.</a:t>
            </a:r>
          </a:p>
          <a:p>
            <a:pPr>
              <a:buFont typeface="Wingdings" pitchFamily="2" charset="2"/>
              <a:buNone/>
            </a:pPr>
            <a:r>
              <a:rPr lang="es-MX" sz="2400" i="1" dirty="0" smtClean="0">
                <a:latin typeface="Tahoma" pitchFamily="34" charset="0"/>
                <a:ea typeface="Tahoma" pitchFamily="34" charset="0"/>
                <a:cs typeface="Tahoma" pitchFamily="34" charset="0"/>
              </a:rPr>
              <a:t>	- B. La codificación del Derecho Internacional Privado Interamericano.</a:t>
            </a:r>
          </a:p>
          <a:p>
            <a:pPr>
              <a:buFont typeface="Wingdings" pitchFamily="2" charset="2"/>
              <a:buNone/>
            </a:pPr>
            <a:r>
              <a:rPr lang="es-MX" sz="2400" i="1" dirty="0" smtClean="0">
                <a:latin typeface="Tahoma" pitchFamily="34" charset="0"/>
                <a:ea typeface="Tahoma" pitchFamily="34" charset="0"/>
                <a:cs typeface="Tahoma" pitchFamily="34" charset="0"/>
              </a:rPr>
              <a:t>	</a:t>
            </a:r>
          </a:p>
          <a:p>
            <a:r>
              <a:rPr lang="es-MX" sz="2400" i="1" dirty="0" smtClean="0">
                <a:latin typeface="Tahoma" pitchFamily="34" charset="0"/>
                <a:ea typeface="Tahoma" pitchFamily="34" charset="0"/>
                <a:cs typeface="Tahoma" pitchFamily="34" charset="0"/>
              </a:rPr>
              <a:t>II. CONCLUSIONES.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304800" y="304800"/>
            <a:ext cx="8305800" cy="1752600"/>
          </a:xfrm>
        </p:spPr>
        <p:txBody>
          <a:bodyPr/>
          <a:lstStyle/>
          <a:p>
            <a:pPr>
              <a:defRPr/>
            </a:pPr>
            <a:r>
              <a:rPr lang="en-US" sz="2400" dirty="0" smtClean="0"/>
              <a:t/>
            </a:r>
            <a:br>
              <a:rPr lang="en-US" sz="2400" dirty="0" smtClean="0"/>
            </a:br>
            <a:endParaRPr lang="es-ES" sz="2400" dirty="0" smtClean="0">
              <a:solidFill>
                <a:srgbClr val="FF6600"/>
              </a:solidFill>
              <a:effectLst/>
            </a:endParaRPr>
          </a:p>
        </p:txBody>
      </p:sp>
      <p:sp>
        <p:nvSpPr>
          <p:cNvPr id="54275" name="Rectangle 3"/>
          <p:cNvSpPr>
            <a:spLocks noGrp="1" noChangeArrowheads="1"/>
          </p:cNvSpPr>
          <p:nvPr>
            <p:ph idx="1"/>
          </p:nvPr>
        </p:nvSpPr>
        <p:spPr>
          <a:xfrm>
            <a:off x="457200" y="2895600"/>
            <a:ext cx="8686800" cy="1981200"/>
          </a:xfrm>
        </p:spPr>
        <p:txBody>
          <a:bodyPr/>
          <a:lstStyle/>
          <a:p>
            <a:pPr>
              <a:buFont typeface="Wingdings" pitchFamily="2" charset="2"/>
              <a:buNone/>
              <a:defRPr/>
            </a:pPr>
            <a:r>
              <a:rPr lang="es-ES" sz="2800" dirty="0" smtClean="0"/>
              <a:t>	Hay una tendencia, comprobada, hacia la implementación de técnicas de </a:t>
            </a:r>
            <a:r>
              <a:rPr lang="es-ES" sz="2800" i="1" dirty="0" err="1" smtClean="0"/>
              <a:t>Soft</a:t>
            </a:r>
            <a:r>
              <a:rPr lang="es-ES" sz="2800" i="1" dirty="0" smtClean="0"/>
              <a:t> </a:t>
            </a:r>
            <a:r>
              <a:rPr lang="es-ES" sz="2800" i="1" dirty="0" err="1" smtClean="0"/>
              <a:t>Law</a:t>
            </a:r>
            <a:r>
              <a:rPr lang="es-ES" sz="2800" dirty="0" smtClean="0"/>
              <a:t> frente a las técnicas de </a:t>
            </a:r>
            <a:r>
              <a:rPr lang="es-ES" sz="2800" i="1" dirty="0" err="1" smtClean="0"/>
              <a:t>Hard</a:t>
            </a:r>
            <a:r>
              <a:rPr lang="es-ES" sz="2800" i="1" dirty="0" smtClean="0"/>
              <a:t> </a:t>
            </a:r>
            <a:r>
              <a:rPr lang="es-ES" sz="2800" i="1" dirty="0" err="1" smtClean="0"/>
              <a:t>Law</a:t>
            </a:r>
            <a:r>
              <a:rPr lang="es-ES" sz="2800" i="1" dirty="0" smtClean="0"/>
              <a:t>. (art.99 inc. 11 CN sin necesidad de su incorporación a través del art. 75 inc.22)</a:t>
            </a:r>
            <a:endParaRPr lang="es-ES" sz="2800" dirty="0" smtClean="0">
              <a:effectLs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sz="3600" dirty="0"/>
              <a:t>Artículo 99.- El Presidente de la Nación tiene las siguientes atribuciones:</a:t>
            </a:r>
          </a:p>
        </p:txBody>
      </p:sp>
      <p:sp>
        <p:nvSpPr>
          <p:cNvPr id="3" name="2 Marcador de contenido"/>
          <p:cNvSpPr>
            <a:spLocks noGrp="1"/>
          </p:cNvSpPr>
          <p:nvPr>
            <p:ph idx="1"/>
          </p:nvPr>
        </p:nvSpPr>
        <p:spPr/>
        <p:txBody>
          <a:bodyPr/>
          <a:lstStyle/>
          <a:p>
            <a:r>
              <a:rPr lang="es-AR" dirty="0"/>
              <a:t>11. Concluye y firma </a:t>
            </a:r>
            <a:r>
              <a:rPr lang="es-AR" i="1" u="sng" dirty="0"/>
              <a:t>tratados, concordatos y </a:t>
            </a:r>
            <a:r>
              <a:rPr lang="es-AR" b="1" i="1" u="sng" dirty="0"/>
              <a:t>otras </a:t>
            </a:r>
            <a:r>
              <a:rPr lang="es-AR" i="1" u="sng" dirty="0"/>
              <a:t>negociaciones requeridas</a:t>
            </a:r>
            <a:r>
              <a:rPr lang="es-AR" dirty="0"/>
              <a:t> para el mantenimiento de buenas relaciones con las organizaciones internacionales y las naciones extranjeras, recibe sus ministros y admite sus cónsules.</a:t>
            </a:r>
          </a:p>
        </p:txBody>
      </p:sp>
    </p:spTree>
    <p:extLst>
      <p:ext uri="{BB962C8B-B14F-4D97-AF65-F5344CB8AC3E}">
        <p14:creationId xmlns:p14="http://schemas.microsoft.com/office/powerpoint/2010/main" val="42125522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smtClean="0"/>
              <a:t>Atribuciones del Poder Legislativo</a:t>
            </a:r>
            <a:endParaRPr lang="es-AR" dirty="0"/>
          </a:p>
        </p:txBody>
      </p:sp>
      <p:sp>
        <p:nvSpPr>
          <p:cNvPr id="3" name="2 Marcador de contenido"/>
          <p:cNvSpPr>
            <a:spLocks noGrp="1"/>
          </p:cNvSpPr>
          <p:nvPr>
            <p:ph idx="1"/>
          </p:nvPr>
        </p:nvSpPr>
        <p:spPr/>
        <p:txBody>
          <a:bodyPr/>
          <a:lstStyle/>
          <a:p>
            <a:r>
              <a:rPr lang="es-AR" dirty="0" smtClean="0"/>
              <a:t>75. 22</a:t>
            </a:r>
            <a:r>
              <a:rPr lang="es-AR" dirty="0"/>
              <a:t>. Aprobar o desechar </a:t>
            </a:r>
            <a:r>
              <a:rPr lang="es-AR" b="1" dirty="0"/>
              <a:t>tratados</a:t>
            </a:r>
            <a:r>
              <a:rPr lang="es-AR" dirty="0"/>
              <a:t> concluidos con las demás naciones y con </a:t>
            </a:r>
            <a:r>
              <a:rPr lang="es-AR" dirty="0" smtClean="0"/>
              <a:t>las organizaciones </a:t>
            </a:r>
            <a:r>
              <a:rPr lang="es-AR" dirty="0"/>
              <a:t>internacionales y los </a:t>
            </a:r>
            <a:r>
              <a:rPr lang="es-AR" b="1" dirty="0"/>
              <a:t>concordatos </a:t>
            </a:r>
            <a:r>
              <a:rPr lang="es-AR" dirty="0"/>
              <a:t>con la Santa </a:t>
            </a:r>
            <a:r>
              <a:rPr lang="es-AR" dirty="0" smtClean="0"/>
              <a:t>Sede</a:t>
            </a:r>
            <a:r>
              <a:rPr lang="es-AR" dirty="0"/>
              <a:t>. </a:t>
            </a:r>
          </a:p>
        </p:txBody>
      </p:sp>
    </p:spTree>
    <p:extLst>
      <p:ext uri="{BB962C8B-B14F-4D97-AF65-F5344CB8AC3E}">
        <p14:creationId xmlns:p14="http://schemas.microsoft.com/office/powerpoint/2010/main" val="333482616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304800" y="304800"/>
            <a:ext cx="8305800" cy="1752600"/>
          </a:xfrm>
        </p:spPr>
        <p:txBody>
          <a:bodyPr/>
          <a:lstStyle/>
          <a:p>
            <a:pPr>
              <a:defRPr/>
            </a:pPr>
            <a:r>
              <a:rPr lang="en-US" sz="2400" dirty="0" smtClean="0"/>
              <a:t/>
            </a:r>
            <a:br>
              <a:rPr lang="en-US" sz="2400" dirty="0" smtClean="0"/>
            </a:br>
            <a:endParaRPr lang="es-ES" sz="2400" dirty="0" smtClean="0">
              <a:solidFill>
                <a:srgbClr val="FF6600"/>
              </a:solidFill>
              <a:effectLst/>
            </a:endParaRPr>
          </a:p>
        </p:txBody>
      </p:sp>
      <p:sp>
        <p:nvSpPr>
          <p:cNvPr id="54275" name="Rectangle 3"/>
          <p:cNvSpPr>
            <a:spLocks noGrp="1" noChangeArrowheads="1"/>
          </p:cNvSpPr>
          <p:nvPr>
            <p:ph idx="1"/>
          </p:nvPr>
        </p:nvSpPr>
        <p:spPr>
          <a:xfrm>
            <a:off x="457200" y="1371600"/>
            <a:ext cx="8686800" cy="4572000"/>
          </a:xfrm>
        </p:spPr>
        <p:txBody>
          <a:bodyPr>
            <a:normAutofit fontScale="25000" lnSpcReduction="20000"/>
          </a:bodyPr>
          <a:lstStyle/>
          <a:p>
            <a:pPr>
              <a:buFont typeface="Wingdings" pitchFamily="2" charset="2"/>
              <a:buNone/>
            </a:pPr>
            <a:r>
              <a:rPr lang="es-ES" sz="2400" dirty="0" smtClean="0"/>
              <a:t>	</a:t>
            </a:r>
            <a:r>
              <a:rPr lang="es-ES" sz="11200" b="1" dirty="0" smtClean="0">
                <a:latin typeface="Tahoma" pitchFamily="34" charset="0"/>
                <a:ea typeface="Tahoma" pitchFamily="34" charset="0"/>
                <a:cs typeface="Tahoma" pitchFamily="34" charset="0"/>
              </a:rPr>
              <a:t>La Conferencia de La Haya de </a:t>
            </a:r>
            <a:r>
              <a:rPr lang="es-ES" sz="11200" b="1" dirty="0" err="1" smtClean="0">
                <a:latin typeface="Tahoma" pitchFamily="34" charset="0"/>
                <a:ea typeface="Tahoma" pitchFamily="34" charset="0"/>
                <a:cs typeface="Tahoma" pitchFamily="34" charset="0"/>
              </a:rPr>
              <a:t>DIPr</a:t>
            </a:r>
            <a:r>
              <a:rPr lang="es-ES" sz="11200" b="1" dirty="0" smtClean="0">
                <a:latin typeface="Tahoma" pitchFamily="34" charset="0"/>
                <a:ea typeface="Tahoma" pitchFamily="34" charset="0"/>
                <a:cs typeface="Tahoma" pitchFamily="34" charset="0"/>
              </a:rPr>
              <a:t> </a:t>
            </a:r>
          </a:p>
          <a:p>
            <a:pPr>
              <a:buFont typeface="Wingdings" pitchFamily="2" charset="2"/>
              <a:buNone/>
            </a:pPr>
            <a:endParaRPr lang="es-ES" sz="11200" b="1" dirty="0" smtClean="0">
              <a:latin typeface="Tahoma" pitchFamily="34" charset="0"/>
              <a:ea typeface="Tahoma" pitchFamily="34" charset="0"/>
              <a:cs typeface="Tahoma" pitchFamily="34" charset="0"/>
            </a:endParaRPr>
          </a:p>
          <a:p>
            <a:pPr>
              <a:buFont typeface="Wingdings" pitchFamily="2" charset="2"/>
              <a:buNone/>
            </a:pPr>
            <a:r>
              <a:rPr lang="es-ES" sz="11200" b="1" dirty="0">
                <a:latin typeface="Tahoma" pitchFamily="34" charset="0"/>
                <a:ea typeface="Tahoma" pitchFamily="34" charset="0"/>
                <a:cs typeface="Tahoma" pitchFamily="34" charset="0"/>
              </a:rPr>
              <a:t> </a:t>
            </a:r>
            <a:r>
              <a:rPr lang="es-ES" sz="11200" b="1" dirty="0" smtClean="0">
                <a:latin typeface="Tahoma" pitchFamily="34" charset="0"/>
                <a:ea typeface="Tahoma" pitchFamily="34" charset="0"/>
                <a:cs typeface="Tahoma" pitchFamily="34" charset="0"/>
              </a:rPr>
              <a:t> </a:t>
            </a:r>
            <a:r>
              <a:rPr lang="es-ES" sz="11200" dirty="0" smtClean="0">
                <a:latin typeface="Tahoma" pitchFamily="34" charset="0"/>
                <a:ea typeface="Tahoma" pitchFamily="34" charset="0"/>
                <a:cs typeface="Tahoma" pitchFamily="34" charset="0"/>
              </a:rPr>
              <a:t>Tiene una serie de </a:t>
            </a:r>
            <a:r>
              <a:rPr lang="es-ES" sz="11200" b="1" dirty="0" smtClean="0">
                <a:latin typeface="Tahoma" pitchFamily="34" charset="0"/>
                <a:ea typeface="Tahoma" pitchFamily="34" charset="0"/>
                <a:cs typeface="Tahoma" pitchFamily="34" charset="0"/>
              </a:rPr>
              <a:t>objetivos</a:t>
            </a:r>
            <a:r>
              <a:rPr lang="es-ES" sz="11200" dirty="0" smtClean="0">
                <a:latin typeface="Tahoma" pitchFamily="34" charset="0"/>
                <a:ea typeface="Tahoma" pitchFamily="34" charset="0"/>
                <a:cs typeface="Tahoma" pitchFamily="34" charset="0"/>
              </a:rPr>
              <a:t> y entre ellos destacamos que funciona como</a:t>
            </a:r>
            <a:r>
              <a:rPr lang="es-ES" sz="11200" b="1" dirty="0" smtClean="0">
                <a:latin typeface="Tahoma" pitchFamily="34" charset="0"/>
                <a:ea typeface="Tahoma" pitchFamily="34" charset="0"/>
                <a:cs typeface="Tahoma" pitchFamily="34" charset="0"/>
              </a:rPr>
              <a:t>: </a:t>
            </a:r>
          </a:p>
          <a:p>
            <a:pPr>
              <a:buFont typeface="Wingdings" pitchFamily="2" charset="2"/>
              <a:buNone/>
            </a:pPr>
            <a:endParaRPr lang="en-US" sz="8000" dirty="0" smtClean="0">
              <a:latin typeface="Tahoma" pitchFamily="34" charset="0"/>
              <a:ea typeface="Tahoma" pitchFamily="34" charset="0"/>
              <a:cs typeface="Tahoma" pitchFamily="34" charset="0"/>
            </a:endParaRPr>
          </a:p>
          <a:p>
            <a:pPr>
              <a:buFont typeface="Wingdings" pitchFamily="2" charset="2"/>
              <a:buNone/>
            </a:pPr>
            <a:r>
              <a:rPr lang="es-ES" sz="8000" dirty="0" smtClean="0">
                <a:latin typeface="Tahoma" pitchFamily="34" charset="0"/>
                <a:ea typeface="Tahoma" pitchFamily="34" charset="0"/>
                <a:cs typeface="Tahoma" pitchFamily="34" charset="0"/>
              </a:rPr>
              <a:t>a) </a:t>
            </a:r>
            <a:r>
              <a:rPr lang="es-ES" sz="8000" b="1" dirty="0" smtClean="0">
                <a:latin typeface="Tahoma" pitchFamily="34" charset="0"/>
                <a:ea typeface="Tahoma" pitchFamily="34" charset="0"/>
                <a:cs typeface="Tahoma" pitchFamily="34" charset="0"/>
              </a:rPr>
              <a:t>puente entre los diferentes sistemas legales </a:t>
            </a:r>
            <a:r>
              <a:rPr lang="es-ES" sz="8000" dirty="0" smtClean="0">
                <a:latin typeface="Tahoma" pitchFamily="34" charset="0"/>
                <a:ea typeface="Tahoma" pitchFamily="34" charset="0"/>
                <a:cs typeface="Tahoma" pitchFamily="34" charset="0"/>
              </a:rPr>
              <a:t>–y confiamos que entre foros o sistemas de codificación- con el fin de lograr una </a:t>
            </a:r>
            <a:r>
              <a:rPr lang="es-ES" sz="8000" b="1" dirty="0" smtClean="0">
                <a:latin typeface="Tahoma" pitchFamily="34" charset="0"/>
                <a:ea typeface="Tahoma" pitchFamily="34" charset="0"/>
                <a:cs typeface="Tahoma" pitchFamily="34" charset="0"/>
              </a:rPr>
              <a:t>armonización</a:t>
            </a:r>
            <a:r>
              <a:rPr lang="es-ES" sz="8000" dirty="0" smtClean="0">
                <a:latin typeface="Tahoma" pitchFamily="34" charset="0"/>
                <a:ea typeface="Tahoma" pitchFamily="34" charset="0"/>
                <a:cs typeface="Tahoma" pitchFamily="34" charset="0"/>
              </a:rPr>
              <a:t> entre los distintos ordenamientos jurídicos de los Estados </a:t>
            </a:r>
          </a:p>
          <a:p>
            <a:pPr>
              <a:buFont typeface="Wingdings" pitchFamily="2" charset="2"/>
              <a:buNone/>
            </a:pPr>
            <a:endParaRPr lang="en-US" sz="8000" dirty="0" smtClean="0">
              <a:latin typeface="Tahoma" pitchFamily="34" charset="0"/>
              <a:ea typeface="Tahoma" pitchFamily="34" charset="0"/>
              <a:cs typeface="Tahoma" pitchFamily="34" charset="0"/>
            </a:endParaRPr>
          </a:p>
          <a:p>
            <a:pPr>
              <a:buFont typeface="Wingdings" pitchFamily="2" charset="2"/>
              <a:buNone/>
            </a:pPr>
            <a:r>
              <a:rPr lang="es-ES" sz="8000" dirty="0" smtClean="0">
                <a:latin typeface="Tahoma" pitchFamily="34" charset="0"/>
                <a:ea typeface="Tahoma" pitchFamily="34" charset="0"/>
                <a:cs typeface="Tahoma" pitchFamily="34" charset="0"/>
              </a:rPr>
              <a:t>b) se ha convertido en un </a:t>
            </a:r>
            <a:r>
              <a:rPr lang="es-ES" sz="8000" b="1" dirty="0" smtClean="0">
                <a:latin typeface="Tahoma" pitchFamily="34" charset="0"/>
                <a:ea typeface="Tahoma" pitchFamily="34" charset="0"/>
                <a:cs typeface="Tahoma" pitchFamily="34" charset="0"/>
              </a:rPr>
              <a:t>centro internacional de </a:t>
            </a:r>
            <a:r>
              <a:rPr lang="es-ES" sz="8000" b="1" u="sng" dirty="0" smtClean="0">
                <a:latin typeface="Tahoma" pitchFamily="34" charset="0"/>
                <a:ea typeface="Tahoma" pitchFamily="34" charset="0"/>
                <a:cs typeface="Tahoma" pitchFamily="34" charset="0"/>
              </a:rPr>
              <a:t>cooperación jurídico-administrativo</a:t>
            </a:r>
            <a:r>
              <a:rPr lang="es-ES" sz="8000" b="1" dirty="0" smtClean="0">
                <a:latin typeface="Tahoma" pitchFamily="34" charset="0"/>
                <a:ea typeface="Tahoma" pitchFamily="34" charset="0"/>
                <a:cs typeface="Tahoma" pitchFamily="34" charset="0"/>
              </a:rPr>
              <a:t> en el área del </a:t>
            </a:r>
            <a:r>
              <a:rPr lang="es-ES" sz="8000" b="1" dirty="0" err="1" smtClean="0">
                <a:latin typeface="Tahoma" pitchFamily="34" charset="0"/>
                <a:ea typeface="Tahoma" pitchFamily="34" charset="0"/>
                <a:cs typeface="Tahoma" pitchFamily="34" charset="0"/>
              </a:rPr>
              <a:t>DIPr</a:t>
            </a:r>
            <a:r>
              <a:rPr lang="es-ES" sz="8000" b="1" dirty="0" smtClean="0">
                <a:latin typeface="Tahoma" pitchFamily="34" charset="0"/>
                <a:ea typeface="Tahoma" pitchFamily="34" charset="0"/>
                <a:cs typeface="Tahoma" pitchFamily="34" charset="0"/>
              </a:rPr>
              <a:t> </a:t>
            </a:r>
            <a:r>
              <a:rPr lang="es-ES" sz="8000" dirty="0" smtClean="0">
                <a:latin typeface="Tahoma" pitchFamily="34" charset="0"/>
                <a:ea typeface="Tahoma" pitchFamily="34" charset="0"/>
                <a:cs typeface="Tahoma" pitchFamily="34" charset="0"/>
              </a:rPr>
              <a:t>y particularmente en el campo </a:t>
            </a:r>
            <a:r>
              <a:rPr lang="es-ES" sz="8000" b="1" dirty="0" smtClean="0">
                <a:latin typeface="Tahoma" pitchFamily="34" charset="0"/>
                <a:ea typeface="Tahoma" pitchFamily="34" charset="0"/>
                <a:cs typeface="Tahoma" pitchFamily="34" charset="0"/>
              </a:rPr>
              <a:t>familiar</a:t>
            </a:r>
            <a:r>
              <a:rPr lang="es-ES" sz="8000" dirty="0" smtClean="0">
                <a:latin typeface="Tahoma" pitchFamily="34" charset="0"/>
                <a:ea typeface="Tahoma" pitchFamily="34" charset="0"/>
                <a:cs typeface="Tahoma" pitchFamily="34" charset="0"/>
              </a:rPr>
              <a:t> con el único fin de proteger a sus miembros además de proporcionar seguridad jurídica en sus relaciones.</a:t>
            </a:r>
            <a:endParaRPr lang="es-ES" sz="8000" dirty="0" smtClean="0">
              <a:effectLst/>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9"/>
          <p:cNvSpPr txBox="1">
            <a:spLocks noChangeArrowheads="1"/>
          </p:cNvSpPr>
          <p:nvPr/>
        </p:nvSpPr>
        <p:spPr bwMode="auto">
          <a:xfrm>
            <a:off x="914400" y="1219200"/>
            <a:ext cx="8001000" cy="3046988"/>
          </a:xfrm>
          <a:prstGeom prst="rect">
            <a:avLst/>
          </a:prstGeom>
          <a:noFill/>
          <a:ln w="9525">
            <a:noFill/>
            <a:miter lim="800000"/>
            <a:headEnd/>
            <a:tailEnd/>
          </a:ln>
        </p:spPr>
        <p:txBody>
          <a:bodyPr wrap="square">
            <a:spAutoFit/>
          </a:bodyPr>
          <a:lstStyle/>
          <a:p>
            <a:pPr algn="just">
              <a:spcBef>
                <a:spcPct val="50000"/>
              </a:spcBef>
            </a:pPr>
            <a:r>
              <a:rPr lang="es-ES" dirty="0" smtClean="0"/>
              <a:t>Desde la </a:t>
            </a:r>
            <a:r>
              <a:rPr lang="es-ES" b="1" dirty="0" smtClean="0"/>
              <a:t>Convención se incorpora el llamado </a:t>
            </a:r>
            <a:r>
              <a:rPr lang="es-ES" b="1" i="1" dirty="0" err="1"/>
              <a:t>Law</a:t>
            </a:r>
            <a:r>
              <a:rPr lang="es-ES" b="1" i="1" dirty="0"/>
              <a:t> in </a:t>
            </a:r>
            <a:r>
              <a:rPr lang="es-ES" b="1" i="1" dirty="0" err="1"/>
              <a:t>Action</a:t>
            </a:r>
            <a:r>
              <a:rPr lang="es-ES" dirty="0"/>
              <a:t> – Mise en </a:t>
            </a:r>
            <a:r>
              <a:rPr lang="es-ES" dirty="0" err="1"/>
              <a:t>oeuvre</a:t>
            </a:r>
            <a:r>
              <a:rPr lang="es-ES" dirty="0"/>
              <a:t> </a:t>
            </a:r>
            <a:r>
              <a:rPr lang="es-ES" dirty="0" err="1"/>
              <a:t>progressive</a:t>
            </a:r>
            <a:r>
              <a:rPr lang="es-ES" dirty="0"/>
              <a:t>- </a:t>
            </a:r>
            <a:r>
              <a:rPr lang="es-ES" dirty="0" smtClean="0"/>
              <a:t>y se hace </a:t>
            </a:r>
            <a:r>
              <a:rPr lang="es-ES" dirty="0"/>
              <a:t>referencia al compromiso de la Conferencia de La Haya de </a:t>
            </a:r>
            <a:r>
              <a:rPr lang="es-ES" dirty="0" err="1"/>
              <a:t>DIPr</a:t>
            </a:r>
            <a:r>
              <a:rPr lang="es-ES" dirty="0"/>
              <a:t> de propiciar, con una serie de “</a:t>
            </a:r>
            <a:r>
              <a:rPr lang="es-ES" b="1" dirty="0"/>
              <a:t>herramientas</a:t>
            </a:r>
            <a:r>
              <a:rPr lang="es-ES" dirty="0"/>
              <a:t>”, la </a:t>
            </a:r>
            <a:r>
              <a:rPr lang="es-ES" b="1" dirty="0"/>
              <a:t>aplicación práctica de los convenios internacionales de </a:t>
            </a:r>
            <a:r>
              <a:rPr lang="es-ES" b="1" dirty="0" smtClean="0"/>
              <a:t>CIA (cooperación internacional entre autoridades)</a:t>
            </a:r>
            <a:r>
              <a:rPr lang="es-ES" dirty="0" smtClean="0"/>
              <a:t> </a:t>
            </a:r>
            <a:r>
              <a:rPr lang="es-ES" dirty="0"/>
              <a:t>gestados en su seno y que regulan, concretamente, la protección internacional del menor.</a:t>
            </a:r>
            <a:endParaRPr lang="es-MX" i="1" dirty="0"/>
          </a:p>
        </p:txBody>
      </p:sp>
      <p:sp>
        <p:nvSpPr>
          <p:cNvPr id="4" name="Rectangle 2"/>
          <p:cNvSpPr txBox="1">
            <a:spLocks noChangeArrowheads="1"/>
          </p:cNvSpPr>
          <p:nvPr/>
        </p:nvSpPr>
        <p:spPr>
          <a:xfrm>
            <a:off x="304800" y="304800"/>
            <a:ext cx="8305800" cy="6019800"/>
          </a:xfrm>
          <a:prstGeom prst="rect">
            <a:avLst/>
          </a:prstGeom>
        </p:spPr>
        <p:txBody>
          <a:bodyPr/>
          <a:lstStyle/>
          <a:p>
            <a:pPr eaLnBrk="0" hangingPunct="0">
              <a:defRPr/>
            </a:pPr>
            <a:r>
              <a:rPr lang="es-ES" sz="2000" b="1" kern="0" dirty="0" smtClean="0">
                <a:solidFill>
                  <a:srgbClr val="FF6600"/>
                </a:solidFill>
                <a:latin typeface="+mj-lt"/>
                <a:ea typeface="+mj-ea"/>
                <a:cs typeface="+mj-cs"/>
              </a:rPr>
              <a:t>.</a:t>
            </a:r>
            <a:r>
              <a:rPr lang="en-US" b="1" kern="0" dirty="0">
                <a:solidFill>
                  <a:schemeClr val="tx2"/>
                </a:solidFill>
                <a:effectLst>
                  <a:outerShdw blurRad="38100" dist="38100" dir="2700000" algn="tl">
                    <a:srgbClr val="000000"/>
                  </a:outerShdw>
                </a:effectLst>
                <a:latin typeface="+mj-lt"/>
                <a:ea typeface="+mj-ea"/>
                <a:cs typeface="+mj-cs"/>
              </a:rPr>
              <a:t/>
            </a:r>
            <a:br>
              <a:rPr lang="en-US" b="1" kern="0" dirty="0">
                <a:solidFill>
                  <a:schemeClr val="tx2"/>
                </a:solidFill>
                <a:effectLst>
                  <a:outerShdw blurRad="38100" dist="38100" dir="2700000" algn="tl">
                    <a:srgbClr val="000000"/>
                  </a:outerShdw>
                </a:effectLst>
                <a:latin typeface="+mj-lt"/>
                <a:ea typeface="+mj-ea"/>
                <a:cs typeface="+mj-cs"/>
              </a:rPr>
            </a:br>
            <a:r>
              <a:rPr lang="en-US" b="1" kern="0" dirty="0">
                <a:solidFill>
                  <a:schemeClr val="tx2"/>
                </a:solidFill>
                <a:effectLst>
                  <a:outerShdw blurRad="38100" dist="38100" dir="2700000" algn="tl">
                    <a:srgbClr val="000000"/>
                  </a:outerShdw>
                </a:effectLst>
                <a:latin typeface="+mj-lt"/>
                <a:ea typeface="+mj-ea"/>
                <a:cs typeface="+mj-cs"/>
              </a:rPr>
              <a:t/>
            </a:r>
            <a:br>
              <a:rPr lang="en-US" b="1" kern="0" dirty="0">
                <a:solidFill>
                  <a:schemeClr val="tx2"/>
                </a:solidFill>
                <a:effectLst>
                  <a:outerShdw blurRad="38100" dist="38100" dir="2700000" algn="tl">
                    <a:srgbClr val="000000"/>
                  </a:outerShdw>
                </a:effectLst>
                <a:latin typeface="+mj-lt"/>
                <a:ea typeface="+mj-ea"/>
                <a:cs typeface="+mj-cs"/>
              </a:rPr>
            </a:br>
            <a:endParaRPr lang="es-ES" b="1" kern="0" dirty="0">
              <a:solidFill>
                <a:srgbClr val="FF6600"/>
              </a:solidFill>
              <a:latin typeface="+mj-lt"/>
              <a:ea typeface="+mj-ea"/>
              <a:cs typeface="+mj-cs"/>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7"/>
          <p:cNvSpPr txBox="1">
            <a:spLocks noChangeArrowheads="1"/>
          </p:cNvSpPr>
          <p:nvPr/>
        </p:nvSpPr>
        <p:spPr bwMode="auto">
          <a:xfrm>
            <a:off x="914400" y="1066800"/>
            <a:ext cx="8001000" cy="3416320"/>
          </a:xfrm>
          <a:prstGeom prst="rect">
            <a:avLst/>
          </a:prstGeom>
          <a:noFill/>
          <a:ln w="9525">
            <a:noFill/>
            <a:miter lim="800000"/>
            <a:headEnd/>
            <a:tailEnd/>
          </a:ln>
        </p:spPr>
        <p:txBody>
          <a:bodyPr wrap="square">
            <a:spAutoFit/>
          </a:bodyPr>
          <a:lstStyle/>
          <a:p>
            <a:pPr marL="342900" indent="-342900" algn="just"/>
            <a:r>
              <a:rPr lang="es-ES" dirty="0"/>
              <a:t>	El </a:t>
            </a:r>
            <a:r>
              <a:rPr lang="es-ES" i="1" dirty="0" err="1"/>
              <a:t>Law</a:t>
            </a:r>
            <a:r>
              <a:rPr lang="es-ES" i="1" dirty="0"/>
              <a:t> in </a:t>
            </a:r>
            <a:r>
              <a:rPr lang="es-ES" i="1" dirty="0" err="1"/>
              <a:t>Action</a:t>
            </a:r>
            <a:r>
              <a:rPr lang="es-ES" dirty="0"/>
              <a:t> tiene un objetivo fundamental que consiste en que dicha normativa convencional sea </a:t>
            </a:r>
            <a:r>
              <a:rPr lang="es-ES" u="sng" dirty="0"/>
              <a:t>dinámica</a:t>
            </a:r>
            <a:r>
              <a:rPr lang="es-ES" dirty="0"/>
              <a:t>, </a:t>
            </a:r>
            <a:r>
              <a:rPr lang="es-ES" u="sng" dirty="0"/>
              <a:t>funcional</a:t>
            </a:r>
            <a:r>
              <a:rPr lang="es-ES" dirty="0"/>
              <a:t> y sobre todo que ante la dificultad-por no decir la imposibilidad-que entraña la modificación de dicha normativa internacional pues que haya posibilidades de adaptación a las nuevas circunstancias con respecto a aquellas que le dieron forma y sentido de ser a un determinado tratado internacional relacionado con los menores.</a:t>
            </a:r>
            <a:endParaRPr lang="es-MX" dirty="0"/>
          </a:p>
        </p:txBody>
      </p:sp>
      <p:sp>
        <p:nvSpPr>
          <p:cNvPr id="4" name="Rectangle 2"/>
          <p:cNvSpPr txBox="1">
            <a:spLocks noChangeArrowheads="1"/>
          </p:cNvSpPr>
          <p:nvPr/>
        </p:nvSpPr>
        <p:spPr>
          <a:xfrm>
            <a:off x="304800" y="457200"/>
            <a:ext cx="8305800" cy="1752600"/>
          </a:xfrm>
          <a:prstGeom prst="rect">
            <a:avLst/>
          </a:prstGeom>
        </p:spPr>
        <p:txBody>
          <a:bodyPr/>
          <a:lstStyle/>
          <a:p>
            <a:pPr eaLnBrk="0" hangingPunct="0">
              <a:defRPr/>
            </a:pPr>
            <a:r>
              <a:rPr lang="en-US" b="1" kern="0" dirty="0">
                <a:solidFill>
                  <a:schemeClr val="tx2"/>
                </a:solidFill>
                <a:effectLst>
                  <a:outerShdw blurRad="38100" dist="38100" dir="2700000" algn="tl">
                    <a:srgbClr val="000000"/>
                  </a:outerShdw>
                </a:effectLst>
                <a:latin typeface="+mj-lt"/>
                <a:ea typeface="+mj-ea"/>
                <a:cs typeface="+mj-cs"/>
              </a:rPr>
              <a:t/>
            </a:r>
            <a:br>
              <a:rPr lang="en-US" b="1" kern="0" dirty="0">
                <a:solidFill>
                  <a:schemeClr val="tx2"/>
                </a:solidFill>
                <a:effectLst>
                  <a:outerShdw blurRad="38100" dist="38100" dir="2700000" algn="tl">
                    <a:srgbClr val="000000"/>
                  </a:outerShdw>
                </a:effectLst>
                <a:latin typeface="+mj-lt"/>
                <a:ea typeface="+mj-ea"/>
                <a:cs typeface="+mj-cs"/>
              </a:rPr>
            </a:br>
            <a:r>
              <a:rPr lang="en-US" b="1" kern="0" dirty="0">
                <a:solidFill>
                  <a:schemeClr val="tx2"/>
                </a:solidFill>
                <a:effectLst>
                  <a:outerShdw blurRad="38100" dist="38100" dir="2700000" algn="tl">
                    <a:srgbClr val="000000"/>
                  </a:outerShdw>
                </a:effectLst>
                <a:latin typeface="+mj-lt"/>
                <a:ea typeface="+mj-ea"/>
                <a:cs typeface="+mj-cs"/>
              </a:rPr>
              <a:t/>
            </a:r>
            <a:br>
              <a:rPr lang="en-US" b="1" kern="0" dirty="0">
                <a:solidFill>
                  <a:schemeClr val="tx2"/>
                </a:solidFill>
                <a:effectLst>
                  <a:outerShdw blurRad="38100" dist="38100" dir="2700000" algn="tl">
                    <a:srgbClr val="000000"/>
                  </a:outerShdw>
                </a:effectLst>
                <a:latin typeface="+mj-lt"/>
                <a:ea typeface="+mj-ea"/>
                <a:cs typeface="+mj-cs"/>
              </a:rPr>
            </a:br>
            <a:endParaRPr lang="es-ES" b="1" kern="0" dirty="0">
              <a:solidFill>
                <a:srgbClr val="FF6600"/>
              </a:solidFill>
              <a:latin typeface="+mj-lt"/>
              <a:ea typeface="+mj-ea"/>
              <a:cs typeface="+mj-cs"/>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304800" y="304800"/>
            <a:ext cx="8305800" cy="1752600"/>
          </a:xfrm>
        </p:spPr>
        <p:txBody>
          <a:bodyPr/>
          <a:lstStyle/>
          <a:p>
            <a:pPr>
              <a:defRPr/>
            </a:pPr>
            <a:r>
              <a:rPr lang="es-ES" sz="2000" dirty="0" smtClean="0">
                <a:solidFill>
                  <a:srgbClr val="FF6600"/>
                </a:solidFill>
                <a:effectLst/>
              </a:rPr>
              <a:t>I</a:t>
            </a:r>
            <a:r>
              <a:rPr lang="en-US" sz="2400" dirty="0" smtClean="0"/>
              <a:t/>
            </a:r>
            <a:br>
              <a:rPr lang="en-US" sz="2400" dirty="0" smtClean="0"/>
            </a:br>
            <a:endParaRPr lang="es-ES" sz="2400" dirty="0" smtClean="0">
              <a:solidFill>
                <a:srgbClr val="FF6600"/>
              </a:solidFill>
              <a:effectLst/>
            </a:endParaRPr>
          </a:p>
        </p:txBody>
      </p:sp>
      <p:sp>
        <p:nvSpPr>
          <p:cNvPr id="30722" name="Rectangle 3"/>
          <p:cNvSpPr>
            <a:spLocks noGrp="1" noChangeArrowheads="1"/>
          </p:cNvSpPr>
          <p:nvPr>
            <p:ph idx="1"/>
          </p:nvPr>
        </p:nvSpPr>
        <p:spPr>
          <a:xfrm>
            <a:off x="762000" y="1981200"/>
            <a:ext cx="8382000" cy="4114800"/>
          </a:xfrm>
        </p:spPr>
        <p:txBody>
          <a:bodyPr/>
          <a:lstStyle/>
          <a:p>
            <a:pPr marL="431800" indent="0">
              <a:buFont typeface="Wingdings" pitchFamily="2" charset="2"/>
              <a:buNone/>
            </a:pPr>
            <a:r>
              <a:rPr lang="es-ES" sz="2800" smtClean="0">
                <a:effectLst/>
              </a:rPr>
              <a:t>Las vías del </a:t>
            </a:r>
            <a:r>
              <a:rPr lang="es-ES" sz="2800" i="1" smtClean="0">
                <a:effectLst/>
              </a:rPr>
              <a:t>Law in Action</a:t>
            </a:r>
            <a:r>
              <a:rPr lang="es-ES" sz="2800" smtClean="0">
                <a:effectLst/>
              </a:rPr>
              <a:t> para lograr sus objetivos son dos:</a:t>
            </a:r>
          </a:p>
          <a:p>
            <a:pPr marL="431800" indent="0">
              <a:buFont typeface="Wingdings" pitchFamily="2" charset="2"/>
              <a:buNone/>
            </a:pPr>
            <a:endParaRPr lang="es-ES" sz="2800" smtClean="0">
              <a:effectLst/>
            </a:endParaRPr>
          </a:p>
          <a:p>
            <a:pPr marL="431800" indent="0">
              <a:buClr>
                <a:schemeClr val="tx1"/>
              </a:buClr>
              <a:buSzPct val="100000"/>
              <a:buFont typeface="Wingdings" pitchFamily="2" charset="2"/>
              <a:buAutoNum type="arabicPeriod"/>
            </a:pPr>
            <a:r>
              <a:rPr lang="es-ES" sz="2800" smtClean="0">
                <a:effectLst/>
              </a:rPr>
              <a:t>Las Comisiones Especiales de seguimiento de los respectivos Convenios internacionales;</a:t>
            </a:r>
          </a:p>
          <a:p>
            <a:pPr marL="431800" indent="0">
              <a:buClr>
                <a:schemeClr val="tx1"/>
              </a:buClr>
              <a:buSzPct val="100000"/>
              <a:buFont typeface="Wingdings" pitchFamily="2" charset="2"/>
              <a:buAutoNum type="arabicPeriod"/>
            </a:pPr>
            <a:r>
              <a:rPr lang="es-ES" sz="2800" smtClean="0">
                <a:effectLst/>
              </a:rPr>
              <a:t>La labor realizada por la Oficina o Buró de La Conferencia de la Haya de DIPr.</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304800" y="304800"/>
            <a:ext cx="8305800" cy="1752600"/>
          </a:xfrm>
        </p:spPr>
        <p:txBody>
          <a:bodyPr/>
          <a:lstStyle/>
          <a:p>
            <a:pPr>
              <a:defRPr/>
            </a:pPr>
            <a:r>
              <a:rPr lang="en-US" sz="2400" dirty="0" smtClean="0"/>
              <a:t/>
            </a:r>
            <a:br>
              <a:rPr lang="en-US" sz="2400" dirty="0" smtClean="0"/>
            </a:br>
            <a:endParaRPr lang="es-ES" sz="2400" dirty="0" smtClean="0">
              <a:solidFill>
                <a:srgbClr val="FF6600"/>
              </a:solidFill>
              <a:effectLst/>
            </a:endParaRPr>
          </a:p>
        </p:txBody>
      </p:sp>
      <p:sp>
        <p:nvSpPr>
          <p:cNvPr id="31746" name="Rectangle 3"/>
          <p:cNvSpPr>
            <a:spLocks noGrp="1" noChangeArrowheads="1"/>
          </p:cNvSpPr>
          <p:nvPr>
            <p:ph idx="1"/>
          </p:nvPr>
        </p:nvSpPr>
        <p:spPr>
          <a:xfrm>
            <a:off x="762000" y="2133600"/>
            <a:ext cx="8077200" cy="4114800"/>
          </a:xfrm>
          <a:noFill/>
        </p:spPr>
        <p:txBody>
          <a:bodyPr>
            <a:normAutofit lnSpcReduction="10000"/>
          </a:bodyPr>
          <a:lstStyle/>
          <a:p>
            <a:pPr algn="just">
              <a:buFont typeface="Wingdings" pitchFamily="2" charset="2"/>
              <a:buNone/>
            </a:pPr>
            <a:r>
              <a:rPr lang="es-ES" sz="2800" smtClean="0">
                <a:effectLst/>
              </a:rPr>
              <a:t>	Las Comisiones Especiales, convocadas periódicamente por el Secretario General de la Conferencia, tienen la finalidad de: </a:t>
            </a:r>
          </a:p>
          <a:p>
            <a:pPr algn="just"/>
            <a:r>
              <a:rPr lang="es-ES" sz="2800" smtClean="0">
                <a:effectLst/>
              </a:rPr>
              <a:t>	Examinar y revisar el funcionamiento práctico de un Convenio en concreto.</a:t>
            </a:r>
          </a:p>
          <a:p>
            <a:pPr algn="just"/>
            <a:r>
              <a:rPr lang="es-ES" sz="2800" smtClean="0">
                <a:effectLst/>
              </a:rPr>
              <a:t>	Detectar y resolver las dificultades suscitadas en su aplicación. </a:t>
            </a:r>
          </a:p>
          <a:p>
            <a:pPr algn="just"/>
            <a:r>
              <a:rPr lang="es-ES" sz="2800" smtClean="0">
                <a:effectLst/>
              </a:rPr>
              <a:t>	Unificar criterios de interpretación y aplicación entre los Estados parte.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304800" y="304800"/>
            <a:ext cx="8305800" cy="1752600"/>
          </a:xfrm>
        </p:spPr>
        <p:txBody>
          <a:bodyPr/>
          <a:lstStyle/>
          <a:p>
            <a:pPr>
              <a:defRPr/>
            </a:pPr>
            <a:r>
              <a:rPr lang="en-US" sz="2400" dirty="0" smtClean="0"/>
              <a:t/>
            </a:r>
            <a:br>
              <a:rPr lang="en-US" sz="2400" dirty="0" smtClean="0"/>
            </a:br>
            <a:endParaRPr lang="es-ES" sz="2400" dirty="0" smtClean="0">
              <a:solidFill>
                <a:srgbClr val="FF6600"/>
              </a:solidFill>
              <a:effectLst/>
            </a:endParaRPr>
          </a:p>
        </p:txBody>
      </p:sp>
      <p:sp>
        <p:nvSpPr>
          <p:cNvPr id="38914" name="Rectangle 3"/>
          <p:cNvSpPr>
            <a:spLocks noGrp="1" noChangeArrowheads="1"/>
          </p:cNvSpPr>
          <p:nvPr>
            <p:ph idx="1"/>
          </p:nvPr>
        </p:nvSpPr>
        <p:spPr>
          <a:xfrm>
            <a:off x="609600" y="2057400"/>
            <a:ext cx="8077200" cy="4114800"/>
          </a:xfrm>
        </p:spPr>
        <p:txBody>
          <a:bodyPr/>
          <a:lstStyle/>
          <a:p>
            <a:pPr algn="just">
              <a:buFont typeface="Wingdings" pitchFamily="2" charset="2"/>
              <a:buNone/>
              <a:defRPr/>
            </a:pPr>
            <a:r>
              <a:rPr lang="es-ES" sz="2400" dirty="0" smtClean="0">
                <a:effectLst/>
              </a:rPr>
              <a:t>	</a:t>
            </a:r>
            <a:r>
              <a:rPr lang="es-ES" sz="2400" dirty="0" smtClean="0"/>
              <a:t>Con este claro objetivo se han realizado una sucesión de reuniones de las comisiones especiales relacionados con la familia y la niñez: </a:t>
            </a:r>
          </a:p>
          <a:p>
            <a:pPr algn="just">
              <a:defRPr/>
            </a:pPr>
            <a:r>
              <a:rPr lang="es-ES" sz="2400" dirty="0" smtClean="0"/>
              <a:t>Tercera reunión de la Comisión Especial del Convenio de La Haya de 1993 en materia de adopción internacional (Argentina no es parte)</a:t>
            </a:r>
          </a:p>
          <a:p>
            <a:pPr algn="just">
              <a:defRPr/>
            </a:pPr>
            <a:r>
              <a:rPr lang="es-ES" sz="2400" dirty="0" smtClean="0"/>
              <a:t>Sexta reunión de la Comisión Especial del Convenio de La Haya de1980 en materia de sustracción internacional de menores y del convenio de La Haya de 1996 en materia de responsabilidad parental.(Argentina si es parte)</a:t>
            </a:r>
            <a:endParaRPr lang="es-ES" sz="2400" dirty="0" smtClean="0">
              <a:effectLst/>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990600"/>
          </a:xfrm>
        </p:spPr>
        <p:txBody>
          <a:bodyPr>
            <a:noAutofit/>
          </a:bodyPr>
          <a:lstStyle/>
          <a:p>
            <a:r>
              <a:rPr lang="es-AR" sz="2400" b="1" dirty="0" smtClean="0"/>
              <a:t>Convenio de La Haya de 1993  en materia de </a:t>
            </a:r>
            <a:r>
              <a:rPr lang="es-AR" sz="2400" b="1" dirty="0" err="1" smtClean="0"/>
              <a:t>adopcion</a:t>
            </a:r>
            <a:r>
              <a:rPr lang="es-AR" sz="2400" b="1" dirty="0" smtClean="0"/>
              <a:t> internacional (Argentina no es parte). Tampoco es parte de la CIDIP III que regula la misma materia.</a:t>
            </a:r>
            <a:endParaRPr lang="es-AR" sz="2400" b="1" dirty="0"/>
          </a:p>
        </p:txBody>
      </p:sp>
      <p:sp>
        <p:nvSpPr>
          <p:cNvPr id="3" name="2 Marcador de contenido"/>
          <p:cNvSpPr>
            <a:spLocks noGrp="1"/>
          </p:cNvSpPr>
          <p:nvPr>
            <p:ph idx="1"/>
          </p:nvPr>
        </p:nvSpPr>
        <p:spPr>
          <a:xfrm>
            <a:off x="457200" y="990600"/>
            <a:ext cx="8229600" cy="5334000"/>
          </a:xfrm>
        </p:spPr>
        <p:txBody>
          <a:bodyPr>
            <a:normAutofit fontScale="92500" lnSpcReduction="20000"/>
          </a:bodyPr>
          <a:lstStyle/>
          <a:p>
            <a:r>
              <a:rPr lang="es-AR" dirty="0" smtClean="0"/>
              <a:t>Siguiendo el criterio del país, no somos parte de esta convención que regula la adopción internacional, así mismo nos parece conveniente establecer su contenido:</a:t>
            </a:r>
          </a:p>
          <a:p>
            <a:r>
              <a:rPr lang="es-AR" dirty="0" smtClean="0"/>
              <a:t>Ella contiene una norma mínima de referencia, sobre la que </a:t>
            </a:r>
            <a:r>
              <a:rPr lang="es-AR" u="sng" dirty="0" smtClean="0"/>
              <a:t>se normalizan </a:t>
            </a:r>
            <a:r>
              <a:rPr lang="es-AR" dirty="0" smtClean="0"/>
              <a:t>la mayoría de las actuaciones.</a:t>
            </a:r>
          </a:p>
          <a:p>
            <a:r>
              <a:rPr lang="es-AR" b="1" dirty="0"/>
              <a:t>El artículo 2</a:t>
            </a:r>
            <a:r>
              <a:rPr lang="es-AR" dirty="0"/>
              <a:t>, en clara conexión a lo expresado en el Convenio Interamericano de 1984 </a:t>
            </a:r>
            <a:r>
              <a:rPr lang="es-AR" dirty="0" smtClean="0"/>
              <a:t>en materia </a:t>
            </a:r>
            <a:r>
              <a:rPr lang="es-AR" dirty="0"/>
              <a:t>de adopción, expone que: </a:t>
            </a:r>
            <a:endParaRPr lang="es-AR" dirty="0" smtClean="0"/>
          </a:p>
          <a:p>
            <a:r>
              <a:rPr lang="es-AR" dirty="0" smtClean="0"/>
              <a:t>1</a:t>
            </a:r>
            <a:r>
              <a:rPr lang="es-AR" dirty="0"/>
              <a:t>. La Convención se aplica cuando un niño con </a:t>
            </a:r>
            <a:r>
              <a:rPr lang="es-AR" b="1" dirty="0"/>
              <a:t>residencia </a:t>
            </a:r>
            <a:r>
              <a:rPr lang="es-AR" b="1" dirty="0" smtClean="0"/>
              <a:t>habitual</a:t>
            </a:r>
            <a:r>
              <a:rPr lang="es-AR" dirty="0" smtClean="0"/>
              <a:t> en </a:t>
            </a:r>
            <a:r>
              <a:rPr lang="es-AR" dirty="0"/>
              <a:t>un Estado contratante (“el Estado de origen”) ha sido, es o va a ser </a:t>
            </a:r>
            <a:r>
              <a:rPr lang="es-AR" b="1" dirty="0"/>
              <a:t>desplazado a otro </a:t>
            </a:r>
            <a:r>
              <a:rPr lang="es-AR" b="1" dirty="0" smtClean="0"/>
              <a:t>Estado contratante </a:t>
            </a:r>
            <a:r>
              <a:rPr lang="es-AR" dirty="0"/>
              <a:t>(“el Estado de recepción”), bien después de su adopción en el Estado de origen </a:t>
            </a:r>
            <a:r>
              <a:rPr lang="es-AR" dirty="0" smtClean="0"/>
              <a:t>por </a:t>
            </a:r>
            <a:r>
              <a:rPr lang="es-AR" b="1" dirty="0" smtClean="0"/>
              <a:t>cónyuges </a:t>
            </a:r>
            <a:r>
              <a:rPr lang="es-AR" b="1" dirty="0"/>
              <a:t>o por una persona con residencia habitual en el Estado de recepción</a:t>
            </a:r>
            <a:r>
              <a:rPr lang="es-AR" dirty="0"/>
              <a:t>, bien con la </a:t>
            </a:r>
            <a:r>
              <a:rPr lang="es-AR" dirty="0" smtClean="0"/>
              <a:t>finalidad de </a:t>
            </a:r>
            <a:r>
              <a:rPr lang="es-AR" dirty="0"/>
              <a:t>realizar tal adopción en el Estado de recepción o en el Estado de origen. </a:t>
            </a:r>
          </a:p>
          <a:p>
            <a:endParaRPr lang="es-AR" dirty="0"/>
          </a:p>
        </p:txBody>
      </p:sp>
    </p:spTree>
    <p:extLst>
      <p:ext uri="{BB962C8B-B14F-4D97-AF65-F5344CB8AC3E}">
        <p14:creationId xmlns:p14="http://schemas.microsoft.com/office/powerpoint/2010/main" val="11724723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762000" y="2514600"/>
            <a:ext cx="8382000" cy="1981200"/>
          </a:xfrm>
        </p:spPr>
        <p:txBody>
          <a:bodyPr>
            <a:normAutofit/>
          </a:bodyPr>
          <a:lstStyle/>
          <a:p>
            <a:pPr>
              <a:buFont typeface="Wingdings" pitchFamily="2" charset="2"/>
              <a:buNone/>
            </a:pPr>
            <a:r>
              <a:rPr lang="es-ES" smtClean="0"/>
              <a:t>	La región americana se ha caracterizado por un ideal codificador, claro y contundente, - finales del siglo XIX principios del siglo XX- con una gran proyección y grado de especialización.</a:t>
            </a:r>
            <a:endParaRPr lang="es-ES" smtClean="0">
              <a:effectLst/>
            </a:endParaRPr>
          </a:p>
        </p:txBody>
      </p:sp>
      <p:sp>
        <p:nvSpPr>
          <p:cNvPr id="10243" name="Rectangle 2"/>
          <p:cNvSpPr>
            <a:spLocks noChangeArrowheads="1"/>
          </p:cNvSpPr>
          <p:nvPr/>
        </p:nvSpPr>
        <p:spPr bwMode="auto">
          <a:xfrm>
            <a:off x="304800" y="304800"/>
            <a:ext cx="8305800" cy="1431925"/>
          </a:xfrm>
          <a:prstGeom prst="rect">
            <a:avLst/>
          </a:prstGeom>
          <a:noFill/>
          <a:ln w="9525">
            <a:noFill/>
            <a:miter lim="800000"/>
            <a:headEnd/>
            <a:tailEnd/>
          </a:ln>
        </p:spPr>
        <p:txBody>
          <a:bodyPr anchor="ctr"/>
          <a:lstStyle/>
          <a:p>
            <a:pPr eaLnBrk="0" hangingPunct="0"/>
            <a:r>
              <a:rPr lang="es-MX" b="1" dirty="0">
                <a:solidFill>
                  <a:srgbClr val="002060"/>
                </a:solidFill>
              </a:rPr>
              <a:t>I. BASES PRELIMINARES</a:t>
            </a:r>
            <a:endParaRPr lang="es-ES" b="1" dirty="0">
              <a:solidFill>
                <a:srgbClr val="00206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33400"/>
            <a:ext cx="8229600" cy="5791200"/>
          </a:xfrm>
        </p:spPr>
        <p:txBody>
          <a:bodyPr>
            <a:normAutofit/>
          </a:bodyPr>
          <a:lstStyle/>
          <a:p>
            <a:r>
              <a:rPr lang="es-AR" dirty="0"/>
              <a:t>Ámbitos de aplicación</a:t>
            </a:r>
          </a:p>
          <a:p>
            <a:r>
              <a:rPr lang="es-AR" dirty="0"/>
              <a:t>a) </a:t>
            </a:r>
            <a:r>
              <a:rPr lang="es-AR" dirty="0" smtClean="0"/>
              <a:t>En </a:t>
            </a:r>
            <a:r>
              <a:rPr lang="es-AR" dirty="0"/>
              <a:t>su artículo 2.2 “las adopciones que establecen un</a:t>
            </a:r>
          </a:p>
          <a:p>
            <a:r>
              <a:rPr lang="es-AR" dirty="0"/>
              <a:t>vínculo de filiación”, enlazando, asimismo, con el artículo 3 que expresa: “el convenio deja </a:t>
            </a:r>
            <a:r>
              <a:rPr lang="es-AR" dirty="0" smtClean="0"/>
              <a:t>de aplicarse </a:t>
            </a:r>
            <a:r>
              <a:rPr lang="es-AR" dirty="0"/>
              <a:t>si no se han otorgado las aceptaciones a las que se refiere el artículo 17, apartado c), </a:t>
            </a:r>
            <a:r>
              <a:rPr lang="es-AR" dirty="0" smtClean="0"/>
              <a:t>antes de </a:t>
            </a:r>
            <a:r>
              <a:rPr lang="es-AR" dirty="0"/>
              <a:t>que el niño alcance la edad de dieciocho años”.</a:t>
            </a:r>
          </a:p>
          <a:p>
            <a:r>
              <a:rPr lang="es-AR" dirty="0" smtClean="0"/>
              <a:t>En </a:t>
            </a:r>
            <a:r>
              <a:rPr lang="es-AR" dirty="0"/>
              <a:t>relación a este ámbito de aplicación material hay que hacer la observación del artículo </a:t>
            </a:r>
            <a:r>
              <a:rPr lang="es-AR" dirty="0" smtClean="0"/>
              <a:t>40 que </a:t>
            </a:r>
            <a:r>
              <a:rPr lang="es-AR" dirty="0"/>
              <a:t>a la letra dice: “(…) </a:t>
            </a:r>
            <a:r>
              <a:rPr lang="es-AR" b="1" dirty="0"/>
              <a:t>no se admitirá reserva alguna al Convenio”. </a:t>
            </a:r>
          </a:p>
        </p:txBody>
      </p:sp>
    </p:spTree>
    <p:extLst>
      <p:ext uri="{BB962C8B-B14F-4D97-AF65-F5344CB8AC3E}">
        <p14:creationId xmlns:p14="http://schemas.microsoft.com/office/powerpoint/2010/main" val="236846207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286512"/>
          </a:xfrm>
        </p:spPr>
        <p:txBody>
          <a:bodyPr>
            <a:noAutofit/>
          </a:bodyPr>
          <a:lstStyle/>
          <a:p>
            <a:r>
              <a:rPr lang="es-AR" sz="3200" dirty="0" smtClean="0"/>
              <a:t>contenido</a:t>
            </a:r>
            <a:endParaRPr lang="es-AR" sz="3200" dirty="0"/>
          </a:p>
        </p:txBody>
      </p:sp>
      <p:sp>
        <p:nvSpPr>
          <p:cNvPr id="3" name="2 Marcador de contenido"/>
          <p:cNvSpPr>
            <a:spLocks noGrp="1"/>
          </p:cNvSpPr>
          <p:nvPr>
            <p:ph idx="1"/>
          </p:nvPr>
        </p:nvSpPr>
        <p:spPr>
          <a:xfrm>
            <a:off x="457200" y="990600"/>
            <a:ext cx="8229600" cy="5334000"/>
          </a:xfrm>
        </p:spPr>
        <p:txBody>
          <a:bodyPr>
            <a:normAutofit lnSpcReduction="10000"/>
          </a:bodyPr>
          <a:lstStyle/>
          <a:p>
            <a:r>
              <a:rPr lang="es-AR" dirty="0"/>
              <a:t>El Convenio de La Haya de 1993 reúne una serie de principios fundamentales que hacen </a:t>
            </a:r>
            <a:r>
              <a:rPr lang="es-AR" dirty="0" smtClean="0"/>
              <a:t>del mismo </a:t>
            </a:r>
            <a:r>
              <a:rPr lang="es-AR" dirty="0"/>
              <a:t>un sistema de garantía en la tramitación de las adopciones internacionales, nos referimos a:</a:t>
            </a:r>
          </a:p>
          <a:p>
            <a:r>
              <a:rPr lang="es-AR" dirty="0"/>
              <a:t>1. La designación de Autoridades Centrales en cada uno de los Estados Parte coordinadas</a:t>
            </a:r>
          </a:p>
          <a:p>
            <a:r>
              <a:rPr lang="es-AR" dirty="0"/>
              <a:t>entre ellas;</a:t>
            </a:r>
          </a:p>
          <a:p>
            <a:r>
              <a:rPr lang="es-AR" dirty="0"/>
              <a:t>2. El establecimiento de un procedimiento de cooperación;</a:t>
            </a:r>
          </a:p>
          <a:p>
            <a:r>
              <a:rPr lang="es-AR" dirty="0"/>
              <a:t>3. Un mecanismo útil y sencillo de tramitación de los expedientes, y</a:t>
            </a:r>
          </a:p>
          <a:p>
            <a:r>
              <a:rPr lang="es-AR" dirty="0"/>
              <a:t>4. Un sistema de reconocimiento recíproco de decisiones.</a:t>
            </a:r>
          </a:p>
          <a:p>
            <a:endParaRPr lang="es-AR" dirty="0"/>
          </a:p>
        </p:txBody>
      </p:sp>
    </p:spTree>
    <p:extLst>
      <p:ext uri="{BB962C8B-B14F-4D97-AF65-F5344CB8AC3E}">
        <p14:creationId xmlns:p14="http://schemas.microsoft.com/office/powerpoint/2010/main" val="337133614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3400" y="1066800"/>
            <a:ext cx="8229600" cy="6400800"/>
          </a:xfrm>
        </p:spPr>
        <p:txBody>
          <a:bodyPr>
            <a:noAutofit/>
          </a:bodyPr>
          <a:lstStyle/>
          <a:p>
            <a:r>
              <a:rPr lang="es-AR" sz="1600" dirty="0"/>
              <a:t>Con esta premisa, reforzamos y reiteramos la idea del grado de especialización que tiene </a:t>
            </a:r>
            <a:r>
              <a:rPr lang="es-AR" sz="1600" dirty="0" smtClean="0"/>
              <a:t>el Convenio </a:t>
            </a:r>
            <a:r>
              <a:rPr lang="es-AR" sz="1600" dirty="0"/>
              <a:t>de La Haya de 1993 y como ejemplo de ello, tenemos dos cuestiones que </a:t>
            </a:r>
            <a:r>
              <a:rPr lang="es-AR" sz="1600" dirty="0" smtClean="0"/>
              <a:t>destacan sobremanera </a:t>
            </a:r>
            <a:r>
              <a:rPr lang="es-AR" sz="1600" dirty="0"/>
              <a:t>del articulado del Convenio de La Haya de 1993 y son:</a:t>
            </a:r>
          </a:p>
          <a:p>
            <a:r>
              <a:rPr lang="es-AR" sz="1600" dirty="0"/>
              <a:t>- la práctica mediadora, a través de las </a:t>
            </a:r>
            <a:r>
              <a:rPr lang="es-AR" sz="1600" b="1" dirty="0"/>
              <a:t>Entidades Colaboradoras de </a:t>
            </a:r>
            <a:r>
              <a:rPr lang="es-AR" sz="1600" b="1" dirty="0" smtClean="0"/>
              <a:t>Adopción Internacional </a:t>
            </a:r>
            <a:r>
              <a:rPr lang="es-AR" sz="1600" b="1" u="sng" dirty="0"/>
              <a:t>(ECAI), </a:t>
            </a:r>
            <a:r>
              <a:rPr lang="es-AR" sz="1600" dirty="0"/>
              <a:t>ya que el Convenio de La Haya de 1993 incorpora ex </a:t>
            </a:r>
            <a:r>
              <a:rPr lang="es-AR" sz="1600" dirty="0" err="1"/>
              <a:t>novo</a:t>
            </a:r>
            <a:r>
              <a:rPr lang="es-AR" sz="1600" dirty="0"/>
              <a:t> la </a:t>
            </a:r>
            <a:r>
              <a:rPr lang="es-AR" sz="1600" dirty="0" smtClean="0"/>
              <a:t>posible delegación </a:t>
            </a:r>
            <a:r>
              <a:rPr lang="es-AR" sz="1600" dirty="0"/>
              <a:t>de competencias de las Autoridades Centrales en organismos privados </a:t>
            </a:r>
            <a:r>
              <a:rPr lang="es-AR" sz="1600" dirty="0" smtClean="0"/>
              <a:t>debidamente acreditados </a:t>
            </a:r>
            <a:r>
              <a:rPr lang="es-AR" sz="1600" dirty="0"/>
              <a:t>por los respectivos Estados parte, aunque la intervención de éstos no sea imperativa; y</a:t>
            </a:r>
          </a:p>
          <a:p>
            <a:r>
              <a:rPr lang="es-AR" sz="1600" dirty="0"/>
              <a:t>- Los acuerdos o protocolos bilaterales a tenor del artículo 39.2 del Convenio de La</a:t>
            </a:r>
          </a:p>
          <a:p>
            <a:r>
              <a:rPr lang="es-AR" sz="1600" dirty="0"/>
              <a:t>Haya de 1993, acuerdos que nacen de la inquietud, de uno o de los dos Estados Parte involucrados</a:t>
            </a:r>
            <a:r>
              <a:rPr lang="es-AR" sz="1600" dirty="0" smtClean="0"/>
              <a:t>, en </a:t>
            </a:r>
            <a:r>
              <a:rPr lang="es-AR" sz="1600" dirty="0"/>
              <a:t>dar un margen más de seguridad, transparencia y cooperación en materia de </a:t>
            </a:r>
            <a:r>
              <a:rPr lang="es-AR" sz="1600" dirty="0" smtClean="0"/>
              <a:t>adopción  internacional</a:t>
            </a:r>
            <a:r>
              <a:rPr lang="es-AR" sz="1600" dirty="0"/>
              <a:t>. Estos acuerdos contribuyen, además, a una posible solución con respecto al tráfico </a:t>
            </a:r>
            <a:r>
              <a:rPr lang="es-AR" sz="1600" dirty="0" smtClean="0"/>
              <a:t>de menores</a:t>
            </a:r>
            <a:r>
              <a:rPr lang="es-AR" sz="1600" dirty="0"/>
              <a:t>, siempre en clave de cooperación. </a:t>
            </a:r>
            <a:endParaRPr lang="es-AR" sz="1600" dirty="0" smtClean="0"/>
          </a:p>
          <a:p>
            <a:r>
              <a:rPr lang="es-AR" sz="1600" dirty="0" smtClean="0"/>
              <a:t>Posibilidad </a:t>
            </a:r>
            <a:r>
              <a:rPr lang="es-AR" sz="1600" dirty="0"/>
              <a:t>de concluir acuerdos futuros para favorecer:</a:t>
            </a:r>
          </a:p>
          <a:p>
            <a:r>
              <a:rPr lang="es-AR" sz="1600" dirty="0"/>
              <a:t> - la aplicación del propio Convenio de La Haya de 1993;</a:t>
            </a:r>
          </a:p>
          <a:p>
            <a:r>
              <a:rPr lang="es-AR" sz="1600" dirty="0"/>
              <a:t> - no deben derogar disposiciones relativas al procedimiento;</a:t>
            </a:r>
          </a:p>
          <a:p>
            <a:r>
              <a:rPr lang="es-AR" sz="1600" dirty="0"/>
              <a:t> - se debe de realizar la transmisión de la copia al depositario. </a:t>
            </a:r>
          </a:p>
        </p:txBody>
      </p:sp>
    </p:spTree>
    <p:extLst>
      <p:ext uri="{BB962C8B-B14F-4D97-AF65-F5344CB8AC3E}">
        <p14:creationId xmlns:p14="http://schemas.microsoft.com/office/powerpoint/2010/main" val="12405515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704088"/>
            <a:ext cx="8229600" cy="667512"/>
          </a:xfrm>
          <a:noFill/>
          <a:ln/>
        </p:spPr>
        <p:txBody>
          <a:bodyPr/>
          <a:lstStyle/>
          <a:p>
            <a:r>
              <a:rPr lang="es-MX" sz="2400" dirty="0" smtClean="0">
                <a:solidFill>
                  <a:srgbClr val="002060"/>
                </a:solidFill>
                <a:effectLst/>
              </a:rPr>
              <a:t>II. CONCLUSIONES.</a:t>
            </a:r>
            <a:endParaRPr lang="es-ES" sz="2400" dirty="0" smtClean="0">
              <a:solidFill>
                <a:srgbClr val="002060"/>
              </a:solidFill>
              <a:effectLst/>
            </a:endParaRPr>
          </a:p>
        </p:txBody>
      </p:sp>
      <p:sp>
        <p:nvSpPr>
          <p:cNvPr id="76803" name="Rectangle 3"/>
          <p:cNvSpPr>
            <a:spLocks noGrp="1" noChangeArrowheads="1"/>
          </p:cNvSpPr>
          <p:nvPr>
            <p:ph idx="1"/>
          </p:nvPr>
        </p:nvSpPr>
        <p:spPr>
          <a:xfrm>
            <a:off x="838200" y="1981200"/>
            <a:ext cx="7772400" cy="4114800"/>
          </a:xfrm>
          <a:noFill/>
          <a:ln/>
        </p:spPr>
        <p:txBody>
          <a:bodyPr/>
          <a:lstStyle/>
          <a:p>
            <a:r>
              <a:rPr lang="es-ES" dirty="0" smtClean="0">
                <a:effectLst/>
              </a:rPr>
              <a:t>Hablamos de un binomio </a:t>
            </a:r>
          </a:p>
          <a:p>
            <a:pPr>
              <a:buFont typeface="Wingdings" pitchFamily="2" charset="2"/>
              <a:buNone/>
            </a:pPr>
            <a:r>
              <a:rPr lang="es-ES" dirty="0" smtClean="0">
                <a:effectLst/>
              </a:rPr>
              <a:t>regionalismo </a:t>
            </a:r>
            <a:r>
              <a:rPr lang="es-ES" i="1" dirty="0" smtClean="0">
                <a:effectLst/>
              </a:rPr>
              <a:t>vis à vis</a:t>
            </a:r>
            <a:r>
              <a:rPr lang="es-ES" dirty="0" smtClean="0">
                <a:effectLst/>
              </a:rPr>
              <a:t> universalismo.</a:t>
            </a:r>
          </a:p>
          <a:p>
            <a:pPr>
              <a:buFont typeface="Wingdings" pitchFamily="2" charset="2"/>
              <a:buNone/>
            </a:pPr>
            <a:endParaRPr lang="es-ES" dirty="0" smtClean="0">
              <a:effectLst/>
            </a:endParaRPr>
          </a:p>
          <a:p>
            <a:r>
              <a:rPr lang="es-ES" dirty="0" smtClean="0">
                <a:effectLst/>
              </a:rPr>
              <a:t>No hablamos de un binomio regionalismo </a:t>
            </a:r>
            <a:r>
              <a:rPr lang="es-ES" i="1" dirty="0" smtClean="0">
                <a:effectLst/>
              </a:rPr>
              <a:t>versus</a:t>
            </a:r>
            <a:r>
              <a:rPr lang="es-ES" dirty="0" smtClean="0">
                <a:effectLst/>
              </a:rPr>
              <a:t> universalismo.</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533400" y="-1295400"/>
            <a:ext cx="8305800" cy="7696200"/>
          </a:xfrm>
          <a:prstGeom prst="rect">
            <a:avLst/>
          </a:prstGeom>
          <a:noFill/>
          <a:ln w="9525">
            <a:noFill/>
            <a:miter lim="800000"/>
            <a:headEnd/>
            <a:tailEnd/>
          </a:ln>
          <a:effectLst/>
        </p:spPr>
        <p:txBody>
          <a:bodyPr anchor="ctr"/>
          <a:lstStyle/>
          <a:p>
            <a:pPr eaLnBrk="0" hangingPunct="0"/>
            <a:r>
              <a:rPr lang="es-MX" b="1" dirty="0" smtClean="0">
                <a:solidFill>
                  <a:srgbClr val="FF6600"/>
                </a:solidFill>
              </a:rPr>
              <a:t>.</a:t>
            </a:r>
            <a:endParaRPr lang="es-ES" b="1" dirty="0">
              <a:solidFill>
                <a:srgbClr val="FF6600"/>
              </a:solidFill>
            </a:endParaRPr>
          </a:p>
        </p:txBody>
      </p:sp>
      <p:sp>
        <p:nvSpPr>
          <p:cNvPr id="52227" name="3 Rectángulo"/>
          <p:cNvSpPr>
            <a:spLocks noChangeArrowheads="1"/>
          </p:cNvSpPr>
          <p:nvPr/>
        </p:nvSpPr>
        <p:spPr bwMode="auto">
          <a:xfrm>
            <a:off x="914400" y="990601"/>
            <a:ext cx="7696200" cy="3046988"/>
          </a:xfrm>
          <a:prstGeom prst="rect">
            <a:avLst/>
          </a:prstGeom>
          <a:noFill/>
          <a:ln w="9525">
            <a:noFill/>
            <a:miter lim="800000"/>
            <a:headEnd/>
            <a:tailEnd/>
          </a:ln>
        </p:spPr>
        <p:txBody>
          <a:bodyPr wrap="square">
            <a:spAutoFit/>
          </a:bodyPr>
          <a:lstStyle/>
          <a:p>
            <a:pPr algn="just"/>
            <a:r>
              <a:rPr lang="es-ES" sz="3200" dirty="0"/>
              <a:t>6. Visualizamos un cambio del </a:t>
            </a:r>
            <a:r>
              <a:rPr lang="es-ES" sz="3200" i="1" dirty="0" smtClean="0"/>
              <a:t>eje</a:t>
            </a:r>
            <a:r>
              <a:rPr lang="es-ES" sz="3200" dirty="0" smtClean="0"/>
              <a:t> </a:t>
            </a:r>
            <a:r>
              <a:rPr lang="es-ES" sz="3200" dirty="0"/>
              <a:t>del </a:t>
            </a:r>
            <a:r>
              <a:rPr lang="es-ES" sz="3200" i="1" dirty="0" err="1"/>
              <a:t>Hard</a:t>
            </a:r>
            <a:r>
              <a:rPr lang="es-ES" sz="3200" i="1" dirty="0"/>
              <a:t> </a:t>
            </a:r>
            <a:r>
              <a:rPr lang="es-ES" sz="3200" i="1" dirty="0" err="1"/>
              <a:t>Law</a:t>
            </a:r>
            <a:r>
              <a:rPr lang="es-ES" sz="3200" dirty="0"/>
              <a:t> al </a:t>
            </a:r>
            <a:r>
              <a:rPr lang="es-ES" sz="3200" i="1" dirty="0" err="1"/>
              <a:t>Soft</a:t>
            </a:r>
            <a:r>
              <a:rPr lang="es-ES" sz="3200" i="1" dirty="0"/>
              <a:t> </a:t>
            </a:r>
            <a:r>
              <a:rPr lang="es-ES" sz="3200" i="1" dirty="0" err="1"/>
              <a:t>Law</a:t>
            </a:r>
            <a:r>
              <a:rPr lang="es-ES" sz="3200" dirty="0"/>
              <a:t> cuando la materia en cuestión se presente idónea, como un instrumento más flexible y por ende más propicio para la </a:t>
            </a:r>
            <a:r>
              <a:rPr lang="es-ES" sz="3200" dirty="0" err="1"/>
              <a:t>multimencionada</a:t>
            </a:r>
            <a:r>
              <a:rPr lang="es-ES" sz="3200" dirty="0"/>
              <a:t> codificación.</a:t>
            </a:r>
            <a:endParaRPr lang="en-US" sz="32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4294967295"/>
          </p:nvPr>
        </p:nvSpPr>
        <p:spPr>
          <a:xfrm>
            <a:off x="457200" y="762000"/>
            <a:ext cx="8686800" cy="5410200"/>
          </a:xfrm>
        </p:spPr>
        <p:txBody>
          <a:bodyPr>
            <a:normAutofit/>
          </a:bodyPr>
          <a:lstStyle/>
          <a:p>
            <a:pPr>
              <a:buFont typeface="Wingdings" pitchFamily="2" charset="2"/>
              <a:buNone/>
            </a:pPr>
            <a:r>
              <a:rPr lang="es-ES" dirty="0" smtClean="0"/>
              <a:t>	7. Sin lugar a dudas, consideramos a la Ley Modelo (</a:t>
            </a:r>
            <a:r>
              <a:rPr lang="es-ES" i="1" dirty="0" err="1" smtClean="0"/>
              <a:t>Soft</a:t>
            </a:r>
            <a:r>
              <a:rPr lang="es-ES" i="1" dirty="0" smtClean="0"/>
              <a:t> </a:t>
            </a:r>
            <a:r>
              <a:rPr lang="es-ES" i="1" dirty="0" err="1" smtClean="0"/>
              <a:t>Law</a:t>
            </a:r>
            <a:r>
              <a:rPr lang="es-ES" i="1" dirty="0" smtClean="0"/>
              <a:t>) </a:t>
            </a:r>
            <a:r>
              <a:rPr lang="es-ES" dirty="0" smtClean="0"/>
              <a:t>como el mejor instrumento de codificación para el presente y futuro (se incorpora a la legislación de los países sin necesidad de ratificación por el Congreso de la Nación)del </a:t>
            </a:r>
            <a:r>
              <a:rPr lang="es-ES" dirty="0" err="1" smtClean="0"/>
              <a:t>DIPr</a:t>
            </a:r>
            <a:r>
              <a:rPr lang="es-ES" dirty="0" smtClean="0"/>
              <a:t> interamericano; no obstante, mientras éste logra una aceptación general, podemos/debemos aceptar la compatibilidad temporal entre distintos instrumentos o “herramientas”, ya sean de </a:t>
            </a:r>
            <a:r>
              <a:rPr lang="es-ES" i="1" dirty="0" err="1" smtClean="0"/>
              <a:t>Hard</a:t>
            </a:r>
            <a:r>
              <a:rPr lang="es-ES" i="1" dirty="0" smtClean="0"/>
              <a:t> </a:t>
            </a:r>
            <a:r>
              <a:rPr lang="es-ES" i="1" dirty="0" err="1" smtClean="0"/>
              <a:t>Law</a:t>
            </a:r>
            <a:r>
              <a:rPr lang="es-ES" dirty="0" smtClean="0"/>
              <a:t> o igualmente de </a:t>
            </a:r>
            <a:r>
              <a:rPr lang="es-ES" i="1" dirty="0" err="1" smtClean="0"/>
              <a:t>Soft</a:t>
            </a:r>
            <a:r>
              <a:rPr lang="es-ES" i="1" dirty="0" smtClean="0"/>
              <a:t> </a:t>
            </a:r>
            <a:r>
              <a:rPr lang="es-ES" i="1" dirty="0" err="1" smtClean="0"/>
              <a:t>Law</a:t>
            </a:r>
            <a:r>
              <a:rPr lang="es-ES" i="1" dirty="0" smtClean="0"/>
              <a:t>.</a:t>
            </a:r>
            <a:endParaRPr lang="es-ES" dirty="0" smtClean="0">
              <a:effectLst/>
            </a:endParaRPr>
          </a:p>
        </p:txBody>
      </p:sp>
      <p:sp>
        <p:nvSpPr>
          <p:cNvPr id="4" name="Rectangle 2"/>
          <p:cNvSpPr txBox="1">
            <a:spLocks noChangeArrowheads="1"/>
          </p:cNvSpPr>
          <p:nvPr/>
        </p:nvSpPr>
        <p:spPr bwMode="auto">
          <a:xfrm>
            <a:off x="304800" y="304800"/>
            <a:ext cx="8305800" cy="1752600"/>
          </a:xfrm>
          <a:prstGeom prst="rect">
            <a:avLst/>
          </a:prstGeom>
          <a:noFill/>
          <a:ln w="9525">
            <a:noFill/>
            <a:miter lim="800000"/>
            <a:headEnd/>
            <a:tailEnd/>
          </a:ln>
          <a:effectLst/>
        </p:spPr>
        <p:txBody>
          <a:bodyPr anchor="ctr"/>
          <a:lstStyle/>
          <a:p>
            <a:pPr eaLnBrk="0" hangingPunct="0"/>
            <a:endParaRPr lang="es-ES" b="1" dirty="0">
              <a:solidFill>
                <a:srgbClr val="FF6600"/>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4294967295"/>
          </p:nvPr>
        </p:nvSpPr>
        <p:spPr>
          <a:xfrm>
            <a:off x="457200" y="2514600"/>
            <a:ext cx="8686800" cy="1981200"/>
          </a:xfrm>
        </p:spPr>
        <p:txBody>
          <a:bodyPr/>
          <a:lstStyle/>
          <a:p>
            <a:pPr>
              <a:buFont typeface="Wingdings" pitchFamily="2" charset="2"/>
              <a:buNone/>
              <a:defRPr/>
            </a:pPr>
            <a:r>
              <a:rPr lang="es-ES" dirty="0" smtClean="0"/>
              <a:t>	8. La incipiente pero exitosa adopción de reglas de </a:t>
            </a:r>
            <a:r>
              <a:rPr lang="es-ES" i="1" dirty="0" err="1" smtClean="0"/>
              <a:t>Soft</a:t>
            </a:r>
            <a:r>
              <a:rPr lang="es-ES" i="1" dirty="0" smtClean="0"/>
              <a:t> </a:t>
            </a:r>
            <a:r>
              <a:rPr lang="es-ES" i="1" dirty="0" err="1" smtClean="0"/>
              <a:t>Law</a:t>
            </a:r>
            <a:r>
              <a:rPr lang="es-ES" dirty="0" smtClean="0"/>
              <a:t> representa una importante contribución en la modernización de los sistemas estatales de </a:t>
            </a:r>
            <a:r>
              <a:rPr lang="es-ES" dirty="0" err="1" smtClean="0"/>
              <a:t>DIPr</a:t>
            </a:r>
            <a:r>
              <a:rPr lang="es-ES" dirty="0" smtClean="0"/>
              <a:t> en América.</a:t>
            </a:r>
            <a:endParaRPr lang="es-ES" dirty="0" smtClean="0">
              <a:effectLst/>
            </a:endParaRPr>
          </a:p>
        </p:txBody>
      </p:sp>
      <p:sp>
        <p:nvSpPr>
          <p:cNvPr id="4" name="Rectangle 2"/>
          <p:cNvSpPr txBox="1">
            <a:spLocks noChangeArrowheads="1"/>
          </p:cNvSpPr>
          <p:nvPr/>
        </p:nvSpPr>
        <p:spPr bwMode="auto">
          <a:xfrm>
            <a:off x="304800" y="304800"/>
            <a:ext cx="8305800" cy="1752600"/>
          </a:xfrm>
          <a:prstGeom prst="rect">
            <a:avLst/>
          </a:prstGeom>
          <a:noFill/>
          <a:ln w="9525">
            <a:noFill/>
            <a:miter lim="800000"/>
            <a:headEnd/>
            <a:tailEnd/>
          </a:ln>
          <a:effectLst/>
        </p:spPr>
        <p:txBody>
          <a:bodyPr anchor="ctr"/>
          <a:lstStyle/>
          <a:p>
            <a:pPr eaLnBrk="0" hangingPunct="0"/>
            <a:endParaRPr lang="es-ES" b="1" dirty="0">
              <a:solidFill>
                <a:srgbClr val="FF6600"/>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4294967295"/>
          </p:nvPr>
        </p:nvSpPr>
        <p:spPr>
          <a:xfrm>
            <a:off x="457200" y="1905000"/>
            <a:ext cx="8686800" cy="1981200"/>
          </a:xfrm>
        </p:spPr>
        <p:txBody>
          <a:bodyPr/>
          <a:lstStyle/>
          <a:p>
            <a:pPr>
              <a:buFont typeface="Wingdings" pitchFamily="2" charset="2"/>
              <a:buNone/>
            </a:pPr>
            <a:r>
              <a:rPr lang="es-ES" smtClean="0"/>
              <a:t>	9. Si la CIDIP representa, a su vez, un avance hacia la modernidad a través de la instauración de Leyes Modelos (</a:t>
            </a:r>
            <a:r>
              <a:rPr lang="es-ES" i="1" smtClean="0"/>
              <a:t>Soft Law).</a:t>
            </a:r>
            <a:endParaRPr lang="es-ES" smtClean="0">
              <a:effectLst/>
            </a:endParaRPr>
          </a:p>
        </p:txBody>
      </p:sp>
      <p:sp>
        <p:nvSpPr>
          <p:cNvPr id="4" name="Rectangle 2"/>
          <p:cNvSpPr txBox="1">
            <a:spLocks noChangeArrowheads="1"/>
          </p:cNvSpPr>
          <p:nvPr/>
        </p:nvSpPr>
        <p:spPr bwMode="auto">
          <a:xfrm>
            <a:off x="304800" y="304800"/>
            <a:ext cx="8305800" cy="1752600"/>
          </a:xfrm>
          <a:prstGeom prst="rect">
            <a:avLst/>
          </a:prstGeom>
          <a:noFill/>
          <a:ln w="9525">
            <a:noFill/>
            <a:miter lim="800000"/>
            <a:headEnd/>
            <a:tailEnd/>
          </a:ln>
          <a:effectLst/>
        </p:spPr>
        <p:txBody>
          <a:bodyPr anchor="ctr"/>
          <a:lstStyle/>
          <a:p>
            <a:pPr eaLnBrk="0" hangingPunct="0"/>
            <a:endParaRPr lang="es-ES" b="1" dirty="0">
              <a:solidFill>
                <a:srgbClr val="FF66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4294967295"/>
          </p:nvPr>
        </p:nvSpPr>
        <p:spPr>
          <a:xfrm>
            <a:off x="457200" y="2667000"/>
            <a:ext cx="8686800" cy="1981200"/>
          </a:xfrm>
        </p:spPr>
        <p:txBody>
          <a:bodyPr/>
          <a:lstStyle/>
          <a:p>
            <a:pPr>
              <a:buFont typeface="Wingdings" pitchFamily="2" charset="2"/>
              <a:buNone/>
            </a:pPr>
            <a:r>
              <a:rPr lang="es-ES" smtClean="0"/>
              <a:t>	10. En definitiva, son adecuaciones que exige la evolución, adaptación y dinámica jurídica para el mejor funcionamiento y aplicación práctico de la normativa internacional.</a:t>
            </a:r>
            <a:endParaRPr lang="en-US" smtClean="0"/>
          </a:p>
        </p:txBody>
      </p:sp>
      <p:sp>
        <p:nvSpPr>
          <p:cNvPr id="4" name="Rectangle 2"/>
          <p:cNvSpPr txBox="1">
            <a:spLocks noChangeArrowheads="1"/>
          </p:cNvSpPr>
          <p:nvPr/>
        </p:nvSpPr>
        <p:spPr bwMode="auto">
          <a:xfrm>
            <a:off x="304800" y="304800"/>
            <a:ext cx="8305800" cy="1752600"/>
          </a:xfrm>
          <a:prstGeom prst="rect">
            <a:avLst/>
          </a:prstGeom>
          <a:noFill/>
          <a:ln w="9525">
            <a:noFill/>
            <a:miter lim="800000"/>
            <a:headEnd/>
            <a:tailEnd/>
          </a:ln>
          <a:effectLst/>
        </p:spPr>
        <p:txBody>
          <a:bodyPr anchor="ctr"/>
          <a:lstStyle/>
          <a:p>
            <a:pPr eaLnBrk="0" hangingPunct="0"/>
            <a:endParaRPr lang="es-ES" b="1" dirty="0">
              <a:solidFill>
                <a:srgbClr val="FF6600"/>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4294967295"/>
          </p:nvPr>
        </p:nvSpPr>
        <p:spPr>
          <a:xfrm>
            <a:off x="457200" y="1905000"/>
            <a:ext cx="8686800" cy="1981200"/>
          </a:xfrm>
        </p:spPr>
        <p:txBody>
          <a:bodyPr>
            <a:normAutofit fontScale="92500" lnSpcReduction="20000"/>
          </a:bodyPr>
          <a:lstStyle/>
          <a:p>
            <a:pPr>
              <a:buFont typeface="Wingdings" pitchFamily="2" charset="2"/>
              <a:buNone/>
            </a:pPr>
            <a:r>
              <a:rPr lang="es-ES" dirty="0" smtClean="0"/>
              <a:t>	11. América fue el continente pionero en fomentar la armonización y unificación del </a:t>
            </a:r>
            <a:r>
              <a:rPr lang="es-ES" dirty="0" err="1" smtClean="0"/>
              <a:t>DIPr</a:t>
            </a:r>
            <a:r>
              <a:rPr lang="es-ES" dirty="0" smtClean="0"/>
              <a:t> y en esa inercia debe continuar, manteniendo el mencionado diálogo constructivo con los demás foros de codificación, tanto universales como regionales, en donde </a:t>
            </a:r>
            <a:r>
              <a:rPr lang="es-ES" u="sng" dirty="0" smtClean="0"/>
              <a:t>no hay jerarquía entre ellos ni incompatibilidad ante la regulación de la misma materia.</a:t>
            </a:r>
          </a:p>
          <a:p>
            <a:pPr>
              <a:buFont typeface="Wingdings" pitchFamily="2" charset="2"/>
              <a:buNone/>
            </a:pPr>
            <a:endParaRPr lang="es-ES" u="sng" dirty="0" smtClean="0">
              <a:effectLst/>
            </a:endParaRPr>
          </a:p>
          <a:p>
            <a:pPr>
              <a:buFont typeface="Wingdings" pitchFamily="2" charset="2"/>
              <a:buNone/>
            </a:pPr>
            <a:endParaRPr lang="es-ES" u="sng" dirty="0" smtClean="0">
              <a:effectLst/>
            </a:endParaRPr>
          </a:p>
        </p:txBody>
      </p:sp>
      <p:sp>
        <p:nvSpPr>
          <p:cNvPr id="4" name="Rectangle 2"/>
          <p:cNvSpPr txBox="1">
            <a:spLocks noChangeArrowheads="1"/>
          </p:cNvSpPr>
          <p:nvPr/>
        </p:nvSpPr>
        <p:spPr bwMode="auto">
          <a:xfrm>
            <a:off x="609600" y="457200"/>
            <a:ext cx="8305800" cy="5791200"/>
          </a:xfrm>
          <a:prstGeom prst="rect">
            <a:avLst/>
          </a:prstGeom>
          <a:noFill/>
          <a:ln w="9525">
            <a:noFill/>
            <a:miter lim="800000"/>
            <a:headEnd/>
            <a:tailEnd/>
          </a:ln>
          <a:effectLst/>
        </p:spPr>
        <p:txBody>
          <a:bodyPr anchor="ctr"/>
          <a:lstStyle/>
          <a:p>
            <a:pPr eaLnBrk="0" hangingPunct="0"/>
            <a:endParaRPr lang="es-ES" sz="4000" b="1" dirty="0">
              <a:solidFill>
                <a:srgbClr val="FF66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609600" y="2590800"/>
            <a:ext cx="8686800" cy="1981200"/>
          </a:xfrm>
        </p:spPr>
        <p:txBody>
          <a:bodyPr>
            <a:normAutofit fontScale="92500" lnSpcReduction="10000"/>
          </a:bodyPr>
          <a:lstStyle/>
          <a:p>
            <a:pPr>
              <a:buFont typeface="Wingdings" pitchFamily="2" charset="2"/>
              <a:buNone/>
            </a:pPr>
            <a:r>
              <a:rPr lang="es-ES" smtClean="0"/>
              <a:t>	A raíz del nacimiento de la Organización de Estados Americanos (OEA) se actualiza la idea codificadora del DIPr regional: </a:t>
            </a:r>
          </a:p>
          <a:p>
            <a:pPr>
              <a:buFont typeface="Wingdings" pitchFamily="2" charset="2"/>
              <a:buNone/>
            </a:pPr>
            <a:r>
              <a:rPr lang="es-ES" smtClean="0"/>
              <a:t> 	</a:t>
            </a:r>
            <a:r>
              <a:rPr lang="es-ES" i="1" smtClean="0"/>
              <a:t>Conferencias Especializadas Interamericanas de Derecho Internacional Privado (CIDIP´s).</a:t>
            </a:r>
            <a:endParaRPr lang="es-ES" i="1" smtClean="0">
              <a:effectLst/>
            </a:endParaRPr>
          </a:p>
        </p:txBody>
      </p:sp>
      <p:sp>
        <p:nvSpPr>
          <p:cNvPr id="11267" name="Rectangle 2"/>
          <p:cNvSpPr>
            <a:spLocks noChangeArrowheads="1"/>
          </p:cNvSpPr>
          <p:nvPr/>
        </p:nvSpPr>
        <p:spPr bwMode="auto">
          <a:xfrm>
            <a:off x="304800" y="304800"/>
            <a:ext cx="8305800" cy="1431925"/>
          </a:xfrm>
          <a:prstGeom prst="rect">
            <a:avLst/>
          </a:prstGeom>
          <a:noFill/>
          <a:ln w="9525">
            <a:noFill/>
            <a:miter lim="800000"/>
            <a:headEnd/>
            <a:tailEnd/>
          </a:ln>
        </p:spPr>
        <p:txBody>
          <a:bodyPr anchor="ctr"/>
          <a:lstStyle/>
          <a:p>
            <a:pPr eaLnBrk="0" hangingPunct="0"/>
            <a:endParaRPr lang="es-ES" b="1" dirty="0">
              <a:solidFill>
                <a:srgbClr val="FF66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304800" y="304800"/>
            <a:ext cx="8305800" cy="1066800"/>
          </a:xfrm>
        </p:spPr>
        <p:txBody>
          <a:bodyPr>
            <a:normAutofit fontScale="90000"/>
          </a:bodyPr>
          <a:lstStyle/>
          <a:p>
            <a:pPr>
              <a:defRPr/>
            </a:pPr>
            <a:r>
              <a:rPr lang="es-MX" sz="2400" dirty="0" smtClean="0">
                <a:solidFill>
                  <a:srgbClr val="FF6600"/>
                </a:solidFill>
                <a:effectLst/>
              </a:rPr>
              <a:t/>
            </a:r>
            <a:br>
              <a:rPr lang="es-MX" sz="2400" dirty="0" smtClean="0">
                <a:solidFill>
                  <a:srgbClr val="FF6600"/>
                </a:solidFill>
                <a:effectLst/>
              </a:rPr>
            </a:br>
            <a:r>
              <a:rPr lang="es-ES" sz="2000" dirty="0" smtClean="0">
                <a:solidFill>
                  <a:srgbClr val="002060"/>
                </a:solidFill>
                <a:effectLst/>
              </a:rPr>
              <a:t>A. TÉCNICAS DE REGLAMENTACIÓN: DEL HARD LAW AL SOFT LAW.</a:t>
            </a:r>
            <a:r>
              <a:rPr lang="en-US" sz="2400" dirty="0" smtClean="0"/>
              <a:t/>
            </a:r>
            <a:br>
              <a:rPr lang="en-US" sz="2400" dirty="0" smtClean="0"/>
            </a:br>
            <a:endParaRPr lang="es-ES" sz="2400" dirty="0" smtClean="0">
              <a:solidFill>
                <a:srgbClr val="FF6600"/>
              </a:solidFill>
              <a:effectLst/>
            </a:endParaRPr>
          </a:p>
        </p:txBody>
      </p:sp>
      <p:sp>
        <p:nvSpPr>
          <p:cNvPr id="54275" name="Rectangle 3"/>
          <p:cNvSpPr>
            <a:spLocks noGrp="1" noChangeArrowheads="1"/>
          </p:cNvSpPr>
          <p:nvPr>
            <p:ph idx="1"/>
          </p:nvPr>
        </p:nvSpPr>
        <p:spPr>
          <a:xfrm>
            <a:off x="609600" y="1219200"/>
            <a:ext cx="8077200" cy="4953000"/>
          </a:xfrm>
        </p:spPr>
        <p:txBody>
          <a:bodyPr>
            <a:normAutofit/>
          </a:bodyPr>
          <a:lstStyle/>
          <a:p>
            <a:pPr>
              <a:buFont typeface="Wingdings" pitchFamily="2" charset="2"/>
              <a:buNone/>
              <a:defRPr/>
            </a:pPr>
            <a:r>
              <a:rPr lang="es-ES" dirty="0" smtClean="0"/>
              <a:t>	Las </a:t>
            </a:r>
            <a:r>
              <a:rPr lang="es-ES" dirty="0" err="1" smtClean="0"/>
              <a:t>CIDIP´s</a:t>
            </a:r>
            <a:r>
              <a:rPr lang="es-ES" dirty="0" smtClean="0"/>
              <a:t> inciden en ese ideal de armonización y éste se ha materializado a través de diferentes técnicas de reglamentación como: </a:t>
            </a:r>
          </a:p>
          <a:p>
            <a:pPr>
              <a:buFont typeface="Wingdings" pitchFamily="2" charset="2"/>
              <a:buNone/>
              <a:defRPr/>
            </a:pPr>
            <a:r>
              <a:rPr lang="es-ES" dirty="0" smtClean="0"/>
              <a:t>	- La </a:t>
            </a:r>
            <a:r>
              <a:rPr lang="es-ES" smtClean="0"/>
              <a:t>Convención Interamericana </a:t>
            </a:r>
            <a:r>
              <a:rPr lang="es-ES" dirty="0" smtClean="0"/>
              <a:t>(6) mas 1 que aun no fue concluida (CIDIP VII)</a:t>
            </a:r>
          </a:p>
          <a:p>
            <a:pPr>
              <a:buFont typeface="Wingdings" pitchFamily="2" charset="2"/>
              <a:buNone/>
              <a:defRPr/>
            </a:pPr>
            <a:r>
              <a:rPr lang="es-ES" dirty="0" smtClean="0"/>
              <a:t>	- Protocolos Adicionales (2), </a:t>
            </a:r>
          </a:p>
          <a:p>
            <a:pPr>
              <a:buFont typeface="Wingdings" pitchFamily="2" charset="2"/>
              <a:buNone/>
              <a:defRPr/>
            </a:pPr>
            <a:r>
              <a:rPr lang="es-ES" dirty="0" smtClean="0"/>
              <a:t>	- Instrumentos Uniformes (2) y </a:t>
            </a:r>
          </a:p>
          <a:p>
            <a:pPr>
              <a:buFont typeface="Wingdings" pitchFamily="2" charset="2"/>
              <a:buNone/>
              <a:defRPr/>
            </a:pPr>
            <a:r>
              <a:rPr lang="es-ES" dirty="0" smtClean="0"/>
              <a:t>	- Leyes Modelos (2).</a:t>
            </a:r>
            <a:endParaRPr lang="es-ES" dirty="0" smtClean="0">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57200"/>
            <a:ext cx="8229600" cy="5867400"/>
          </a:xfrm>
        </p:spPr>
        <p:txBody>
          <a:bodyPr>
            <a:normAutofit fontScale="77500" lnSpcReduction="20000"/>
          </a:bodyPr>
          <a:lstStyle/>
          <a:p>
            <a:r>
              <a:rPr lang="es-AR" dirty="0" smtClean="0"/>
              <a:t> Tenemos un total de siete </a:t>
            </a:r>
            <a:r>
              <a:rPr lang="es-AR" dirty="0" err="1" smtClean="0"/>
              <a:t>CIDIP´s</a:t>
            </a:r>
            <a:r>
              <a:rPr lang="es-AR" dirty="0" smtClean="0"/>
              <a:t> con la siguiente distribución de fechas, sedes y contenidos:</a:t>
            </a:r>
          </a:p>
          <a:p>
            <a:r>
              <a:rPr lang="es-AR" dirty="0" smtClean="0"/>
              <a:t> CIDIP-I (1975 Panamá, Panamá): (6)Convención Interamericana sobre exhortos o cartas rogatorias; Convención Interamericana sobre Conflicto de Leyes en materia de letras de cambio, pagares y facturas; Convención Interamericana sobre Conflictos de Leyes en Materia de Cheques; Convención Interamericana sobre Arbitraje Comercial Internacional; Convención Interamericana sobre el Régimen Legal de Poderes para ser utilizados en el extranjero y Convención Interamericana sobre Recepción de Pruebas en el Extranjero.</a:t>
            </a:r>
          </a:p>
          <a:p>
            <a:r>
              <a:rPr lang="es-AR" dirty="0" smtClean="0"/>
              <a:t> CIDIP-II (1979 Montevideo, Uruguay): (8) Convención Interamericana sobre Conflictos de Leyes en Materia de Cheques; Convención Interamericana sobre Conflictos de Leyes en Materia de Sociedades Mercantiles, Convención Interamericana sobre Eficacia Extraterritorial de las sentencias y Laudos Arbitrales Extranjeros; Convención Interamericana sobre Cumplimiento de Medidas Cautelares; Convención Interamericana sobre Prueba e Información Acerca del Derecho Extranjero; Convención Interamericana sobre el Domicilio de las Personas Físicas en el Derecho Internacional Privado; </a:t>
            </a:r>
            <a:r>
              <a:rPr lang="es-AR" b="1" dirty="0" smtClean="0"/>
              <a:t>Convención Interamericana sobre Normas Generales de Derecho Internacional Privado; y Protocolo Adicional a la Convención Interamericana sobre Exhortos y Cartas Rogatorias.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8200"/>
            <a:ext cx="8229600" cy="5486400"/>
          </a:xfrm>
        </p:spPr>
        <p:txBody>
          <a:bodyPr>
            <a:normAutofit fontScale="92500"/>
          </a:bodyPr>
          <a:lstStyle/>
          <a:p>
            <a:r>
              <a:rPr lang="es-AR" dirty="0" smtClean="0"/>
              <a:t>CIDIP-III (1984 La Paz, Bolivia): (4) Convención Interamericana sobre Conflictos de Leyes en Materia de Adopción de Menores; Convención Interamericana sobre Personalidad y Capacidad de las Personas Jurídicas en el Derecho Internacional Privado; </a:t>
            </a:r>
            <a:r>
              <a:rPr lang="es-AR" i="1" u="sng" dirty="0" smtClean="0"/>
              <a:t>Convención Interamericana sobre Competencia en la Esfera Internacional para la Eficacia Extraterritorial de las Sentencias Extranjeras; y Protocolo Adicional a la Convención Interamericana sobre Recepción de Pruebas en el Extranjero. </a:t>
            </a:r>
          </a:p>
          <a:p>
            <a:r>
              <a:rPr lang="es-AR" b="1" u="sng" dirty="0" smtClean="0"/>
              <a:t>Esta convención al igual que la Convención de Naciones Unidad sobre los Derechos del Niño no fue ratificada por nuestro país y que tratan en particular del tema que nos reúne, la adopción internacional.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438912"/>
          </a:xfrm>
        </p:spPr>
        <p:txBody>
          <a:bodyPr>
            <a:normAutofit fontScale="90000"/>
          </a:bodyPr>
          <a:lstStyle/>
          <a:p>
            <a:r>
              <a:rPr lang="es-AR" b="1" dirty="0" smtClean="0"/>
              <a:t>CIDIP III</a:t>
            </a:r>
            <a:endParaRPr lang="es-AR" b="1" dirty="0"/>
          </a:p>
        </p:txBody>
      </p:sp>
      <p:sp>
        <p:nvSpPr>
          <p:cNvPr id="3" name="2 Marcador de contenido"/>
          <p:cNvSpPr>
            <a:spLocks noGrp="1"/>
          </p:cNvSpPr>
          <p:nvPr>
            <p:ph idx="1"/>
          </p:nvPr>
        </p:nvSpPr>
        <p:spPr>
          <a:xfrm>
            <a:off x="457200" y="1143000"/>
            <a:ext cx="8229600" cy="5181600"/>
          </a:xfrm>
        </p:spPr>
        <p:txBody>
          <a:bodyPr>
            <a:normAutofit fontScale="92500" lnSpcReduction="20000"/>
          </a:bodyPr>
          <a:lstStyle/>
          <a:p>
            <a:r>
              <a:rPr lang="es-AR" dirty="0" smtClean="0"/>
              <a:t>Generalidades. - Define la adopción internacional con base en la residencia habitual en </a:t>
            </a:r>
            <a:r>
              <a:rPr lang="es-AR" b="1" dirty="0" smtClean="0"/>
              <a:t>Estados distintos (adoptante/adoptando). </a:t>
            </a:r>
          </a:p>
          <a:p>
            <a:r>
              <a:rPr lang="es-AR" dirty="0" smtClean="0"/>
              <a:t>- </a:t>
            </a:r>
            <a:r>
              <a:rPr lang="es-AR" b="1" dirty="0" smtClean="0"/>
              <a:t>Diferencia entre adopción internacional y adopción por extranjeros</a:t>
            </a:r>
            <a:r>
              <a:rPr lang="es-AR" dirty="0" smtClean="0"/>
              <a:t>, tratando de evitar el encubrimiento de ilícitos. </a:t>
            </a:r>
          </a:p>
          <a:p>
            <a:r>
              <a:rPr lang="es-AR" dirty="0" smtClean="0"/>
              <a:t>- La Convención incluye la </a:t>
            </a:r>
            <a:r>
              <a:rPr lang="es-AR" b="1" dirty="0" smtClean="0"/>
              <a:t>adopción plena </a:t>
            </a:r>
            <a:r>
              <a:rPr lang="es-AR" dirty="0" smtClean="0"/>
              <a:t>(deja abierta la posibilidad de la adopción simple).</a:t>
            </a:r>
          </a:p>
          <a:p>
            <a:r>
              <a:rPr lang="es-AR" dirty="0" smtClean="0"/>
              <a:t> - Establece la </a:t>
            </a:r>
            <a:r>
              <a:rPr lang="es-AR" b="1" dirty="0" smtClean="0"/>
              <a:t>ley aplicable a los derechos sucesorios</a:t>
            </a:r>
            <a:r>
              <a:rPr lang="es-AR" dirty="0" smtClean="0"/>
              <a:t> del adoptado y adoptante. –</a:t>
            </a:r>
          </a:p>
          <a:p>
            <a:r>
              <a:rPr lang="es-AR" dirty="0" smtClean="0"/>
              <a:t> El vínculo del adoptado con su </a:t>
            </a:r>
            <a:r>
              <a:rPr lang="es-AR" b="1" dirty="0" smtClean="0"/>
              <a:t>familia de origen </a:t>
            </a:r>
            <a:r>
              <a:rPr lang="es-AR" dirty="0" smtClean="0"/>
              <a:t>queda </a:t>
            </a:r>
            <a:r>
              <a:rPr lang="es-AR" b="1" dirty="0" smtClean="0"/>
              <a:t>disuelto</a:t>
            </a:r>
            <a:r>
              <a:rPr lang="es-AR" dirty="0" smtClean="0"/>
              <a:t>. </a:t>
            </a:r>
          </a:p>
          <a:p>
            <a:r>
              <a:rPr lang="es-AR" dirty="0" smtClean="0"/>
              <a:t>- La Convención interamericana sobre conflictos de leyes en materia de adopción de menores </a:t>
            </a:r>
            <a:r>
              <a:rPr lang="es-AR" b="1" dirty="0" smtClean="0"/>
              <a:t>es un sistema mixto o bipartito de ley uniforme y conflictual</a:t>
            </a:r>
            <a:r>
              <a:rPr lang="es-AR" dirty="0" smtClean="0"/>
              <a:t>. </a:t>
            </a:r>
            <a:endParaRPr lang="es-A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4010</TotalTime>
  <Words>2291</Words>
  <Application>Microsoft Office PowerPoint</Application>
  <PresentationFormat>Presentación en pantalla (4:3)</PresentationFormat>
  <Paragraphs>170</Paragraphs>
  <Slides>49</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49</vt:i4>
      </vt:variant>
    </vt:vector>
  </HeadingPairs>
  <TitlesOfParts>
    <vt:vector size="57" baseType="lpstr">
      <vt:lpstr>Arial</vt:lpstr>
      <vt:lpstr>Calibri</vt:lpstr>
      <vt:lpstr>Century Gothic</vt:lpstr>
      <vt:lpstr>Constantia</vt:lpstr>
      <vt:lpstr>Tahoma</vt:lpstr>
      <vt:lpstr>Wingdings</vt:lpstr>
      <vt:lpstr>Wingdings 2</vt:lpstr>
      <vt:lpstr>Flujo</vt:lpstr>
      <vt:lpstr>Presentación de PowerPoint</vt:lpstr>
      <vt:lpstr>Presentación de PowerPoint</vt:lpstr>
      <vt:lpstr>Presentación de PowerPoint</vt:lpstr>
      <vt:lpstr>Presentación de PowerPoint</vt:lpstr>
      <vt:lpstr>Presentación de PowerPoint</vt:lpstr>
      <vt:lpstr> A. TÉCNICAS DE REGLAMENTACIÓN: DEL HARD LAW AL SOFT LAW. </vt:lpstr>
      <vt:lpstr>Presentación de PowerPoint</vt:lpstr>
      <vt:lpstr>Presentación de PowerPoint</vt:lpstr>
      <vt:lpstr>CIDIP III</vt:lpstr>
      <vt:lpstr>Contenido- competencia judicial internacional</vt:lpstr>
      <vt:lpstr>Derecho aplicable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Luces y sombras, pro y contra</vt:lpstr>
      <vt:lpstr>Presentación de PowerPoint</vt:lpstr>
      <vt:lpstr> B. LA CODIFICACIÓN DEL DERECHO INTERNACIONAL PRIVADO INTERAMERICANO. </vt:lpstr>
      <vt:lpstr>Presentación de PowerPoint</vt:lpstr>
      <vt:lpstr>Presentación de PowerPoint</vt:lpstr>
      <vt:lpstr>Presentación de PowerPoint</vt:lpstr>
      <vt:lpstr>Presentación de PowerPoint</vt:lpstr>
      <vt:lpstr> </vt:lpstr>
      <vt:lpstr> </vt:lpstr>
      <vt:lpstr> </vt:lpstr>
      <vt:lpstr>Artículo 99.- El Presidente de la Nación tiene las siguientes atribuciones:</vt:lpstr>
      <vt:lpstr>Atribuciones del Poder Legislativo</vt:lpstr>
      <vt:lpstr> </vt:lpstr>
      <vt:lpstr>Presentación de PowerPoint</vt:lpstr>
      <vt:lpstr>Presentación de PowerPoint</vt:lpstr>
      <vt:lpstr>I </vt:lpstr>
      <vt:lpstr> </vt:lpstr>
      <vt:lpstr> </vt:lpstr>
      <vt:lpstr>Convenio de La Haya de 1993  en materia de adopcion internacional (Argentina no es parte). Tampoco es parte de la CIDIP III que regula la misma materia.</vt:lpstr>
      <vt:lpstr>Presentación de PowerPoint</vt:lpstr>
      <vt:lpstr>contenido</vt:lpstr>
      <vt:lpstr>Presentación de PowerPoint</vt:lpstr>
      <vt:lpstr>II. CONCLUSIONES.</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Derecho de Familia y Niñez &gt; Departamento de Derecho Internacional &gt; OEA ::</dc:title>
  <dc:creator>rsoto</dc:creator>
  <cp:lastModifiedBy>Maria Veronica Ambrosis</cp:lastModifiedBy>
  <cp:revision>365</cp:revision>
  <dcterms:created xsi:type="dcterms:W3CDTF">2008-02-25T18:34:42Z</dcterms:created>
  <dcterms:modified xsi:type="dcterms:W3CDTF">2017-04-06T11:39:25Z</dcterms:modified>
</cp:coreProperties>
</file>