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719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505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797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738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031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850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322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297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362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573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855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5BA6-7C95-40B8-B966-DC5255833342}" type="datetimeFigureOut">
              <a:rPr lang="es-AR" smtClean="0"/>
              <a:t>28/2/2019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560A-BE4B-4A9C-81BD-1038E383AE5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851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7F457596-C156-42C4-8B66-627C6F234382}"/>
              </a:ext>
            </a:extLst>
          </p:cNvPr>
          <p:cNvSpPr/>
          <p:nvPr/>
        </p:nvSpPr>
        <p:spPr>
          <a:xfrm>
            <a:off x="2311792" y="4442419"/>
            <a:ext cx="9144000" cy="12379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19EDD86-A5B5-4ECD-8415-E5BAE5EB8559}"/>
              </a:ext>
            </a:extLst>
          </p:cNvPr>
          <p:cNvSpPr txBox="1"/>
          <p:nvPr/>
        </p:nvSpPr>
        <p:spPr>
          <a:xfrm>
            <a:off x="2311792" y="140673"/>
            <a:ext cx="813112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2400" dirty="0">
                <a:solidFill>
                  <a:srgbClr val="7030A0"/>
                </a:solidFill>
              </a:rPr>
              <a:t>Programa para el impulso de la GESTIÓN SUSTENTABLE y de ALTO RENDIMIENTO</a:t>
            </a:r>
          </a:p>
          <a:p>
            <a:pPr algn="r"/>
            <a:r>
              <a:rPr lang="es-CL" sz="2800" b="1" dirty="0"/>
              <a:t>Coaching de equipos de Alto Rendimiento</a:t>
            </a:r>
          </a:p>
          <a:p>
            <a:pPr algn="r"/>
            <a:r>
              <a:rPr lang="es-CL" sz="2800" b="1" dirty="0"/>
              <a:t>Poder Judicial de la Provincia de Buenos Aires</a:t>
            </a:r>
            <a:endParaRPr lang="es-419" sz="2800" b="1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4472D83-BE70-4597-932D-403CAFEC1AA6}"/>
              </a:ext>
            </a:extLst>
          </p:cNvPr>
          <p:cNvSpPr/>
          <p:nvPr/>
        </p:nvSpPr>
        <p:spPr>
          <a:xfrm>
            <a:off x="1524000" y="5958840"/>
            <a:ext cx="9144000" cy="899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FB412EE-8427-4114-B284-7E67259C74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099" y="925503"/>
            <a:ext cx="9144000" cy="510235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387662" y="5061397"/>
            <a:ext cx="47068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Directora :Dra. Silvana Gianni .Coach profesional</a:t>
            </a:r>
          </a:p>
          <a:p>
            <a:r>
              <a:rPr lang="es-AR" dirty="0"/>
              <a:t>                           Pablo </a:t>
            </a:r>
            <a:r>
              <a:rPr lang="es-AR" dirty="0" err="1"/>
              <a:t>Dulio</a:t>
            </a:r>
            <a:r>
              <a:rPr lang="es-AR" dirty="0"/>
              <a:t> . Coach Profesional</a:t>
            </a:r>
          </a:p>
          <a:p>
            <a:r>
              <a:rPr lang="es-AR" dirty="0"/>
              <a:t>                           Luis Rocco. Coach profesional</a:t>
            </a:r>
          </a:p>
        </p:txBody>
      </p:sp>
    </p:spTree>
    <p:extLst>
      <p:ext uri="{BB962C8B-B14F-4D97-AF65-F5344CB8AC3E}">
        <p14:creationId xmlns:p14="http://schemas.microsoft.com/office/powerpoint/2010/main" val="4776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19EDD86-A5B5-4ECD-8415-E5BAE5EB8559}"/>
              </a:ext>
            </a:extLst>
          </p:cNvPr>
          <p:cNvSpPr txBox="1"/>
          <p:nvPr/>
        </p:nvSpPr>
        <p:spPr>
          <a:xfrm>
            <a:off x="1812388" y="652926"/>
            <a:ext cx="85672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/>
              <a:t>Iniciar un camino de aprendizaje orientado a potenciar </a:t>
            </a:r>
            <a:r>
              <a:rPr lang="es-CL" sz="1600" b="1" dirty="0"/>
              <a:t>una gestión de trabajo fluida y sustentable, optimizando los resultados y generando consciencia de nuestras elecciones y acciones</a:t>
            </a:r>
            <a:r>
              <a:rPr lang="es-CL" sz="1600" dirty="0"/>
              <a:t>. </a:t>
            </a:r>
          </a:p>
          <a:p>
            <a:endParaRPr lang="es-419" sz="1600" dirty="0"/>
          </a:p>
          <a:p>
            <a:r>
              <a:rPr lang="es-419" sz="1600" dirty="0"/>
              <a:t>BUSCAMOS DESARROLLAR HABILIDADES EN LOS PARTICIPANTES QUE LES PERMITAN ALINEAR LA DIVERSIDAD INDIVIDUAL CON LOS OBJETIVOS DE LA ORGANIZACIÓN</a:t>
            </a:r>
          </a:p>
          <a:p>
            <a:endParaRPr lang="es-419" sz="1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8805B98-AD26-4BC7-A922-B2AF7AB95BA2}"/>
              </a:ext>
            </a:extLst>
          </p:cNvPr>
          <p:cNvSpPr txBox="1"/>
          <p:nvPr/>
        </p:nvSpPr>
        <p:spPr>
          <a:xfrm>
            <a:off x="1812388" y="2249568"/>
            <a:ext cx="856722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Ampliar la capacidad de </a:t>
            </a:r>
            <a:r>
              <a:rPr lang="es-CL" sz="1600" b="1" dirty="0"/>
              <a:t>percepción y lectura del contexto </a:t>
            </a:r>
            <a:r>
              <a:rPr lang="es-CL" sz="1600" dirty="0"/>
              <a:t>en los participantes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Desarrollar un modo de </a:t>
            </a:r>
            <a:r>
              <a:rPr lang="es-CL" sz="1600" b="1" dirty="0"/>
              <a:t>comunicación consciente</a:t>
            </a:r>
            <a:r>
              <a:rPr lang="es-CL" sz="1600" dirty="0"/>
              <a:t>, que tienda a maximizar la efectividad en generación de acuerdos y compromisos (disminuyendo la ambigüedad)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Reconocer </a:t>
            </a:r>
            <a:r>
              <a:rPr lang="es-CL" sz="1600" b="1" dirty="0"/>
              <a:t>emociones y estados de ánimo</a:t>
            </a:r>
            <a:r>
              <a:rPr lang="es-CL" sz="1600" dirty="0"/>
              <a:t>, en nosotros y en los demás, ejercitar la empatía, con su consecuencia de mejorar las relaciones y los contextos en los que nos desenvolvemos.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Entrenar la </a:t>
            </a:r>
            <a:r>
              <a:rPr lang="es-CL" sz="1600" b="1" dirty="0"/>
              <a:t>construcción de equipos basados en la confianza</a:t>
            </a:r>
            <a:r>
              <a:rPr lang="es-CL" sz="1600" dirty="0"/>
              <a:t> como elemento fundamental para gestión efectiva y de alto rendimiento. Alineación entre objetivos individuales y organizacionales.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/>
              <a:t>El </a:t>
            </a:r>
            <a:r>
              <a:rPr lang="es-CL" sz="1600" b="1" dirty="0"/>
              <a:t>Alto Rendimiento </a:t>
            </a:r>
            <a:r>
              <a:rPr lang="es-CL" sz="1600" dirty="0"/>
              <a:t>en la </a:t>
            </a:r>
            <a:r>
              <a:rPr lang="es-CL" sz="1600" b="1" dirty="0"/>
              <a:t>organización Judicial</a:t>
            </a:r>
            <a:r>
              <a:rPr lang="es-CL" sz="1600" dirty="0"/>
              <a:t>. Una nueva mirada.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419" sz="16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E121D0F-0730-4A22-841E-FF0487FDF306}"/>
              </a:ext>
            </a:extLst>
          </p:cNvPr>
          <p:cNvSpPr txBox="1"/>
          <p:nvPr/>
        </p:nvSpPr>
        <p:spPr>
          <a:xfrm>
            <a:off x="1812388" y="427839"/>
            <a:ext cx="8567224" cy="33855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</a:rPr>
              <a:t>PROPÓSITO:</a:t>
            </a:r>
            <a:endParaRPr lang="es-419" sz="1600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FAE0196-1D02-4DCB-9DCD-208DCCD7CDA7}"/>
              </a:ext>
            </a:extLst>
          </p:cNvPr>
          <p:cNvSpPr txBox="1"/>
          <p:nvPr/>
        </p:nvSpPr>
        <p:spPr>
          <a:xfrm>
            <a:off x="1812388" y="2038652"/>
            <a:ext cx="8567224" cy="33855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</a:rPr>
              <a:t>MACRO OBJETIVOS:</a:t>
            </a:r>
            <a:endParaRPr lang="es-419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087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E121D0F-0730-4A22-841E-FF0487FDF306}"/>
              </a:ext>
            </a:extLst>
          </p:cNvPr>
          <p:cNvSpPr txBox="1"/>
          <p:nvPr/>
        </p:nvSpPr>
        <p:spPr>
          <a:xfrm>
            <a:off x="1812388" y="427839"/>
            <a:ext cx="8567224" cy="33855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</a:rPr>
              <a:t>CONTENIDO:</a:t>
            </a:r>
            <a:endParaRPr lang="es-419" sz="1600" dirty="0">
              <a:solidFill>
                <a:schemeClr val="bg1"/>
              </a:solidFill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65ADFC6-BBA3-4617-AE3C-C8B3211E8A9B}"/>
              </a:ext>
            </a:extLst>
          </p:cNvPr>
          <p:cNvSpPr/>
          <p:nvPr/>
        </p:nvSpPr>
        <p:spPr>
          <a:xfrm>
            <a:off x="2518581" y="1382954"/>
            <a:ext cx="1735190" cy="69446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Percepción del  Entorno</a:t>
            </a:r>
            <a:endParaRPr lang="es-419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113D8373-2551-4DFB-964E-0C52C9D4C817}"/>
              </a:ext>
            </a:extLst>
          </p:cNvPr>
          <p:cNvSpPr/>
          <p:nvPr/>
        </p:nvSpPr>
        <p:spPr>
          <a:xfrm>
            <a:off x="6312952" y="1380610"/>
            <a:ext cx="1735190" cy="6944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Inteligencia Emocional</a:t>
            </a:r>
            <a:endParaRPr lang="es-419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24DAC012-B4A8-4627-9C3C-58DBC472CDA7}"/>
              </a:ext>
            </a:extLst>
          </p:cNvPr>
          <p:cNvSpPr/>
          <p:nvPr/>
        </p:nvSpPr>
        <p:spPr>
          <a:xfrm>
            <a:off x="4404104" y="1392334"/>
            <a:ext cx="1735190" cy="6944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Comunicación Consciente</a:t>
            </a:r>
            <a:endParaRPr lang="es-419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268C252-3968-4397-BE4E-F167400CADEA}"/>
              </a:ext>
            </a:extLst>
          </p:cNvPr>
          <p:cNvSpPr/>
          <p:nvPr/>
        </p:nvSpPr>
        <p:spPr>
          <a:xfrm>
            <a:off x="8247042" y="1378266"/>
            <a:ext cx="1735190" cy="69446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dirty="0"/>
              <a:t>Trabajo en Equipo</a:t>
            </a:r>
            <a:endParaRPr lang="es-419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FDBD904-7E26-4A53-A42E-5A0E0275D0BC}"/>
              </a:ext>
            </a:extLst>
          </p:cNvPr>
          <p:cNvSpPr/>
          <p:nvPr/>
        </p:nvSpPr>
        <p:spPr>
          <a:xfrm rot="16200000">
            <a:off x="1372348" y="1506820"/>
            <a:ext cx="1368186" cy="444602"/>
          </a:xfrm>
          <a:prstGeom prst="round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>
                <a:solidFill>
                  <a:schemeClr val="bg1">
                    <a:lumMod val="50000"/>
                  </a:schemeClr>
                </a:solidFill>
                <a:latin typeface="Arial Rounded MT Bold" charset="0"/>
              </a:rPr>
              <a:t>MACRO OBJETIVOS</a:t>
            </a:r>
            <a:endParaRPr lang="es-419" sz="1200" b="1" dirty="0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EA1E661D-7927-4310-BD45-AAA1FD0BA88F}"/>
              </a:ext>
            </a:extLst>
          </p:cNvPr>
          <p:cNvSpPr/>
          <p:nvPr/>
        </p:nvSpPr>
        <p:spPr>
          <a:xfrm rot="16200000">
            <a:off x="253043" y="4571042"/>
            <a:ext cx="3650341" cy="444602"/>
          </a:xfrm>
          <a:prstGeom prst="roundRect">
            <a:avLst/>
          </a:prstGeom>
          <a:solidFill>
            <a:srgbClr val="00B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b="1" dirty="0">
                <a:solidFill>
                  <a:schemeClr val="bg1">
                    <a:lumMod val="50000"/>
                  </a:schemeClr>
                </a:solidFill>
                <a:latin typeface="Arial Rounded MT Bold" charset="0"/>
              </a:rPr>
              <a:t>CONTENIDOS</a:t>
            </a:r>
            <a:endParaRPr lang="es-419" sz="1200" b="1" dirty="0"/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2E464C28-B2C5-4B50-80EF-67AFB2024C53}"/>
              </a:ext>
            </a:extLst>
          </p:cNvPr>
          <p:cNvCxnSpPr>
            <a:cxnSpLocks/>
          </p:cNvCxnSpPr>
          <p:nvPr/>
        </p:nvCxnSpPr>
        <p:spPr>
          <a:xfrm>
            <a:off x="1524000" y="2728463"/>
            <a:ext cx="91440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90E14FA-4B50-4EAB-AE48-7CB794405966}"/>
              </a:ext>
            </a:extLst>
          </p:cNvPr>
          <p:cNvSpPr/>
          <p:nvPr/>
        </p:nvSpPr>
        <p:spPr>
          <a:xfrm>
            <a:off x="2524496" y="3035079"/>
            <a:ext cx="7345219" cy="25966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EL OBSERVADOR</a:t>
            </a:r>
            <a:r>
              <a:rPr lang="es-CL" sz="1200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/ </a:t>
            </a:r>
            <a:r>
              <a:rPr lang="es-CL" sz="1200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COMO PERCIBIMOS NUESTRO CONTEXTO/CREENCIAS</a:t>
            </a:r>
            <a:r>
              <a:rPr lang="es-CL" sz="1200" dirty="0">
                <a:solidFill>
                  <a:schemeClr val="bg1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.</a:t>
            </a:r>
            <a:endParaRPr lang="es-419" sz="1200" dirty="0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679B58B3-0F4E-4375-ABD4-E3E8BF0CC47C}"/>
              </a:ext>
            </a:extLst>
          </p:cNvPr>
          <p:cNvSpPr/>
          <p:nvPr/>
        </p:nvSpPr>
        <p:spPr>
          <a:xfrm>
            <a:off x="2531754" y="3419706"/>
            <a:ext cx="7345220" cy="384629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 smtClean="0">
                <a:solidFill>
                  <a:schemeClr val="tx1"/>
                </a:solidFill>
                <a:latin typeface="Arial Rounded MT Bold" charset="0"/>
              </a:rPr>
              <a:t>ACTOS DEL HABLA / </a:t>
            </a:r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COMUNICARNOS CON CLARIDAD/COMUNICACIÓN EFECTIVA/ ELEMENTOS /SABER COMUNICAR /CALIDAD Y DISEÑO DE CONVERSACIONES</a:t>
            </a:r>
            <a:r>
              <a:rPr lang="es-CL" sz="1200" dirty="0">
                <a:solidFill>
                  <a:schemeClr val="bg1">
                    <a:lumMod val="50000"/>
                  </a:schemeClr>
                </a:solidFill>
                <a:latin typeface="Arial Rounded MT Bold" charset="0"/>
              </a:rPr>
              <a:t>.</a:t>
            </a:r>
            <a:endParaRPr lang="es-419" sz="1200" dirty="0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FB9F6D93-CDEC-44CF-AB0A-4EC6C2E5D060}"/>
              </a:ext>
            </a:extLst>
          </p:cNvPr>
          <p:cNvSpPr/>
          <p:nvPr/>
        </p:nvSpPr>
        <p:spPr>
          <a:xfrm>
            <a:off x="2524495" y="3942853"/>
            <a:ext cx="7345219" cy="25966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 smtClean="0">
                <a:solidFill>
                  <a:schemeClr val="tx1"/>
                </a:solidFill>
                <a:latin typeface="Arial Rounded MT Bold" charset="0"/>
              </a:rPr>
              <a:t>AFIRMACIONES-DECLARACIONES-JUICIOS. </a:t>
            </a:r>
            <a:endParaRPr lang="es-419" sz="1200" dirty="0">
              <a:solidFill>
                <a:schemeClr val="tx1"/>
              </a:solidFill>
            </a:endParaRP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AD68CCC5-6E0A-4705-AB4A-7746C0E74105}"/>
              </a:ext>
            </a:extLst>
          </p:cNvPr>
          <p:cNvSpPr/>
          <p:nvPr/>
        </p:nvSpPr>
        <p:spPr>
          <a:xfrm>
            <a:off x="2531755" y="4294315"/>
            <a:ext cx="7345219" cy="25966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INTELIGENCIA </a:t>
            </a:r>
            <a:r>
              <a:rPr lang="es-CL" sz="1200" dirty="0" smtClean="0">
                <a:solidFill>
                  <a:schemeClr val="tx1"/>
                </a:solidFill>
                <a:latin typeface="Arial Rounded MT Bold" charset="0"/>
              </a:rPr>
              <a:t>EMOCIONAL.CREATIVIDAD EN LA GESTION</a:t>
            </a:r>
            <a:r>
              <a:rPr lang="es-CL" sz="1200" dirty="0" smtClean="0">
                <a:solidFill>
                  <a:schemeClr val="bg1">
                    <a:lumMod val="50000"/>
                  </a:schemeClr>
                </a:solidFill>
                <a:latin typeface="Arial Rounded MT Bold" charset="0"/>
              </a:rPr>
              <a:t>.</a:t>
            </a:r>
            <a:endParaRPr lang="es-419" sz="1200" dirty="0"/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C286A670-AD19-44B0-B44A-6190836D85AB}"/>
              </a:ext>
            </a:extLst>
          </p:cNvPr>
          <p:cNvSpPr/>
          <p:nvPr/>
        </p:nvSpPr>
        <p:spPr>
          <a:xfrm>
            <a:off x="2524500" y="4602619"/>
            <a:ext cx="7345219" cy="25966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NEUROCIENCIAS / APRENDIZAJE / FORMACION DE HABITOS</a:t>
            </a:r>
            <a:endParaRPr lang="es-419" sz="1200" dirty="0">
              <a:solidFill>
                <a:schemeClr val="tx1"/>
              </a:solidFill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765CE8B8-9765-4755-AC68-72A8BABBBBD9}"/>
              </a:ext>
            </a:extLst>
          </p:cNvPr>
          <p:cNvSpPr/>
          <p:nvPr/>
        </p:nvSpPr>
        <p:spPr>
          <a:xfrm>
            <a:off x="2531755" y="4906748"/>
            <a:ext cx="7345219" cy="567519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TRABAJO EN EQUIPO / </a:t>
            </a:r>
            <a:r>
              <a:rPr lang="es-CL" sz="1200" dirty="0" smtClean="0">
                <a:solidFill>
                  <a:schemeClr val="tx1"/>
                </a:solidFill>
                <a:latin typeface="Arial Rounded MT Bold" charset="0"/>
              </a:rPr>
              <a:t>DE GRUPO A EQUIPO DE ALTO RENDIMIENTO /GESTION </a:t>
            </a:r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EFECTIVA DEL ENTORNO LABORAL.</a:t>
            </a:r>
          </a:p>
          <a:p>
            <a:pPr algn="ctr"/>
            <a:r>
              <a:rPr lang="es-CL" sz="1200" dirty="0" smtClean="0">
                <a:solidFill>
                  <a:schemeClr val="tx1"/>
                </a:solidFill>
                <a:latin typeface="Arial Rounded MT Bold" charset="0"/>
              </a:rPr>
              <a:t>LA </a:t>
            </a:r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CONECTIVIDAD EN LOS EQUIPOS. CONFLICTOS. RESOLUCION</a:t>
            </a:r>
            <a:endParaRPr lang="es-419" sz="1200" dirty="0">
              <a:solidFill>
                <a:schemeClr val="tx1"/>
              </a:solidFill>
            </a:endParaRP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B267610D-CF6D-4C2B-A5A0-1D97169B50AE}"/>
              </a:ext>
            </a:extLst>
          </p:cNvPr>
          <p:cNvSpPr/>
          <p:nvPr/>
        </p:nvSpPr>
        <p:spPr>
          <a:xfrm>
            <a:off x="2518581" y="5567372"/>
            <a:ext cx="7345219" cy="25966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200" dirty="0">
                <a:solidFill>
                  <a:schemeClr val="tx1"/>
                </a:solidFill>
                <a:latin typeface="Arial Rounded MT Bold" charset="0"/>
              </a:rPr>
              <a:t>LIDERAZGO</a:t>
            </a:r>
            <a:endParaRPr lang="es-419" sz="1200" dirty="0">
              <a:solidFill>
                <a:schemeClr val="tx1"/>
              </a:solidFill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2518581" y="5913386"/>
            <a:ext cx="7345219" cy="528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IDENTIDAD ORGANIZACIONAL&amp;PERSONAL. GESTION DE EXPECTATIVAS. COORDINACIÓN DE ACCIONES.DISEÑAR FUTURO. CREAR Y SOSTENER VISIONES COMPARTIDAS</a:t>
            </a:r>
            <a:r>
              <a:rPr lang="es-AR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2835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rcador de contenido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407189"/>
            <a:ext cx="12192000" cy="812150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425563" y="757614"/>
            <a:ext cx="567043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“ El </a:t>
            </a:r>
            <a:r>
              <a:rPr lang="es-AR" sz="2000" b="1" dirty="0" smtClean="0"/>
              <a:t>TRABAJO</a:t>
            </a:r>
            <a:r>
              <a:rPr lang="es-AR" sz="2000" dirty="0" smtClean="0"/>
              <a:t> EN </a:t>
            </a:r>
            <a:r>
              <a:rPr lang="es-AR" sz="2000" b="1" dirty="0" smtClean="0"/>
              <a:t>EQUIPO</a:t>
            </a:r>
            <a:r>
              <a:rPr lang="es-AR" sz="2000" dirty="0" smtClean="0"/>
              <a:t> COMIENZA POR CREAR </a:t>
            </a:r>
            <a:r>
              <a:rPr lang="es-AR" sz="2000" b="1" dirty="0" smtClean="0"/>
              <a:t>CONFIANZA</a:t>
            </a:r>
            <a:r>
              <a:rPr lang="es-AR" sz="2000" dirty="0" smtClean="0"/>
              <a:t>. LA UNICA FORMA DE HACERLO ES SUPERAR NUESTRA NECESIDAD DE INVULNERABILIDAD”</a:t>
            </a:r>
          </a:p>
          <a:p>
            <a:endParaRPr lang="es-AR" sz="2000" dirty="0"/>
          </a:p>
          <a:p>
            <a:r>
              <a:rPr lang="es-AR" dirty="0" smtClean="0"/>
              <a:t>                                                Patrick </a:t>
            </a:r>
            <a:r>
              <a:rPr lang="es-AR" dirty="0" err="1" smtClean="0"/>
              <a:t>Lencioni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5797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6090" y="1043189"/>
            <a:ext cx="1608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FACILITADORES</a:t>
            </a:r>
          </a:p>
          <a:p>
            <a:endParaRPr lang="es-AR" dirty="0"/>
          </a:p>
        </p:txBody>
      </p:sp>
      <p:sp>
        <p:nvSpPr>
          <p:cNvPr id="3" name="CuadroTexto 2"/>
          <p:cNvSpPr txBox="1"/>
          <p:nvPr/>
        </p:nvSpPr>
        <p:spPr>
          <a:xfrm>
            <a:off x="1007838" y="3345911"/>
            <a:ext cx="91568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/>
              <a:t>Luis Rocco</a:t>
            </a:r>
          </a:p>
          <a:p>
            <a:r>
              <a:rPr lang="es-AR" sz="1200" b="1" dirty="0"/>
              <a:t>Licenciado en Economía UBA, Master en Finanzas UCEMA, Coach Ontológico ICP y Master en Neurociencias Cognitivas en la Universidad </a:t>
            </a:r>
            <a:r>
              <a:rPr lang="es-AR" sz="1200" b="1" dirty="0" err="1"/>
              <a:t>Favaloro</a:t>
            </a:r>
            <a:r>
              <a:rPr lang="es-AR" sz="1200" b="1" dirty="0"/>
              <a:t>.</a:t>
            </a:r>
          </a:p>
          <a:p>
            <a:r>
              <a:rPr lang="es-AR" sz="1200" b="1" dirty="0"/>
              <a:t>Consultor / Capacitador en Formación y Desarrollo de Personas. Docente Auxiliar en el ICP especializado en Juegos de Simulación sobre Pensamiento Sistémico.</a:t>
            </a:r>
          </a:p>
          <a:p>
            <a:r>
              <a:rPr lang="es-AR" sz="1200" b="1" dirty="0"/>
              <a:t>Consultor especializado en Análisis de Redes Organizacionales (ARO).</a:t>
            </a:r>
          </a:p>
          <a:p>
            <a:r>
              <a:rPr lang="es-AR" sz="1200" b="1" dirty="0"/>
              <a:t>Ha sido profesor en las universidades de Buenos Aires, Torcuato Di Tella, Católica Argentina y Fundación Banco de Boston. Docente invitado en la Universidad de San Andrés y en el Instituto Tecnológico de Monterrey (México).</a:t>
            </a:r>
          </a:p>
          <a:p>
            <a:r>
              <a:rPr lang="es-AR" sz="1200" b="1" dirty="0"/>
              <a:t>Es director de Locos por la Eco, empresa dedicada a dar soporte a actividades de RSE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07838" y="5275685"/>
            <a:ext cx="696254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200" b="1" dirty="0" smtClean="0"/>
              <a:t>Pablo </a:t>
            </a:r>
            <a:r>
              <a:rPr lang="es-CL" sz="1200" b="1" dirty="0" err="1" smtClean="0"/>
              <a:t>Dulio</a:t>
            </a:r>
            <a:endParaRPr lang="es-AR" sz="1200" b="1" dirty="0"/>
          </a:p>
          <a:p>
            <a:r>
              <a:rPr lang="es-CL" sz="1200" b="1" dirty="0"/>
              <a:t>Administrador empresas. Diplomado E-</a:t>
            </a:r>
            <a:r>
              <a:rPr lang="es-CL" sz="1200" b="1" dirty="0" err="1"/>
              <a:t>Class</a:t>
            </a:r>
            <a:r>
              <a:rPr lang="es-CL" sz="1200" b="1" dirty="0"/>
              <a:t> - en desarrollo de negocios. Universidad Adolfo Ibáñez - Chile</a:t>
            </a:r>
            <a:endParaRPr lang="es-AR" sz="1200" b="1" dirty="0"/>
          </a:p>
          <a:p>
            <a:r>
              <a:rPr lang="es-CL" sz="1200" b="1" dirty="0"/>
              <a:t>Coach Ontológico Certificado </a:t>
            </a:r>
            <a:r>
              <a:rPr lang="es-CL" sz="1200" b="1" dirty="0" err="1"/>
              <a:t>Newfield</a:t>
            </a:r>
            <a:r>
              <a:rPr lang="es-CL" sz="1200" b="1" dirty="0"/>
              <a:t> Network Chile</a:t>
            </a:r>
            <a:endParaRPr lang="es-AR" sz="1200" b="1" dirty="0"/>
          </a:p>
          <a:p>
            <a:r>
              <a:rPr lang="es-CL" sz="1200" b="1" dirty="0"/>
              <a:t>Certificación Green </a:t>
            </a:r>
            <a:r>
              <a:rPr lang="es-CL" sz="1200" b="1" dirty="0" err="1"/>
              <a:t>Belt</a:t>
            </a:r>
            <a:r>
              <a:rPr lang="es-CL" sz="1200" b="1" dirty="0"/>
              <a:t> en metodología SIX SIGMA</a:t>
            </a:r>
            <a:endParaRPr lang="es-AR" sz="1200" b="1" dirty="0"/>
          </a:p>
          <a:p>
            <a:r>
              <a:rPr lang="es-CL" sz="1200" b="1" dirty="0"/>
              <a:t>Ejecutivo de fuerte enfoque holístico, con + 20 años de experiencia</a:t>
            </a:r>
            <a:endParaRPr lang="es-AR" sz="12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1007838" y="1591585"/>
            <a:ext cx="90376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 smtClean="0"/>
              <a:t>Silvana Gianni.</a:t>
            </a:r>
          </a:p>
          <a:p>
            <a:r>
              <a:rPr lang="es-AR" sz="1200" b="1" dirty="0" smtClean="0"/>
              <a:t>Abogada. UNLP</a:t>
            </a:r>
          </a:p>
          <a:p>
            <a:r>
              <a:rPr lang="es-AR" sz="1200" b="1" dirty="0" smtClean="0"/>
              <a:t>Docente Universitaria. Universidad nacional de La Plata</a:t>
            </a:r>
          </a:p>
          <a:p>
            <a:r>
              <a:rPr lang="es-AR" sz="1200" b="1" dirty="0" smtClean="0"/>
              <a:t>Relatora Letrada de la Suprema Corte de la Provincia de Buenos Aires</a:t>
            </a:r>
          </a:p>
          <a:p>
            <a:r>
              <a:rPr lang="es-AR" sz="1200" b="1" dirty="0" smtClean="0"/>
              <a:t>Coach Ontológico Profesional. Escuela de Formación de Lideres.</a:t>
            </a:r>
          </a:p>
          <a:p>
            <a:r>
              <a:rPr lang="es-AR" sz="1200" b="1" dirty="0" smtClean="0"/>
              <a:t>Especialización en Coaching y Programación Neurolingüística.</a:t>
            </a:r>
          </a:p>
          <a:p>
            <a:r>
              <a:rPr lang="es-AR" sz="1200" b="1" dirty="0" smtClean="0"/>
              <a:t>Diplomatura en Coaching  Internacional Deportivo y Ejecutivo. Coach de equipo de fútbol.</a:t>
            </a:r>
          </a:p>
          <a:p>
            <a:r>
              <a:rPr lang="es-AR" sz="1200" b="1" dirty="0" smtClean="0"/>
              <a:t>Facilitadora de POINTS OF YOU</a:t>
            </a:r>
          </a:p>
          <a:p>
            <a:endParaRPr lang="es-AR" sz="1200" b="1" dirty="0"/>
          </a:p>
        </p:txBody>
      </p:sp>
    </p:spTree>
    <p:extLst>
      <p:ext uri="{BB962C8B-B14F-4D97-AF65-F5344CB8AC3E}">
        <p14:creationId xmlns:p14="http://schemas.microsoft.com/office/powerpoint/2010/main" val="3516044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559</Words>
  <Application>Microsoft Office PowerPoint</Application>
  <PresentationFormat>Panorámica</PresentationFormat>
  <Paragraphs>62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sgianni</dc:creator>
  <cp:lastModifiedBy>Alejandra Felipe</cp:lastModifiedBy>
  <cp:revision>9</cp:revision>
  <dcterms:created xsi:type="dcterms:W3CDTF">2019-02-26T16:30:48Z</dcterms:created>
  <dcterms:modified xsi:type="dcterms:W3CDTF">2019-02-28T12:08:45Z</dcterms:modified>
</cp:coreProperties>
</file>