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40"/>
  </p:notesMasterIdLst>
  <p:sldIdLst>
    <p:sldId id="296" r:id="rId2"/>
    <p:sldId id="298" r:id="rId3"/>
    <p:sldId id="299" r:id="rId4"/>
    <p:sldId id="300" r:id="rId5"/>
    <p:sldId id="297" r:id="rId6"/>
    <p:sldId id="259" r:id="rId7"/>
    <p:sldId id="301" r:id="rId8"/>
    <p:sldId id="260" r:id="rId9"/>
    <p:sldId id="261" r:id="rId10"/>
    <p:sldId id="262" r:id="rId11"/>
    <p:sldId id="263" r:id="rId12"/>
    <p:sldId id="264" r:id="rId13"/>
    <p:sldId id="265" r:id="rId14"/>
    <p:sldId id="275" r:id="rId15"/>
    <p:sldId id="274" r:id="rId16"/>
    <p:sldId id="276" r:id="rId17"/>
    <p:sldId id="277" r:id="rId18"/>
    <p:sldId id="278" r:id="rId19"/>
    <p:sldId id="279" r:id="rId20"/>
    <p:sldId id="258" r:id="rId21"/>
    <p:sldId id="268" r:id="rId22"/>
    <p:sldId id="267" r:id="rId23"/>
    <p:sldId id="269" r:id="rId24"/>
    <p:sldId id="295" r:id="rId25"/>
    <p:sldId id="280" r:id="rId26"/>
    <p:sldId id="282" r:id="rId27"/>
    <p:sldId id="283" r:id="rId28"/>
    <p:sldId id="284" r:id="rId29"/>
    <p:sldId id="285" r:id="rId30"/>
    <p:sldId id="286" r:id="rId31"/>
    <p:sldId id="287" r:id="rId32"/>
    <p:sldId id="288" r:id="rId33"/>
    <p:sldId id="289" r:id="rId34"/>
    <p:sldId id="291" r:id="rId35"/>
    <p:sldId id="290" r:id="rId36"/>
    <p:sldId id="292" r:id="rId37"/>
    <p:sldId id="293" r:id="rId38"/>
    <p:sldId id="294" r:id="rId39"/>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900D65-F38B-4A49-AD77-AD3546D2FEC0}" type="datetimeFigureOut">
              <a:rPr lang="es-AR" smtClean="0"/>
              <a:t>13/06/2019</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C712B7-8D4A-43E8-86D9-7F9FAB2396D3}" type="slidenum">
              <a:rPr lang="es-AR" smtClean="0"/>
              <a:t>‹Nº›</a:t>
            </a:fld>
            <a:endParaRPr lang="es-AR"/>
          </a:p>
        </p:txBody>
      </p:sp>
    </p:spTree>
    <p:extLst>
      <p:ext uri="{BB962C8B-B14F-4D97-AF65-F5344CB8AC3E}">
        <p14:creationId xmlns:p14="http://schemas.microsoft.com/office/powerpoint/2010/main" val="2700187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s-ES" smtClean="0"/>
              <a:t>Haga clic para modificar el estilo de título del patrón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D6E84387-19DB-4329-A960-0A6F004BE515}" type="datetime1">
              <a:rPr lang="es-AR" smtClean="0"/>
              <a:t>13/06/2019</a:t>
            </a:fld>
            <a:endParaRPr lang="es-AR"/>
          </a:p>
        </p:txBody>
      </p:sp>
      <p:sp>
        <p:nvSpPr>
          <p:cNvPr id="5" name="Footer Placeholder 4"/>
          <p:cNvSpPr>
            <a:spLocks noGrp="1"/>
          </p:cNvSpPr>
          <p:nvPr>
            <p:ph type="ftr" sz="quarter" idx="11"/>
          </p:nvPr>
        </p:nvSpPr>
        <p:spPr>
          <a:xfrm>
            <a:off x="1174044" y="5357592"/>
            <a:ext cx="5034845" cy="365125"/>
          </a:xfrm>
        </p:spPr>
        <p:txBody>
          <a:bodyPr/>
          <a:lstStyle/>
          <a:p>
            <a:endParaRPr lang="es-A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26E5780E-2079-4CF1-9701-175D3C6FB493}"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2824E03F-B564-487E-B984-EE83ACD6997B}" type="datetime1">
              <a:rPr lang="es-AR" smtClean="0"/>
              <a:t>13/06/2019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11830D9-D5C1-4262-AE2F-A1D3049FCEE7}" type="datetime1">
              <a:rPr lang="es-AR" smtClean="0"/>
              <a:t>13/06/2019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D24275E2-E7CB-456C-B776-9987344EEA25}" type="datetime1">
              <a:rPr lang="es-AR" smtClean="0"/>
              <a:t>13/06/2019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D03CE75B-B436-4370-8B5D-A86CD3E6C81E}" type="datetime1">
              <a:rPr lang="es-AR" smtClean="0"/>
              <a:t>13/06/2019</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EA6FBF5B-22DB-4F9E-AC5B-4031BBE80431}" type="datetime1">
              <a:rPr lang="es-AR" smtClean="0"/>
              <a:t>13/06/2019</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26E5780E-2079-4CF1-9701-175D3C6FB493}" type="slidenum">
              <a:rPr lang="es-AR" smtClean="0"/>
              <a:t>‹Nº›</a:t>
            </a:fld>
            <a:endParaRPr lang="es-AR"/>
          </a:p>
        </p:txBody>
      </p:sp>
      <p:sp>
        <p:nvSpPr>
          <p:cNvPr id="9" name="Content Placeholder 8"/>
          <p:cNvSpPr>
            <a:spLocks noGrp="1"/>
          </p:cNvSpPr>
          <p:nvPr>
            <p:ph sz="quarter" idx="13"/>
          </p:nvPr>
        </p:nvSpPr>
        <p:spPr>
          <a:xfrm>
            <a:off x="1298448" y="2121407"/>
            <a:ext cx="3200400" cy="360273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7" name="Date Placeholder 6"/>
          <p:cNvSpPr>
            <a:spLocks noGrp="1"/>
          </p:cNvSpPr>
          <p:nvPr>
            <p:ph type="dt" sz="half" idx="10"/>
          </p:nvPr>
        </p:nvSpPr>
        <p:spPr/>
        <p:txBody>
          <a:bodyPr/>
          <a:lstStyle/>
          <a:p>
            <a:fld id="{15B12EA0-0CED-4B0F-84E7-2B0231294356}" type="datetime1">
              <a:rPr lang="es-AR" smtClean="0"/>
              <a:t>13/06/2019</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26E5780E-2079-4CF1-9701-175D3C6FB493}" type="slidenum">
              <a:rPr lang="es-AR" smtClean="0"/>
              <a:t>‹Nº›</a:t>
            </a:fld>
            <a:endParaRPr lang="es-AR"/>
          </a:p>
        </p:txBody>
      </p:sp>
      <p:sp>
        <p:nvSpPr>
          <p:cNvPr id="11" name="Content Placeholder 10"/>
          <p:cNvSpPr>
            <a:spLocks noGrp="1"/>
          </p:cNvSpPr>
          <p:nvPr>
            <p:ph sz="quarter" idx="13"/>
          </p:nvPr>
        </p:nvSpPr>
        <p:spPr>
          <a:xfrm>
            <a:off x="1298448" y="2944368"/>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F4844C1-ABAE-477C-AE7D-0CA2F15B28C4}" type="datetime1">
              <a:rPr lang="es-AR" smtClean="0"/>
              <a:t>13/06/2019</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9BAC88B-9819-4039-9F79-11A48807ABB0}" type="datetime1">
              <a:rPr lang="es-AR" smtClean="0"/>
              <a:t>13/06/2019</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26E5780E-2079-4CF1-9701-175D3C6FB493}"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1698" y="5885672"/>
            <a:ext cx="1213821" cy="365125"/>
          </a:xfrm>
        </p:spPr>
        <p:txBody>
          <a:bodyPr/>
          <a:lstStyle/>
          <a:p>
            <a:fld id="{C292A8DA-F08B-45F1-9195-8048E7C72042}" type="datetime1">
              <a:rPr lang="es-AR" smtClean="0"/>
              <a:t>13/06/2019</a:t>
            </a:fld>
            <a:endParaRPr lang="es-AR"/>
          </a:p>
        </p:txBody>
      </p:sp>
      <p:sp>
        <p:nvSpPr>
          <p:cNvPr id="6" name="Footer Placeholder 5"/>
          <p:cNvSpPr>
            <a:spLocks noGrp="1"/>
          </p:cNvSpPr>
          <p:nvPr>
            <p:ph type="ftr" sz="quarter" idx="11"/>
          </p:nvPr>
        </p:nvSpPr>
        <p:spPr>
          <a:xfrm rot="-60000">
            <a:off x="914554" y="5829261"/>
            <a:ext cx="3522607" cy="365125"/>
          </a:xfrm>
        </p:spPr>
        <p:txBody>
          <a:bodyPr/>
          <a:lstStyle/>
          <a:p>
            <a:endParaRPr lang="es-AR"/>
          </a:p>
        </p:txBody>
      </p:sp>
      <p:sp>
        <p:nvSpPr>
          <p:cNvPr id="7" name="Slide Number Placeholder 6"/>
          <p:cNvSpPr>
            <a:spLocks noGrp="1"/>
          </p:cNvSpPr>
          <p:nvPr>
            <p:ph type="sldNum" sz="quarter" idx="12"/>
          </p:nvPr>
        </p:nvSpPr>
        <p:spPr>
          <a:xfrm rot="60000">
            <a:off x="7557313" y="5896961"/>
            <a:ext cx="554023" cy="365125"/>
          </a:xfrm>
        </p:spPr>
        <p:txBody>
          <a:bodyPr/>
          <a:lstStyle/>
          <a:p>
            <a:fld id="{26E5780E-2079-4CF1-9701-175D3C6FB493}" type="slidenum">
              <a:rPr lang="es-AR" smtClean="0"/>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a:xfrm rot="60000">
            <a:off x="6345936" y="5888737"/>
            <a:ext cx="1213821" cy="365125"/>
          </a:xfrm>
        </p:spPr>
        <p:txBody>
          <a:bodyPr/>
          <a:lstStyle/>
          <a:p>
            <a:fld id="{0192C6CA-128B-4838-8DC9-3A12C1839C45}" type="datetime1">
              <a:rPr lang="es-AR" smtClean="0"/>
              <a:t>13/06/2019</a:t>
            </a:fld>
            <a:endParaRPr lang="es-AR"/>
          </a:p>
        </p:txBody>
      </p:sp>
      <p:sp>
        <p:nvSpPr>
          <p:cNvPr id="6" name="Footer Placeholder 5"/>
          <p:cNvSpPr>
            <a:spLocks noGrp="1"/>
          </p:cNvSpPr>
          <p:nvPr>
            <p:ph type="ftr" sz="quarter" idx="11"/>
          </p:nvPr>
        </p:nvSpPr>
        <p:spPr>
          <a:xfrm rot="-60000">
            <a:off x="914569" y="5831037"/>
            <a:ext cx="3319043" cy="365125"/>
          </a:xfrm>
        </p:spPr>
        <p:txBody>
          <a:bodyPr/>
          <a:lstStyle/>
          <a:p>
            <a:endParaRPr lang="es-AR"/>
          </a:p>
        </p:txBody>
      </p:sp>
      <p:sp>
        <p:nvSpPr>
          <p:cNvPr id="7" name="Slide Number Placeholder 6"/>
          <p:cNvSpPr>
            <a:spLocks noGrp="1"/>
          </p:cNvSpPr>
          <p:nvPr>
            <p:ph type="sldNum" sz="quarter" idx="12"/>
          </p:nvPr>
        </p:nvSpPr>
        <p:spPr>
          <a:xfrm rot="60000">
            <a:off x="7562089" y="5900026"/>
            <a:ext cx="554023" cy="365125"/>
          </a:xfrm>
        </p:spPr>
        <p:txBody>
          <a:bodyPr/>
          <a:lstStyle/>
          <a:p>
            <a:fld id="{26E5780E-2079-4CF1-9701-175D3C6FB493}"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860C7CFE-2128-4643-BC93-DADCBD9EC496}" type="datetime1">
              <a:rPr lang="es-AR" smtClean="0"/>
              <a:t>13/06/2019</a:t>
            </a:fld>
            <a:endParaRPr lang="es-A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s-A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26E5780E-2079-4CF1-9701-175D3C6FB493}" type="slidenum">
              <a:rPr lang="es-AR" smtClean="0"/>
              <a:t>‹Nº›</a:t>
            </a:fld>
            <a:endParaRPr lang="es-A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1</a:t>
            </a:fld>
            <a:endParaRPr lang="es-AR"/>
          </a:p>
        </p:txBody>
      </p:sp>
      <p:sp>
        <p:nvSpPr>
          <p:cNvPr id="5" name="4 Rectángulo"/>
          <p:cNvSpPr/>
          <p:nvPr/>
        </p:nvSpPr>
        <p:spPr>
          <a:xfrm>
            <a:off x="1763688" y="1229417"/>
            <a:ext cx="5904656" cy="1569660"/>
          </a:xfrm>
          <a:prstGeom prst="rect">
            <a:avLst/>
          </a:prstGeom>
        </p:spPr>
        <p:txBody>
          <a:bodyPr wrap="square">
            <a:spAutoFit/>
          </a:bodyPr>
          <a:lstStyle/>
          <a:p>
            <a:pPr algn="ctr"/>
            <a:r>
              <a:rPr lang="es-AR" b="1" dirty="0"/>
              <a:t>Estructura de la </a:t>
            </a:r>
            <a:r>
              <a:rPr lang="es-AR" b="1" dirty="0" smtClean="0"/>
              <a:t>argumentación</a:t>
            </a:r>
          </a:p>
          <a:p>
            <a:endParaRPr lang="es-AR" dirty="0"/>
          </a:p>
          <a:p>
            <a:pPr algn="just"/>
            <a:r>
              <a:rPr lang="es-AR" sz="2000" dirty="0"/>
              <a:t>La argumentación más simple consiste en un único argumento, pero la estructura de la argumentación suele ser mucho más compleja. </a:t>
            </a:r>
          </a:p>
        </p:txBody>
      </p:sp>
      <p:sp>
        <p:nvSpPr>
          <p:cNvPr id="6" name="5 Rectángulo"/>
          <p:cNvSpPr/>
          <p:nvPr/>
        </p:nvSpPr>
        <p:spPr>
          <a:xfrm>
            <a:off x="1691680" y="3140968"/>
            <a:ext cx="6048672" cy="1938992"/>
          </a:xfrm>
          <a:prstGeom prst="rect">
            <a:avLst/>
          </a:prstGeom>
        </p:spPr>
        <p:txBody>
          <a:bodyPr wrap="square">
            <a:spAutoFit/>
          </a:bodyPr>
          <a:lstStyle/>
          <a:p>
            <a:pPr algn="just"/>
            <a:r>
              <a:rPr lang="es-AR" sz="2000" b="1" dirty="0"/>
              <a:t>a. Múltiple</a:t>
            </a:r>
            <a:r>
              <a:rPr lang="es-AR" sz="2000" dirty="0"/>
              <a:t>: La argumentación múltiple consiste en más de una alternativa de defensa del mismo punto de vista. Estos argumentos no dependen cada uno entre sí para sostener el punto de vista, y son en principio de un peso equivalente. Cada uno de ellos podía sostenerse por sí mismo. </a:t>
            </a:r>
          </a:p>
        </p:txBody>
      </p:sp>
    </p:spTree>
    <p:extLst>
      <p:ext uri="{BB962C8B-B14F-4D97-AF65-F5344CB8AC3E}">
        <p14:creationId xmlns:p14="http://schemas.microsoft.com/office/powerpoint/2010/main" val="2410622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10</a:t>
            </a:fld>
            <a:endParaRPr lang="es-AR" dirty="0">
              <a:latin typeface="Calibri" panose="020F0502020204030204" pitchFamily="34" charset="0"/>
            </a:endParaRPr>
          </a:p>
        </p:txBody>
      </p:sp>
      <p:sp>
        <p:nvSpPr>
          <p:cNvPr id="2" name="1 Rectángulo"/>
          <p:cNvSpPr/>
          <p:nvPr/>
        </p:nvSpPr>
        <p:spPr>
          <a:xfrm>
            <a:off x="1403648" y="2420888"/>
            <a:ext cx="6264695" cy="2031325"/>
          </a:xfrm>
          <a:prstGeom prst="rect">
            <a:avLst/>
          </a:prstGeom>
        </p:spPr>
        <p:txBody>
          <a:bodyPr wrap="square">
            <a:spAutoFit/>
          </a:bodyPr>
          <a:lstStyle/>
          <a:p>
            <a:r>
              <a:rPr lang="es-AR" b="1" dirty="0" smtClean="0"/>
              <a:t>Ejemplo del campo de la moral</a:t>
            </a:r>
          </a:p>
          <a:p>
            <a:endParaRPr lang="es-AR" b="1" dirty="0" smtClean="0"/>
          </a:p>
          <a:p>
            <a:pPr algn="just"/>
            <a:r>
              <a:rPr lang="es-AR" dirty="0" smtClean="0"/>
              <a:t>“Si podemos evitar que ocurra algo malo sin sacrificar nada de una importancia comparable, debemos hacerlo; la pobreza absoluta es mala; hay parte de ella que podríamos evitarla sin sacrificar nada de una importancia moral comparable, por lo tanto, debemos evitar la pobreza absoluta”.</a:t>
            </a:r>
            <a:endParaRPr lang="es-AR" dirty="0"/>
          </a:p>
        </p:txBody>
      </p:sp>
    </p:spTree>
    <p:extLst>
      <p:ext uri="{BB962C8B-B14F-4D97-AF65-F5344CB8AC3E}">
        <p14:creationId xmlns:p14="http://schemas.microsoft.com/office/powerpoint/2010/main" val="2300967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11</a:t>
            </a:fld>
            <a:endParaRPr lang="es-AR" dirty="0">
              <a:latin typeface="Calibri" panose="020F0502020204030204" pitchFamily="34" charset="0"/>
            </a:endParaRPr>
          </a:p>
        </p:txBody>
      </p:sp>
      <p:sp>
        <p:nvSpPr>
          <p:cNvPr id="2" name="1 Rectángulo"/>
          <p:cNvSpPr/>
          <p:nvPr/>
        </p:nvSpPr>
        <p:spPr>
          <a:xfrm>
            <a:off x="1403648" y="2420888"/>
            <a:ext cx="6264695" cy="2031325"/>
          </a:xfrm>
          <a:prstGeom prst="rect">
            <a:avLst/>
          </a:prstGeom>
        </p:spPr>
        <p:txBody>
          <a:bodyPr wrap="square">
            <a:spAutoFit/>
          </a:bodyPr>
          <a:lstStyle/>
          <a:p>
            <a:r>
              <a:rPr lang="es-AR" b="1" dirty="0" smtClean="0"/>
              <a:t>Ejemplos del Derecho</a:t>
            </a:r>
          </a:p>
          <a:p>
            <a:endParaRPr lang="es-AR" b="1" dirty="0" smtClean="0"/>
          </a:p>
          <a:p>
            <a:pPr algn="just"/>
            <a:r>
              <a:rPr lang="es-AR" dirty="0" smtClean="0"/>
              <a:t>“Quien comete un delito de tráfico de drogas debe ser condenado a la pena mínima de 1 año de prisión; considero probado que X cometió el tipo de acto que la ley califica como tráfico de drogas; por lo tanto debo condenar a ZX a la pena de 1 año de prisión”</a:t>
            </a:r>
            <a:endParaRPr lang="es-AR" dirty="0"/>
          </a:p>
        </p:txBody>
      </p:sp>
    </p:spTree>
    <p:extLst>
      <p:ext uri="{BB962C8B-B14F-4D97-AF65-F5344CB8AC3E}">
        <p14:creationId xmlns:p14="http://schemas.microsoft.com/office/powerpoint/2010/main" val="21986883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12</a:t>
            </a:fld>
            <a:endParaRPr lang="es-AR" dirty="0">
              <a:latin typeface="Calibri" panose="020F0502020204030204" pitchFamily="34" charset="0"/>
            </a:endParaRPr>
          </a:p>
        </p:txBody>
      </p:sp>
      <p:sp>
        <p:nvSpPr>
          <p:cNvPr id="2" name="1 Rectángulo"/>
          <p:cNvSpPr/>
          <p:nvPr/>
        </p:nvSpPr>
        <p:spPr>
          <a:xfrm>
            <a:off x="1403648" y="2420888"/>
            <a:ext cx="6264695" cy="2031325"/>
          </a:xfrm>
          <a:prstGeom prst="rect">
            <a:avLst/>
          </a:prstGeom>
        </p:spPr>
        <p:txBody>
          <a:bodyPr wrap="square">
            <a:spAutoFit/>
          </a:bodyPr>
          <a:lstStyle/>
          <a:p>
            <a:r>
              <a:rPr lang="es-AR" b="1" dirty="0" smtClean="0"/>
              <a:t>Ejemplos del Derecho</a:t>
            </a:r>
          </a:p>
          <a:p>
            <a:endParaRPr lang="es-AR" b="1" dirty="0" smtClean="0"/>
          </a:p>
          <a:p>
            <a:pPr algn="just"/>
            <a:r>
              <a:rPr lang="es-AR" dirty="0" smtClean="0"/>
              <a:t>“X e Y celebraron un contrato con una cláusula de tipo C; en los contratos que incorporan esas cláusulas, los jueces suelen fallar en sentido favorable a quien ocupa la posición Y (del tercero); por lo tanto, en este caso, es muy probable que los jueces fallen a favor de Y </a:t>
            </a:r>
            <a:r>
              <a:rPr lang="es-AR" dirty="0" err="1" smtClean="0"/>
              <a:t>y</a:t>
            </a:r>
            <a:r>
              <a:rPr lang="es-AR" dirty="0" smtClean="0"/>
              <a:t> en contrario a X (el cliente)”.</a:t>
            </a:r>
            <a:endParaRPr lang="es-AR" dirty="0"/>
          </a:p>
        </p:txBody>
      </p:sp>
    </p:spTree>
    <p:extLst>
      <p:ext uri="{BB962C8B-B14F-4D97-AF65-F5344CB8AC3E}">
        <p14:creationId xmlns:p14="http://schemas.microsoft.com/office/powerpoint/2010/main" val="21939478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13</a:t>
            </a:fld>
            <a:endParaRPr lang="es-AR" dirty="0">
              <a:latin typeface="Calibri" panose="020F0502020204030204" pitchFamily="34" charset="0"/>
            </a:endParaRPr>
          </a:p>
        </p:txBody>
      </p:sp>
      <p:sp>
        <p:nvSpPr>
          <p:cNvPr id="2" name="1 Rectángulo"/>
          <p:cNvSpPr/>
          <p:nvPr/>
        </p:nvSpPr>
        <p:spPr>
          <a:xfrm>
            <a:off x="1403648" y="2420888"/>
            <a:ext cx="6264695" cy="1754326"/>
          </a:xfrm>
          <a:prstGeom prst="rect">
            <a:avLst/>
          </a:prstGeom>
        </p:spPr>
        <p:txBody>
          <a:bodyPr wrap="square">
            <a:spAutoFit/>
          </a:bodyPr>
          <a:lstStyle/>
          <a:p>
            <a:r>
              <a:rPr lang="es-AR" b="1" dirty="0" smtClean="0"/>
              <a:t>Ejemplos del Derecho</a:t>
            </a:r>
          </a:p>
          <a:p>
            <a:endParaRPr lang="es-AR" b="1" dirty="0" smtClean="0"/>
          </a:p>
          <a:p>
            <a:pPr algn="just"/>
            <a:r>
              <a:rPr lang="es-AR" dirty="0" smtClean="0"/>
              <a:t>“En los contratos que contienen una cláusula C se entiende que el que está en la posición Y, ha actuado de buena fe; es un principio fundamental del Derecho que la buena fe debe ser protegida; por eso los jueces protegen a Y fallando en su favor.</a:t>
            </a:r>
            <a:endParaRPr lang="es-AR" dirty="0"/>
          </a:p>
        </p:txBody>
      </p:sp>
    </p:spTree>
    <p:extLst>
      <p:ext uri="{BB962C8B-B14F-4D97-AF65-F5344CB8AC3E}">
        <p14:creationId xmlns:p14="http://schemas.microsoft.com/office/powerpoint/2010/main" val="31577975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14</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CuadroTexto"/>
          <p:cNvSpPr txBox="1"/>
          <p:nvPr/>
        </p:nvSpPr>
        <p:spPr>
          <a:xfrm>
            <a:off x="1345316" y="2204864"/>
            <a:ext cx="6408712" cy="3139321"/>
          </a:xfrm>
          <a:prstGeom prst="rect">
            <a:avLst/>
          </a:prstGeom>
          <a:noFill/>
        </p:spPr>
        <p:txBody>
          <a:bodyPr wrap="square" rtlCol="0">
            <a:spAutoFit/>
          </a:bodyPr>
          <a:lstStyle/>
          <a:p>
            <a:pPr algn="just"/>
            <a:r>
              <a:rPr lang="es-AR" b="1" dirty="0" smtClean="0"/>
              <a:t>Ley 11.331</a:t>
            </a:r>
            <a:r>
              <a:rPr lang="es-AR" dirty="0" smtClean="0"/>
              <a:t>: “Los que no estando autorizados para la venta, tengan en su poder las drogas a que se refiere esta ley y que no justifiquen la razón legitima de su posesión o tenencia, sufrirán la misma pena".</a:t>
            </a:r>
          </a:p>
          <a:p>
            <a:pPr algn="just"/>
            <a:endParaRPr lang="es-AR" dirty="0"/>
          </a:p>
          <a:p>
            <a:pPr algn="just"/>
            <a:r>
              <a:rPr lang="es-AR" b="1" dirty="0" smtClean="0"/>
              <a:t>Fallo González </a:t>
            </a:r>
            <a:r>
              <a:rPr lang="es-AR" b="1" dirty="0"/>
              <a:t>A</a:t>
            </a:r>
            <a:r>
              <a:rPr lang="es-AR" b="1" dirty="0" smtClean="0"/>
              <a:t>ntonio (1930)</a:t>
            </a:r>
            <a:r>
              <a:rPr lang="es-AR" dirty="0" smtClean="0"/>
              <a:t>: “el uso personal de alcaloides no importa una razón legítima de su tenencia”.</a:t>
            </a:r>
          </a:p>
          <a:p>
            <a:pPr algn="just"/>
            <a:endParaRPr lang="es-AR" dirty="0"/>
          </a:p>
          <a:p>
            <a:pPr algn="just"/>
            <a:r>
              <a:rPr lang="es-AR" b="1" dirty="0"/>
              <a:t>Fallo Terán de Ibarra, Asunción (1966)</a:t>
            </a:r>
            <a:r>
              <a:rPr lang="es-AR" dirty="0"/>
              <a:t>: Se sostiene que la tenencia de drogas, aún para el uso personal, constituye un peligro para los bienes que el derecho busca proteger.</a:t>
            </a:r>
          </a:p>
        </p:txBody>
      </p:sp>
    </p:spTree>
    <p:extLst>
      <p:ext uri="{BB962C8B-B14F-4D97-AF65-F5344CB8AC3E}">
        <p14:creationId xmlns:p14="http://schemas.microsoft.com/office/powerpoint/2010/main" val="3602780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15</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Rectángulo"/>
          <p:cNvSpPr/>
          <p:nvPr/>
        </p:nvSpPr>
        <p:spPr>
          <a:xfrm>
            <a:off x="1190894" y="1943439"/>
            <a:ext cx="7056784" cy="4001095"/>
          </a:xfrm>
          <a:prstGeom prst="rect">
            <a:avLst/>
          </a:prstGeom>
        </p:spPr>
        <p:txBody>
          <a:bodyPr wrap="square">
            <a:spAutoFit/>
          </a:bodyPr>
          <a:lstStyle/>
          <a:p>
            <a:r>
              <a:rPr lang="es-AR" u="sng" dirty="0" smtClean="0"/>
              <a:t>Argumentos </a:t>
            </a:r>
            <a:r>
              <a:rPr lang="es-AR" u="sng" dirty="0"/>
              <a:t>de los </a:t>
            </a:r>
            <a:r>
              <a:rPr lang="es-AR" u="sng" dirty="0" smtClean="0"/>
              <a:t>votos (1966): </a:t>
            </a:r>
            <a:endParaRPr lang="es-AR" u="sng" dirty="0"/>
          </a:p>
          <a:p>
            <a:endParaRPr lang="es-AR" dirty="0" smtClean="0"/>
          </a:p>
          <a:p>
            <a:pPr marL="285750" indent="-285750" algn="just">
              <a:spcAft>
                <a:spcPts val="600"/>
              </a:spcAft>
              <a:buFont typeface="Arial" panose="020B0604020202020204" pitchFamily="34" charset="0"/>
              <a:buChar char="•"/>
            </a:pPr>
            <a:r>
              <a:rPr lang="es-AR" dirty="0" smtClean="0"/>
              <a:t>No podría </a:t>
            </a:r>
            <a:r>
              <a:rPr lang="es-AR" dirty="0"/>
              <a:t>considerarse legítimo un vicio que es socialmente </a:t>
            </a:r>
            <a:r>
              <a:rPr lang="es-AR" dirty="0" err="1"/>
              <a:t>disvalioso</a:t>
            </a:r>
            <a:r>
              <a:rPr lang="es-AR" dirty="0"/>
              <a:t>.</a:t>
            </a:r>
          </a:p>
          <a:p>
            <a:pPr marL="285750" indent="-285750" algn="just">
              <a:spcAft>
                <a:spcPts val="600"/>
              </a:spcAft>
              <a:buFont typeface="Arial" panose="020B0604020202020204" pitchFamily="34" charset="0"/>
              <a:buChar char="•"/>
            </a:pPr>
            <a:r>
              <a:rPr lang="es-AR" dirty="0" smtClean="0"/>
              <a:t>El </a:t>
            </a:r>
            <a:r>
              <a:rPr lang="es-AR" dirty="0"/>
              <a:t>argumento de que la autolesión no es generalmente punible no es válido, porque hay casos en que sí lo es.</a:t>
            </a:r>
          </a:p>
          <a:p>
            <a:pPr marL="285750" indent="-285750" algn="just">
              <a:spcAft>
                <a:spcPts val="600"/>
              </a:spcAft>
              <a:buFont typeface="Arial" panose="020B0604020202020204" pitchFamily="34" charset="0"/>
              <a:buChar char="•"/>
            </a:pPr>
            <a:r>
              <a:rPr lang="es-AR" dirty="0" smtClean="0"/>
              <a:t>La </a:t>
            </a:r>
            <a:r>
              <a:rPr lang="es-AR" dirty="0"/>
              <a:t>ley no castiga al vicio sino a quien tenga las drogas, y hay muchos </a:t>
            </a:r>
            <a:r>
              <a:rPr lang="es-AR" dirty="0" smtClean="0"/>
              <a:t>casos </a:t>
            </a:r>
            <a:r>
              <a:rPr lang="es-AR" dirty="0"/>
              <a:t>en nuestro orden jurídico en que se reprime la mera tenencia de objetos peligrosos.</a:t>
            </a:r>
          </a:p>
          <a:p>
            <a:pPr marL="285750" indent="-285750" algn="just">
              <a:spcAft>
                <a:spcPts val="600"/>
              </a:spcAft>
              <a:buFont typeface="Arial" panose="020B0604020202020204" pitchFamily="34" charset="0"/>
              <a:buChar char="•"/>
            </a:pPr>
            <a:r>
              <a:rPr lang="es-AR" dirty="0" smtClean="0"/>
              <a:t>La </a:t>
            </a:r>
            <a:r>
              <a:rPr lang="es-AR" dirty="0"/>
              <a:t>ley consagra una inversión de la carga de prueba, presumiendo que es traficante quien no puede probar que es una mera víctima del </a:t>
            </a:r>
            <a:r>
              <a:rPr lang="es-AR" dirty="0" smtClean="0"/>
              <a:t>vicio (en contra).</a:t>
            </a:r>
            <a:endParaRPr lang="es-AR" dirty="0"/>
          </a:p>
          <a:p>
            <a:endParaRPr lang="es-AR" dirty="0"/>
          </a:p>
        </p:txBody>
      </p:sp>
    </p:spTree>
    <p:extLst>
      <p:ext uri="{BB962C8B-B14F-4D97-AF65-F5344CB8AC3E}">
        <p14:creationId xmlns:p14="http://schemas.microsoft.com/office/powerpoint/2010/main" val="1852384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16</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Rectángulo"/>
          <p:cNvSpPr/>
          <p:nvPr/>
        </p:nvSpPr>
        <p:spPr>
          <a:xfrm>
            <a:off x="1043608" y="1945868"/>
            <a:ext cx="7056784" cy="3416320"/>
          </a:xfrm>
          <a:prstGeom prst="rect">
            <a:avLst/>
          </a:prstGeom>
        </p:spPr>
        <p:txBody>
          <a:bodyPr wrap="square">
            <a:spAutoFit/>
          </a:bodyPr>
          <a:lstStyle/>
          <a:p>
            <a:r>
              <a:rPr lang="es-AR" u="sng" dirty="0" smtClean="0"/>
              <a:t>Argumentos </a:t>
            </a:r>
            <a:r>
              <a:rPr lang="es-AR" u="sng" dirty="0"/>
              <a:t>de los </a:t>
            </a:r>
            <a:r>
              <a:rPr lang="es-AR" u="sng" dirty="0" smtClean="0"/>
              <a:t>votos (1966):  </a:t>
            </a:r>
          </a:p>
          <a:p>
            <a:endParaRPr lang="es-AR" dirty="0"/>
          </a:p>
          <a:p>
            <a:pPr marL="285750" indent="-285750" algn="just">
              <a:buFont typeface="Arial" panose="020B0604020202020204" pitchFamily="34" charset="0"/>
              <a:buChar char="•"/>
            </a:pPr>
            <a:r>
              <a:rPr lang="es-AR" dirty="0" smtClean="0"/>
              <a:t>La </a:t>
            </a:r>
            <a:r>
              <a:rPr lang="es-AR" dirty="0"/>
              <a:t>mera tenencia constituye un peligro </a:t>
            </a:r>
            <a:r>
              <a:rPr lang="es-AR" dirty="0" smtClean="0"/>
              <a:t>debido a la tendencia a </a:t>
            </a:r>
            <a:r>
              <a:rPr lang="es-AR" dirty="0"/>
              <a:t>involucrar a otros en el vicio.</a:t>
            </a:r>
          </a:p>
          <a:p>
            <a:pPr marL="285750" indent="-285750" algn="just">
              <a:buFont typeface="Arial" panose="020B0604020202020204" pitchFamily="34" charset="0"/>
              <a:buChar char="•"/>
            </a:pPr>
            <a:endParaRPr lang="es-AR" dirty="0" smtClean="0"/>
          </a:p>
          <a:p>
            <a:pPr marL="285750" indent="-285750" algn="just">
              <a:buFont typeface="Arial" panose="020B0604020202020204" pitchFamily="34" charset="0"/>
              <a:buChar char="•"/>
            </a:pPr>
            <a:r>
              <a:rPr lang="es-AR" dirty="0" smtClean="0"/>
              <a:t>La </a:t>
            </a:r>
            <a:r>
              <a:rPr lang="es-AR" dirty="0"/>
              <a:t>libertad personal no se ve avasallada, ya que se está protegiendo un bien jurídico -la salud pública- que debe estar por encima del interés particular del individuo.</a:t>
            </a:r>
          </a:p>
          <a:p>
            <a:pPr marL="285750" indent="-285750" algn="just">
              <a:buFont typeface="Arial" panose="020B0604020202020204" pitchFamily="34" charset="0"/>
              <a:buChar char="•"/>
            </a:pPr>
            <a:endParaRPr lang="es-AR" dirty="0" smtClean="0"/>
          </a:p>
          <a:p>
            <a:pPr marL="285750" indent="-285750" algn="just">
              <a:buFont typeface="Arial" panose="020B0604020202020204" pitchFamily="34" charset="0"/>
              <a:buChar char="•"/>
            </a:pPr>
            <a:r>
              <a:rPr lang="es-AR" dirty="0" smtClean="0"/>
              <a:t>Si </a:t>
            </a:r>
            <a:r>
              <a:rPr lang="es-AR" dirty="0"/>
              <a:t>la mera tenencia para uso personal estuviera reprimida, el legislador se hubiera expresado con mayor claridad en ese </a:t>
            </a:r>
            <a:r>
              <a:rPr lang="es-AR" dirty="0" smtClean="0"/>
              <a:t>sentido (en contra).</a:t>
            </a:r>
            <a:endParaRPr lang="es-AR" dirty="0"/>
          </a:p>
        </p:txBody>
      </p:sp>
    </p:spTree>
    <p:extLst>
      <p:ext uri="{BB962C8B-B14F-4D97-AF65-F5344CB8AC3E}">
        <p14:creationId xmlns:p14="http://schemas.microsoft.com/office/powerpoint/2010/main" val="2349019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17</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Rectángulo"/>
          <p:cNvSpPr/>
          <p:nvPr/>
        </p:nvSpPr>
        <p:spPr>
          <a:xfrm>
            <a:off x="1043608" y="1945868"/>
            <a:ext cx="7056784" cy="2031325"/>
          </a:xfrm>
          <a:prstGeom prst="rect">
            <a:avLst/>
          </a:prstGeom>
        </p:spPr>
        <p:txBody>
          <a:bodyPr wrap="square">
            <a:spAutoFit/>
          </a:bodyPr>
          <a:lstStyle/>
          <a:p>
            <a:pPr algn="just"/>
            <a:r>
              <a:rPr lang="es-AR" b="1" dirty="0" smtClean="0"/>
              <a:t>Ley 17.567 (1968)</a:t>
            </a:r>
            <a:r>
              <a:rPr lang="es-AR" dirty="0" smtClean="0"/>
              <a:t>: Derogó norma inducida por la ley 11.331. agregando artículo en el que se reprimía al “que sin estar autorizado, tuviere en su poder en cantidades que exceden las que corresponden a un uso personal, sustancias estupefacientes.”</a:t>
            </a:r>
          </a:p>
          <a:p>
            <a:pPr algn="just"/>
            <a:endParaRPr lang="es-AR" dirty="0" smtClean="0"/>
          </a:p>
          <a:p>
            <a:pPr algn="just"/>
            <a:r>
              <a:rPr lang="es-AR" b="1" dirty="0" smtClean="0"/>
              <a:t>Ley  20.771 (1974): </a:t>
            </a:r>
            <a:r>
              <a:rPr lang="es-AR" dirty="0" smtClean="0"/>
              <a:t>será reprimido “el que tuviere en su poder estupefacientes, aunque estuvieren destinados a su uso personal”.</a:t>
            </a:r>
            <a:endParaRPr lang="es-AR" dirty="0"/>
          </a:p>
        </p:txBody>
      </p:sp>
    </p:spTree>
    <p:extLst>
      <p:ext uri="{BB962C8B-B14F-4D97-AF65-F5344CB8AC3E}">
        <p14:creationId xmlns:p14="http://schemas.microsoft.com/office/powerpoint/2010/main" val="42490182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18</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Rectángulo"/>
          <p:cNvSpPr/>
          <p:nvPr/>
        </p:nvSpPr>
        <p:spPr>
          <a:xfrm>
            <a:off x="1043608" y="1772816"/>
            <a:ext cx="7056784" cy="4585871"/>
          </a:xfrm>
          <a:prstGeom prst="rect">
            <a:avLst/>
          </a:prstGeom>
        </p:spPr>
        <p:txBody>
          <a:bodyPr wrap="square">
            <a:spAutoFit/>
          </a:bodyPr>
          <a:lstStyle/>
          <a:p>
            <a:pPr algn="just">
              <a:spcAft>
                <a:spcPts val="600"/>
              </a:spcAft>
            </a:pPr>
            <a:r>
              <a:rPr lang="es-AR" u="sng" dirty="0" smtClean="0"/>
              <a:t>Argumentos Fallo </a:t>
            </a:r>
            <a:r>
              <a:rPr lang="es-AR" u="sng" dirty="0" err="1" smtClean="0"/>
              <a:t>Colavini</a:t>
            </a:r>
            <a:r>
              <a:rPr lang="es-AR" u="sng" dirty="0" smtClean="0"/>
              <a:t> (1978</a:t>
            </a:r>
            <a:r>
              <a:rPr lang="es-AR" u="sng" dirty="0" smtClean="0"/>
              <a:t>):</a:t>
            </a:r>
            <a:r>
              <a:rPr lang="es-AR" dirty="0" smtClean="0"/>
              <a:t> Declara constitucionalidad de la norma (vs. afectación art. </a:t>
            </a:r>
            <a:r>
              <a:rPr lang="es-AR" dirty="0" smtClean="0"/>
              <a:t>19)</a:t>
            </a:r>
            <a:endParaRPr lang="es-AR" dirty="0" smtClean="0"/>
          </a:p>
          <a:p>
            <a:pPr marL="285750" indent="-285750" algn="just">
              <a:spcAft>
                <a:spcPts val="600"/>
              </a:spcAft>
              <a:buFont typeface="Arial" panose="020B0604020202020204" pitchFamily="34" charset="0"/>
              <a:buChar char="•"/>
            </a:pPr>
            <a:r>
              <a:rPr lang="es-AR" dirty="0" smtClean="0"/>
              <a:t>El </a:t>
            </a:r>
            <a:r>
              <a:rPr lang="es-AR" dirty="0"/>
              <a:t>uso de estupefacientes excede las características de un mero vicio individual, por su capacidad de propagación, pone en peligro el bienestar y la seguridad general.</a:t>
            </a:r>
          </a:p>
          <a:p>
            <a:pPr marL="285750" indent="-285750" algn="just">
              <a:spcAft>
                <a:spcPts val="600"/>
              </a:spcAft>
              <a:buFont typeface="Arial" panose="020B0604020202020204" pitchFamily="34" charset="0"/>
              <a:buChar char="•"/>
            </a:pPr>
            <a:r>
              <a:rPr lang="es-AR" dirty="0" smtClean="0"/>
              <a:t>La </a:t>
            </a:r>
            <a:r>
              <a:rPr lang="es-AR" dirty="0"/>
              <a:t>autolesión es punible.</a:t>
            </a:r>
          </a:p>
          <a:p>
            <a:pPr marL="285750" indent="-285750" algn="just">
              <a:spcAft>
                <a:spcPts val="600"/>
              </a:spcAft>
              <a:buFont typeface="Arial" panose="020B0604020202020204" pitchFamily="34" charset="0"/>
              <a:buChar char="•"/>
            </a:pPr>
            <a:r>
              <a:rPr lang="es-AR" dirty="0" smtClean="0"/>
              <a:t>La </a:t>
            </a:r>
            <a:r>
              <a:rPr lang="es-AR" dirty="0"/>
              <a:t>conducta viciosa no es una de las acciones libres del individuo.</a:t>
            </a:r>
          </a:p>
          <a:p>
            <a:pPr marL="285750" indent="-285750" algn="just">
              <a:spcAft>
                <a:spcPts val="600"/>
              </a:spcAft>
              <a:buFont typeface="Arial" panose="020B0604020202020204" pitchFamily="34" charset="0"/>
              <a:buChar char="•"/>
            </a:pPr>
            <a:r>
              <a:rPr lang="es-AR" dirty="0" smtClean="0"/>
              <a:t>Influencia </a:t>
            </a:r>
            <a:r>
              <a:rPr lang="es-AR" dirty="0"/>
              <a:t>perniciosa de la toxicomanía: desintegración de los individuos, gravitación negativa en la moral y la economía de los pueblos.</a:t>
            </a:r>
          </a:p>
          <a:p>
            <a:pPr marL="285750" indent="-285750" algn="just">
              <a:spcAft>
                <a:spcPts val="600"/>
              </a:spcAft>
              <a:buFont typeface="Arial" panose="020B0604020202020204" pitchFamily="34" charset="0"/>
              <a:buChar char="•"/>
            </a:pPr>
            <a:r>
              <a:rPr lang="es-AR" dirty="0" smtClean="0"/>
              <a:t>Incidencia </a:t>
            </a:r>
            <a:r>
              <a:rPr lang="es-AR" dirty="0"/>
              <a:t>en la delincuencia común y subversiva.</a:t>
            </a:r>
          </a:p>
          <a:p>
            <a:pPr marL="285750" indent="-285750" algn="just">
              <a:spcAft>
                <a:spcPts val="600"/>
              </a:spcAft>
              <a:buFont typeface="Arial" panose="020B0604020202020204" pitchFamily="34" charset="0"/>
              <a:buChar char="•"/>
            </a:pPr>
            <a:r>
              <a:rPr lang="es-AR" dirty="0" smtClean="0"/>
              <a:t>Destrucción </a:t>
            </a:r>
            <a:r>
              <a:rPr lang="es-AR" dirty="0"/>
              <a:t>de la familia.</a:t>
            </a:r>
          </a:p>
          <a:p>
            <a:pPr marL="285750" indent="-285750" algn="just">
              <a:spcAft>
                <a:spcPts val="600"/>
              </a:spcAft>
              <a:buFont typeface="Arial" panose="020B0604020202020204" pitchFamily="34" charset="0"/>
              <a:buChar char="•"/>
            </a:pPr>
            <a:r>
              <a:rPr lang="es-AR" dirty="0" smtClean="0"/>
              <a:t>Peligro </a:t>
            </a:r>
            <a:r>
              <a:rPr lang="es-AR" dirty="0"/>
              <a:t>del consumo porque deriva en acciones antisociales.</a:t>
            </a:r>
          </a:p>
          <a:p>
            <a:pPr algn="just"/>
            <a:endParaRPr lang="es-AR" dirty="0"/>
          </a:p>
        </p:txBody>
      </p:sp>
    </p:spTree>
    <p:extLst>
      <p:ext uri="{BB962C8B-B14F-4D97-AF65-F5344CB8AC3E}">
        <p14:creationId xmlns:p14="http://schemas.microsoft.com/office/powerpoint/2010/main" val="21639070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19</a:t>
            </a:fld>
            <a:endParaRPr lang="es-AR"/>
          </a:p>
        </p:txBody>
      </p:sp>
      <p:sp>
        <p:nvSpPr>
          <p:cNvPr id="3" name="2 CuadroTexto"/>
          <p:cNvSpPr txBox="1"/>
          <p:nvPr/>
        </p:nvSpPr>
        <p:spPr>
          <a:xfrm>
            <a:off x="2123728" y="1268760"/>
            <a:ext cx="4536504" cy="677108"/>
          </a:xfrm>
          <a:prstGeom prst="rect">
            <a:avLst/>
          </a:prstGeom>
          <a:noFill/>
        </p:spPr>
        <p:txBody>
          <a:bodyPr wrap="square" rtlCol="0">
            <a:spAutoFit/>
          </a:bodyPr>
          <a:lstStyle/>
          <a:p>
            <a:pPr algn="ctr"/>
            <a:r>
              <a:rPr lang="es-AR" sz="2000" b="1" dirty="0" smtClean="0"/>
              <a:t>Artículo Nino: Tenencia de drogas</a:t>
            </a:r>
          </a:p>
          <a:p>
            <a:endParaRPr lang="es-AR" dirty="0"/>
          </a:p>
        </p:txBody>
      </p:sp>
      <p:sp>
        <p:nvSpPr>
          <p:cNvPr id="4" name="3 Rectángulo"/>
          <p:cNvSpPr/>
          <p:nvPr/>
        </p:nvSpPr>
        <p:spPr>
          <a:xfrm>
            <a:off x="1043608" y="1772816"/>
            <a:ext cx="7056784" cy="3693319"/>
          </a:xfrm>
          <a:prstGeom prst="rect">
            <a:avLst/>
          </a:prstGeom>
        </p:spPr>
        <p:txBody>
          <a:bodyPr wrap="square">
            <a:spAutoFit/>
          </a:bodyPr>
          <a:lstStyle/>
          <a:p>
            <a:pPr algn="just"/>
            <a:r>
              <a:rPr lang="es-AR" u="sng" dirty="0" smtClean="0"/>
              <a:t>Clasificación de los argumentos</a:t>
            </a:r>
            <a:r>
              <a:rPr lang="es-AR" dirty="0" smtClean="0"/>
              <a:t>:</a:t>
            </a:r>
          </a:p>
          <a:p>
            <a:pPr algn="just"/>
            <a:endParaRPr lang="es-AR" dirty="0" smtClean="0"/>
          </a:p>
          <a:p>
            <a:pPr algn="just"/>
            <a:r>
              <a:rPr lang="es-AR" dirty="0" smtClean="0"/>
              <a:t>a</a:t>
            </a:r>
            <a:r>
              <a:rPr lang="es-AR" dirty="0"/>
              <a:t>) </a:t>
            </a:r>
            <a:r>
              <a:rPr lang="es-AR" b="1" dirty="0"/>
              <a:t>Perfeccionista</a:t>
            </a:r>
            <a:r>
              <a:rPr lang="es-AR" dirty="0"/>
              <a:t>: Autodegradación moral que conlleva el consumo es una razón suficiente para que el derecho interfiera. Independientemente de toda consideración acerca de daños psíquicos, físicos, individuales o sociales.</a:t>
            </a:r>
          </a:p>
          <a:p>
            <a:pPr algn="just"/>
            <a:endParaRPr lang="es-AR" dirty="0"/>
          </a:p>
          <a:p>
            <a:pPr algn="just"/>
            <a:r>
              <a:rPr lang="es-AR" dirty="0"/>
              <a:t>b) </a:t>
            </a:r>
            <a:r>
              <a:rPr lang="es-AR" b="1" dirty="0" smtClean="0"/>
              <a:t>Paternalista</a:t>
            </a:r>
            <a:r>
              <a:rPr lang="es-AR" dirty="0"/>
              <a:t>: Proteger a los consumidores contra os daños psíquicos y físicos que se </a:t>
            </a:r>
            <a:r>
              <a:rPr lang="es-AR" dirty="0" err="1" smtClean="0"/>
              <a:t>autoinflingirían</a:t>
            </a:r>
            <a:r>
              <a:rPr lang="es-AR" dirty="0"/>
              <a:t>.</a:t>
            </a:r>
          </a:p>
          <a:p>
            <a:pPr algn="just"/>
            <a:endParaRPr lang="es-AR" dirty="0"/>
          </a:p>
          <a:p>
            <a:pPr algn="just"/>
            <a:r>
              <a:rPr lang="es-AR" dirty="0"/>
              <a:t>c) </a:t>
            </a:r>
            <a:r>
              <a:rPr lang="es-AR" b="1" dirty="0"/>
              <a:t>Defensa social</a:t>
            </a:r>
            <a:r>
              <a:rPr lang="es-AR" dirty="0"/>
              <a:t>: Proteger a otros individuos que no son drogadictos y a la sociedad  en su conjunto.</a:t>
            </a:r>
          </a:p>
          <a:p>
            <a:pPr algn="just"/>
            <a:endParaRPr lang="es-AR" dirty="0"/>
          </a:p>
        </p:txBody>
      </p:sp>
    </p:spTree>
    <p:extLst>
      <p:ext uri="{BB962C8B-B14F-4D97-AF65-F5344CB8AC3E}">
        <p14:creationId xmlns:p14="http://schemas.microsoft.com/office/powerpoint/2010/main" val="1324108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75656" y="1484784"/>
            <a:ext cx="6196405" cy="2736304"/>
          </a:xfrm>
        </p:spPr>
        <p:txBody>
          <a:bodyPr>
            <a:normAutofit/>
          </a:bodyPr>
          <a:lstStyle/>
          <a:p>
            <a:pPr marL="0" indent="0" algn="just">
              <a:buNone/>
            </a:pPr>
            <a:r>
              <a:rPr lang="es-AR" sz="2000" b="1" dirty="0"/>
              <a:t>b. Coordinada</a:t>
            </a:r>
            <a:r>
              <a:rPr lang="es-AR" sz="2000" dirty="0"/>
              <a:t>: En la argumentación coordinada, los argumentos no forman series alternativas de defensa, sino que se integran para conformar una única defensa concluyente. Las partes componentes de la argumentación coordinada son dependientes del resto de distintas formas: ya sea que cada argumento por sí mismo es demasiado débil para sostener el punto de vista o porque se refuerzan entre sí.</a:t>
            </a:r>
          </a:p>
          <a:p>
            <a:endParaRPr lang="es-AR" dirty="0"/>
          </a:p>
        </p:txBody>
      </p:sp>
      <p:sp>
        <p:nvSpPr>
          <p:cNvPr id="4" name="3 Marcador de número de diapositiva"/>
          <p:cNvSpPr>
            <a:spLocks noGrp="1"/>
          </p:cNvSpPr>
          <p:nvPr>
            <p:ph type="sldNum" sz="quarter" idx="12"/>
          </p:nvPr>
        </p:nvSpPr>
        <p:spPr/>
        <p:txBody>
          <a:bodyPr/>
          <a:lstStyle/>
          <a:p>
            <a:fld id="{26E5780E-2079-4CF1-9701-175D3C6FB493}" type="slidenum">
              <a:rPr lang="es-AR" smtClean="0"/>
              <a:t>2</a:t>
            </a:fld>
            <a:endParaRPr lang="es-AR"/>
          </a:p>
        </p:txBody>
      </p:sp>
    </p:spTree>
    <p:extLst>
      <p:ext uri="{BB962C8B-B14F-4D97-AF65-F5344CB8AC3E}">
        <p14:creationId xmlns:p14="http://schemas.microsoft.com/office/powerpoint/2010/main" val="3367713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20</a:t>
            </a:fld>
            <a:endParaRPr lang="es-AR"/>
          </a:p>
        </p:txBody>
      </p:sp>
      <p:sp>
        <p:nvSpPr>
          <p:cNvPr id="5" name="4 CuadroTexto"/>
          <p:cNvSpPr txBox="1"/>
          <p:nvPr/>
        </p:nvSpPr>
        <p:spPr>
          <a:xfrm>
            <a:off x="2123728" y="1430800"/>
            <a:ext cx="4464496" cy="400110"/>
          </a:xfrm>
          <a:prstGeom prst="rect">
            <a:avLst/>
          </a:prstGeom>
          <a:noFill/>
        </p:spPr>
        <p:txBody>
          <a:bodyPr wrap="square" rtlCol="0">
            <a:spAutoFit/>
          </a:bodyPr>
          <a:lstStyle/>
          <a:p>
            <a:pPr algn="ctr"/>
            <a:r>
              <a:rPr lang="es-AR" sz="2000" b="1" dirty="0" smtClean="0"/>
              <a:t>Concepción formal</a:t>
            </a:r>
            <a:endParaRPr lang="es-AR" sz="2000" b="1" dirty="0"/>
          </a:p>
        </p:txBody>
      </p:sp>
      <p:sp>
        <p:nvSpPr>
          <p:cNvPr id="6" name="5 CuadroTexto"/>
          <p:cNvSpPr txBox="1"/>
          <p:nvPr/>
        </p:nvSpPr>
        <p:spPr>
          <a:xfrm>
            <a:off x="1681094" y="2349771"/>
            <a:ext cx="5699217" cy="3139321"/>
          </a:xfrm>
          <a:prstGeom prst="rect">
            <a:avLst/>
          </a:prstGeom>
          <a:noFill/>
        </p:spPr>
        <p:txBody>
          <a:bodyPr wrap="square" rtlCol="0">
            <a:spAutoFit/>
          </a:bodyPr>
          <a:lstStyle/>
          <a:p>
            <a:pPr algn="just"/>
            <a:r>
              <a:rPr lang="es-AR" b="1" dirty="0" smtClean="0"/>
              <a:t>Modus </a:t>
            </a:r>
            <a:r>
              <a:rPr lang="es-AR" b="1" dirty="0" err="1" smtClean="0"/>
              <a:t>ponens</a:t>
            </a:r>
            <a:r>
              <a:rPr lang="es-AR" dirty="0"/>
              <a:t>: a partir de un enunciado condicional y de la afirmación de su antecedente se puede derivar la afirmación del consecuente </a:t>
            </a:r>
            <a:r>
              <a:rPr lang="es-AR" dirty="0" smtClean="0"/>
              <a:t>.</a:t>
            </a:r>
          </a:p>
          <a:p>
            <a:pPr algn="just"/>
            <a:endParaRPr lang="es-AR" b="1" dirty="0"/>
          </a:p>
          <a:p>
            <a:r>
              <a:rPr lang="es-AR" dirty="0"/>
              <a:t>Si hoy es martes, entonces Juan se irá a trabajar.	</a:t>
            </a:r>
            <a:r>
              <a:rPr lang="es-AR" dirty="0" err="1"/>
              <a:t>p</a:t>
            </a:r>
            <a:r>
              <a:rPr lang="es-AR" dirty="0" err="1" smtClean="0">
                <a:sym typeface="Wingdings" panose="05000000000000000000" pitchFamily="2" charset="2"/>
              </a:rPr>
              <a:t></a:t>
            </a:r>
            <a:r>
              <a:rPr lang="es-AR" dirty="0" err="1" smtClean="0"/>
              <a:t>q</a:t>
            </a:r>
            <a:endParaRPr lang="es-AR" dirty="0"/>
          </a:p>
          <a:p>
            <a:r>
              <a:rPr lang="es-AR" dirty="0"/>
              <a:t>Hoy es martes.					p	</a:t>
            </a:r>
          </a:p>
          <a:p>
            <a:r>
              <a:rPr lang="es-AR" dirty="0"/>
              <a:t>Por lo tanto, Juan irá a trabajar.			q</a:t>
            </a:r>
          </a:p>
          <a:p>
            <a:pPr algn="just"/>
            <a:endParaRPr lang="es-AR" b="1" dirty="0" smtClean="0"/>
          </a:p>
        </p:txBody>
      </p:sp>
    </p:spTree>
    <p:extLst>
      <p:ext uri="{BB962C8B-B14F-4D97-AF65-F5344CB8AC3E}">
        <p14:creationId xmlns:p14="http://schemas.microsoft.com/office/powerpoint/2010/main" val="383713064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21</a:t>
            </a:fld>
            <a:endParaRPr lang="es-AR"/>
          </a:p>
        </p:txBody>
      </p:sp>
      <p:sp>
        <p:nvSpPr>
          <p:cNvPr id="5" name="4 CuadroTexto"/>
          <p:cNvSpPr txBox="1"/>
          <p:nvPr/>
        </p:nvSpPr>
        <p:spPr>
          <a:xfrm>
            <a:off x="2123728" y="1430800"/>
            <a:ext cx="4464496" cy="400110"/>
          </a:xfrm>
          <a:prstGeom prst="rect">
            <a:avLst/>
          </a:prstGeom>
          <a:noFill/>
        </p:spPr>
        <p:txBody>
          <a:bodyPr wrap="square" rtlCol="0">
            <a:spAutoFit/>
          </a:bodyPr>
          <a:lstStyle/>
          <a:p>
            <a:pPr algn="ctr"/>
            <a:r>
              <a:rPr lang="es-AR" sz="2000" b="1" dirty="0" smtClean="0"/>
              <a:t>Concepción formal</a:t>
            </a:r>
            <a:endParaRPr lang="es-AR" sz="2000" b="1" dirty="0"/>
          </a:p>
        </p:txBody>
      </p:sp>
      <p:sp>
        <p:nvSpPr>
          <p:cNvPr id="6" name="5 CuadroTexto"/>
          <p:cNvSpPr txBox="1"/>
          <p:nvPr/>
        </p:nvSpPr>
        <p:spPr>
          <a:xfrm>
            <a:off x="1681094" y="2349771"/>
            <a:ext cx="5699217" cy="3416320"/>
          </a:xfrm>
          <a:prstGeom prst="rect">
            <a:avLst/>
          </a:prstGeom>
          <a:noFill/>
        </p:spPr>
        <p:txBody>
          <a:bodyPr wrap="square" rtlCol="0">
            <a:spAutoFit/>
          </a:bodyPr>
          <a:lstStyle/>
          <a:p>
            <a:pPr algn="just"/>
            <a:r>
              <a:rPr lang="es-AR" b="1" dirty="0" smtClean="0"/>
              <a:t>Modus </a:t>
            </a:r>
            <a:r>
              <a:rPr lang="es-AR" b="1" dirty="0" err="1" smtClean="0"/>
              <a:t>tolens</a:t>
            </a:r>
            <a:r>
              <a:rPr lang="es-AR" dirty="0"/>
              <a:t>: si una primera afirmación implica una segunda afirmación; y la segunda afirmación no es verdadera; se puede inferir que la primera no puede ser verdadera</a:t>
            </a:r>
            <a:endParaRPr lang="es-AR" dirty="0" smtClean="0"/>
          </a:p>
          <a:p>
            <a:pPr algn="just"/>
            <a:endParaRPr lang="es-AR" b="1" dirty="0"/>
          </a:p>
          <a:p>
            <a:pPr algn="just"/>
            <a:r>
              <a:rPr lang="es-AR" dirty="0"/>
              <a:t>Si el agua hierve, entonces soltara vapor</a:t>
            </a:r>
            <a:r>
              <a:rPr lang="es-AR" dirty="0" smtClean="0"/>
              <a:t>.</a:t>
            </a:r>
          </a:p>
          <a:p>
            <a:pPr algn="just"/>
            <a:r>
              <a:rPr lang="es-AR" dirty="0" smtClean="0"/>
              <a:t>	</a:t>
            </a:r>
            <a:r>
              <a:rPr lang="es-AR" dirty="0" err="1" smtClean="0"/>
              <a:t>p</a:t>
            </a:r>
            <a:r>
              <a:rPr lang="es-AR" dirty="0" err="1" smtClean="0">
                <a:sym typeface="Wingdings" panose="05000000000000000000" pitchFamily="2" charset="2"/>
              </a:rPr>
              <a:t></a:t>
            </a:r>
            <a:r>
              <a:rPr lang="es-AR" dirty="0" err="1" smtClean="0"/>
              <a:t>q</a:t>
            </a:r>
            <a:endParaRPr lang="es-AR" dirty="0"/>
          </a:p>
          <a:p>
            <a:pPr algn="just"/>
            <a:r>
              <a:rPr lang="es-AR" dirty="0"/>
              <a:t>No suelta vapor</a:t>
            </a:r>
            <a:r>
              <a:rPr lang="es-AR" dirty="0" smtClean="0"/>
              <a:t>.</a:t>
            </a:r>
          </a:p>
          <a:p>
            <a:pPr algn="just"/>
            <a:r>
              <a:rPr lang="es-AR" dirty="0" smtClean="0"/>
              <a:t>	No q</a:t>
            </a:r>
            <a:endParaRPr lang="es-AR" dirty="0"/>
          </a:p>
          <a:p>
            <a:pPr algn="just"/>
            <a:r>
              <a:rPr lang="es-AR" dirty="0"/>
              <a:t>Por lo tanto, no está hirviendo el agua.</a:t>
            </a:r>
          </a:p>
          <a:p>
            <a:pPr algn="just"/>
            <a:r>
              <a:rPr lang="es-AR" b="1" dirty="0" smtClean="0"/>
              <a:t>	</a:t>
            </a:r>
            <a:r>
              <a:rPr lang="es-AR" dirty="0" smtClean="0"/>
              <a:t>No p	</a:t>
            </a:r>
          </a:p>
          <a:p>
            <a:pPr algn="just"/>
            <a:endParaRPr lang="es-AR" b="1" dirty="0" smtClean="0"/>
          </a:p>
        </p:txBody>
      </p:sp>
    </p:spTree>
    <p:extLst>
      <p:ext uri="{BB962C8B-B14F-4D97-AF65-F5344CB8AC3E}">
        <p14:creationId xmlns:p14="http://schemas.microsoft.com/office/powerpoint/2010/main" val="3169954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22</a:t>
            </a:fld>
            <a:endParaRPr lang="es-AR"/>
          </a:p>
        </p:txBody>
      </p:sp>
      <p:sp>
        <p:nvSpPr>
          <p:cNvPr id="3" name="2 Rectángulo"/>
          <p:cNvSpPr/>
          <p:nvPr/>
        </p:nvSpPr>
        <p:spPr>
          <a:xfrm>
            <a:off x="1187624" y="1556792"/>
            <a:ext cx="6624736" cy="3139321"/>
          </a:xfrm>
          <a:prstGeom prst="rect">
            <a:avLst/>
          </a:prstGeom>
        </p:spPr>
        <p:txBody>
          <a:bodyPr wrap="square">
            <a:spAutoFit/>
          </a:bodyPr>
          <a:lstStyle/>
          <a:p>
            <a:r>
              <a:rPr lang="es-AR" b="1" dirty="0" smtClean="0"/>
              <a:t>Premisas </a:t>
            </a:r>
            <a:r>
              <a:rPr lang="es-AR" b="1" dirty="0"/>
              <a:t>verdaderas pueden dar lugar a un argumento inválido:</a:t>
            </a:r>
          </a:p>
          <a:p>
            <a:endParaRPr lang="es-AR" dirty="0"/>
          </a:p>
          <a:p>
            <a:r>
              <a:rPr lang="es-AR" dirty="0"/>
              <a:t>Si comes pescado descompuesto (antecedente), te enfermarás (consecuente)</a:t>
            </a:r>
          </a:p>
          <a:p>
            <a:r>
              <a:rPr lang="es-AR" dirty="0"/>
              <a:t>Ana está enferma (</a:t>
            </a:r>
            <a:r>
              <a:rPr lang="es-AR" b="1" dirty="0"/>
              <a:t>afirmación del consecuente</a:t>
            </a:r>
            <a:r>
              <a:rPr lang="es-AR" dirty="0"/>
              <a:t>)</a:t>
            </a:r>
          </a:p>
          <a:p>
            <a:r>
              <a:rPr lang="es-AR" dirty="0"/>
              <a:t>Por lo tanto, Ana comió pescado descompuesto. </a:t>
            </a:r>
          </a:p>
          <a:p>
            <a:endParaRPr lang="es-AR" dirty="0"/>
          </a:p>
          <a:p>
            <a:r>
              <a:rPr lang="es-AR" dirty="0"/>
              <a:t>Si comes pescado descompuesto (antecedente), te enfermarás (consecuente)</a:t>
            </a:r>
          </a:p>
          <a:p>
            <a:r>
              <a:rPr lang="es-AR" dirty="0"/>
              <a:t>Ana no comió pescado descompuesto (</a:t>
            </a:r>
            <a:r>
              <a:rPr lang="es-AR" b="1" dirty="0"/>
              <a:t>negación del antecedente</a:t>
            </a:r>
            <a:r>
              <a:rPr lang="es-AR" dirty="0"/>
              <a:t>)</a:t>
            </a:r>
          </a:p>
          <a:p>
            <a:r>
              <a:rPr lang="es-AR" dirty="0"/>
              <a:t>Por lo tanto, Ana no está enferma</a:t>
            </a:r>
          </a:p>
        </p:txBody>
      </p:sp>
    </p:spTree>
    <p:extLst>
      <p:ext uri="{BB962C8B-B14F-4D97-AF65-F5344CB8AC3E}">
        <p14:creationId xmlns:p14="http://schemas.microsoft.com/office/powerpoint/2010/main" val="2571190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23</a:t>
            </a:fld>
            <a:endParaRPr lang="es-AR"/>
          </a:p>
        </p:txBody>
      </p:sp>
      <p:sp>
        <p:nvSpPr>
          <p:cNvPr id="3" name="2 Rectángulo"/>
          <p:cNvSpPr/>
          <p:nvPr/>
        </p:nvSpPr>
        <p:spPr>
          <a:xfrm>
            <a:off x="1187624" y="1772816"/>
            <a:ext cx="6696744" cy="2862322"/>
          </a:xfrm>
          <a:prstGeom prst="rect">
            <a:avLst/>
          </a:prstGeom>
        </p:spPr>
        <p:txBody>
          <a:bodyPr wrap="square">
            <a:spAutoFit/>
          </a:bodyPr>
          <a:lstStyle/>
          <a:p>
            <a:pPr algn="just"/>
            <a:r>
              <a:rPr lang="es-AR" b="1" dirty="0"/>
              <a:t>Y los argumentos pueden ser válidos pero las premisas falsas</a:t>
            </a:r>
            <a:r>
              <a:rPr lang="es-AR" dirty="0"/>
              <a:t>: Un argumento es válido si su conclusión se sigue de sus premisas. Que la conclusión se siga de las premisas es una cuestión que solamente atañe a la forma, no al contenido</a:t>
            </a:r>
          </a:p>
          <a:p>
            <a:r>
              <a:rPr lang="es-AR" dirty="0"/>
              <a:t> </a:t>
            </a:r>
          </a:p>
          <a:p>
            <a:pPr algn="ctr"/>
            <a:r>
              <a:rPr lang="es-AR" dirty="0" smtClean="0"/>
              <a:t>Todos </a:t>
            </a:r>
            <a:r>
              <a:rPr lang="es-AR" dirty="0"/>
              <a:t>los argentinos adoran a </a:t>
            </a:r>
            <a:r>
              <a:rPr lang="es-AR" dirty="0" smtClean="0"/>
              <a:t>Maradona.</a:t>
            </a:r>
          </a:p>
          <a:p>
            <a:pPr algn="ctr"/>
            <a:endParaRPr lang="es-AR" dirty="0" smtClean="0"/>
          </a:p>
          <a:p>
            <a:pPr algn="ctr"/>
            <a:r>
              <a:rPr lang="es-AR" dirty="0"/>
              <a:t>Pedro es argentino.</a:t>
            </a:r>
          </a:p>
          <a:p>
            <a:pPr algn="ctr"/>
            <a:endParaRPr lang="es-AR" dirty="0"/>
          </a:p>
          <a:p>
            <a:pPr algn="ctr"/>
            <a:r>
              <a:rPr lang="es-AR" dirty="0" smtClean="0"/>
              <a:t>Pedro </a:t>
            </a:r>
            <a:r>
              <a:rPr lang="es-AR" dirty="0"/>
              <a:t>adora a </a:t>
            </a:r>
            <a:r>
              <a:rPr lang="es-AR" dirty="0" smtClean="0"/>
              <a:t>Maradona.</a:t>
            </a:r>
            <a:endParaRPr lang="es-AR" dirty="0"/>
          </a:p>
        </p:txBody>
      </p:sp>
    </p:spTree>
    <p:extLst>
      <p:ext uri="{BB962C8B-B14F-4D97-AF65-F5344CB8AC3E}">
        <p14:creationId xmlns:p14="http://schemas.microsoft.com/office/powerpoint/2010/main" val="3275421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24</a:t>
            </a:fld>
            <a:endParaRPr lang="es-AR"/>
          </a:p>
        </p:txBody>
      </p:sp>
      <p:sp>
        <p:nvSpPr>
          <p:cNvPr id="3" name="2 CuadroTexto"/>
          <p:cNvSpPr txBox="1"/>
          <p:nvPr/>
        </p:nvSpPr>
        <p:spPr>
          <a:xfrm>
            <a:off x="1979712" y="1196752"/>
            <a:ext cx="4752528" cy="369332"/>
          </a:xfrm>
          <a:prstGeom prst="rect">
            <a:avLst/>
          </a:prstGeom>
          <a:noFill/>
        </p:spPr>
        <p:txBody>
          <a:bodyPr wrap="square" rtlCol="0">
            <a:spAutoFit/>
          </a:bodyPr>
          <a:lstStyle/>
          <a:p>
            <a:pPr algn="ctr"/>
            <a:r>
              <a:rPr lang="es-AR" b="1" dirty="0" smtClean="0"/>
              <a:t>Argumentos deductivos y no deductivos</a:t>
            </a:r>
            <a:endParaRPr lang="es-AR" b="1" dirty="0"/>
          </a:p>
        </p:txBody>
      </p:sp>
      <p:sp>
        <p:nvSpPr>
          <p:cNvPr id="4" name="3 CuadroTexto"/>
          <p:cNvSpPr txBox="1"/>
          <p:nvPr/>
        </p:nvSpPr>
        <p:spPr>
          <a:xfrm>
            <a:off x="1691680" y="2060848"/>
            <a:ext cx="5688632" cy="3524042"/>
          </a:xfrm>
          <a:prstGeom prst="rect">
            <a:avLst/>
          </a:prstGeom>
          <a:noFill/>
        </p:spPr>
        <p:txBody>
          <a:bodyPr wrap="square" rtlCol="0">
            <a:spAutoFit/>
          </a:bodyPr>
          <a:lstStyle/>
          <a:p>
            <a:r>
              <a:rPr lang="es-AR" b="1" dirty="0" smtClean="0"/>
              <a:t>E.A. Poe, “La carta robada”</a:t>
            </a:r>
          </a:p>
          <a:p>
            <a:endParaRPr lang="es-AR" b="1" dirty="0"/>
          </a:p>
          <a:p>
            <a:pPr marL="285750" indent="-285750" algn="just">
              <a:spcAft>
                <a:spcPts val="600"/>
              </a:spcAft>
              <a:buFont typeface="Arial" panose="020B0604020202020204" pitchFamily="34" charset="0"/>
              <a:buChar char="•"/>
            </a:pPr>
            <a:r>
              <a:rPr lang="es-AR" dirty="0"/>
              <a:t>El ministro es un hombre audaz e inteligente.</a:t>
            </a:r>
          </a:p>
          <a:p>
            <a:pPr marL="285750" indent="-285750" algn="just">
              <a:spcAft>
                <a:spcPts val="600"/>
              </a:spcAft>
              <a:buFont typeface="Arial" panose="020B0604020202020204" pitchFamily="34" charset="0"/>
              <a:buChar char="•"/>
            </a:pPr>
            <a:r>
              <a:rPr lang="es-AR" dirty="0"/>
              <a:t>El ministro sabía que su casa iba a ser registrada.</a:t>
            </a:r>
          </a:p>
          <a:p>
            <a:pPr marL="285750" indent="-285750" algn="just">
              <a:spcAft>
                <a:spcPts val="600"/>
              </a:spcAft>
              <a:buFont typeface="Arial" panose="020B0604020202020204" pitchFamily="34" charset="0"/>
              <a:buChar char="•"/>
            </a:pPr>
            <a:r>
              <a:rPr lang="es-AR" dirty="0"/>
              <a:t>El ministro sabía que la policía buscaría en todos los lugares en que</a:t>
            </a:r>
          </a:p>
          <a:p>
            <a:pPr marL="285750" indent="-285750" algn="just">
              <a:spcAft>
                <a:spcPts val="600"/>
              </a:spcAft>
              <a:buFont typeface="Arial" panose="020B0604020202020204" pitchFamily="34" charset="0"/>
              <a:buChar char="•"/>
            </a:pPr>
            <a:r>
              <a:rPr lang="es-AR" dirty="0"/>
              <a:t>pudiera ocultarse una carta.</a:t>
            </a:r>
          </a:p>
          <a:p>
            <a:pPr marL="285750" indent="-285750" algn="just">
              <a:spcAft>
                <a:spcPts val="600"/>
              </a:spcAft>
              <a:buFont typeface="Arial" panose="020B0604020202020204" pitchFamily="34" charset="0"/>
              <a:buChar char="•"/>
            </a:pPr>
            <a:r>
              <a:rPr lang="es-AR" dirty="0"/>
              <a:t>Por tanto, el ministro tienen que haber dejado la carta en un lugar tan visible que precisamente por esto ha pasado inadvertida a los hombres del prefecto.</a:t>
            </a:r>
          </a:p>
          <a:p>
            <a:endParaRPr lang="es-AR" dirty="0"/>
          </a:p>
        </p:txBody>
      </p:sp>
    </p:spTree>
    <p:extLst>
      <p:ext uri="{BB962C8B-B14F-4D97-AF65-F5344CB8AC3E}">
        <p14:creationId xmlns:p14="http://schemas.microsoft.com/office/powerpoint/2010/main" val="2812591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25</a:t>
            </a:fld>
            <a:endParaRPr lang="es-AR"/>
          </a:p>
        </p:txBody>
      </p:sp>
      <p:sp>
        <p:nvSpPr>
          <p:cNvPr id="3" name="2 CuadroTexto"/>
          <p:cNvSpPr txBox="1"/>
          <p:nvPr/>
        </p:nvSpPr>
        <p:spPr>
          <a:xfrm>
            <a:off x="1979712" y="1196752"/>
            <a:ext cx="4752528" cy="369332"/>
          </a:xfrm>
          <a:prstGeom prst="rect">
            <a:avLst/>
          </a:prstGeom>
          <a:noFill/>
        </p:spPr>
        <p:txBody>
          <a:bodyPr wrap="square" rtlCol="0">
            <a:spAutoFit/>
          </a:bodyPr>
          <a:lstStyle/>
          <a:p>
            <a:pPr algn="ctr"/>
            <a:r>
              <a:rPr lang="es-AR" b="1" dirty="0" smtClean="0"/>
              <a:t>Argumentos deductivos y no deductivos</a:t>
            </a:r>
            <a:endParaRPr lang="es-AR" b="1" dirty="0"/>
          </a:p>
        </p:txBody>
      </p:sp>
      <p:sp>
        <p:nvSpPr>
          <p:cNvPr id="4" name="3 CuadroTexto"/>
          <p:cNvSpPr txBox="1"/>
          <p:nvPr/>
        </p:nvSpPr>
        <p:spPr>
          <a:xfrm>
            <a:off x="1691680" y="2060848"/>
            <a:ext cx="5688632" cy="1754326"/>
          </a:xfrm>
          <a:prstGeom prst="rect">
            <a:avLst/>
          </a:prstGeom>
          <a:noFill/>
        </p:spPr>
        <p:txBody>
          <a:bodyPr wrap="square" rtlCol="0">
            <a:spAutoFit/>
          </a:bodyPr>
          <a:lstStyle/>
          <a:p>
            <a:r>
              <a:rPr lang="es-AR" b="1" dirty="0"/>
              <a:t>Un argumento deductivo </a:t>
            </a:r>
            <a:r>
              <a:rPr lang="es-AR" dirty="0"/>
              <a:t>es aquel cuya conclusión deriva de manera necesaria de sus premisas:</a:t>
            </a:r>
          </a:p>
          <a:p>
            <a:endParaRPr lang="es-AR" dirty="0"/>
          </a:p>
          <a:p>
            <a:pPr algn="ctr"/>
            <a:r>
              <a:rPr lang="es-AR" dirty="0"/>
              <a:t>Todos los gatos maúllan</a:t>
            </a:r>
          </a:p>
          <a:p>
            <a:pPr algn="ctr"/>
            <a:r>
              <a:rPr lang="es-AR" dirty="0"/>
              <a:t>Félix es un gato</a:t>
            </a:r>
          </a:p>
          <a:p>
            <a:pPr algn="ctr"/>
            <a:r>
              <a:rPr lang="es-AR" dirty="0"/>
              <a:t>Félix maúlla.</a:t>
            </a:r>
          </a:p>
        </p:txBody>
      </p:sp>
    </p:spTree>
    <p:extLst>
      <p:ext uri="{BB962C8B-B14F-4D97-AF65-F5344CB8AC3E}">
        <p14:creationId xmlns:p14="http://schemas.microsoft.com/office/powerpoint/2010/main" val="22620440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26</a:t>
            </a:fld>
            <a:endParaRPr lang="es-AR"/>
          </a:p>
        </p:txBody>
      </p:sp>
      <p:sp>
        <p:nvSpPr>
          <p:cNvPr id="3" name="2 CuadroTexto"/>
          <p:cNvSpPr txBox="1"/>
          <p:nvPr/>
        </p:nvSpPr>
        <p:spPr>
          <a:xfrm>
            <a:off x="1979712" y="1196752"/>
            <a:ext cx="4752528" cy="369332"/>
          </a:xfrm>
          <a:prstGeom prst="rect">
            <a:avLst/>
          </a:prstGeom>
          <a:noFill/>
        </p:spPr>
        <p:txBody>
          <a:bodyPr wrap="square" rtlCol="0">
            <a:spAutoFit/>
          </a:bodyPr>
          <a:lstStyle/>
          <a:p>
            <a:pPr algn="ctr"/>
            <a:r>
              <a:rPr lang="es-AR" b="1" dirty="0" smtClean="0"/>
              <a:t>Argumentos deductivos y no deductivos</a:t>
            </a:r>
            <a:endParaRPr lang="es-AR" b="1" dirty="0"/>
          </a:p>
        </p:txBody>
      </p:sp>
      <p:sp>
        <p:nvSpPr>
          <p:cNvPr id="4" name="3 CuadroTexto"/>
          <p:cNvSpPr txBox="1"/>
          <p:nvPr/>
        </p:nvSpPr>
        <p:spPr>
          <a:xfrm>
            <a:off x="1666528" y="1772816"/>
            <a:ext cx="5688632" cy="3693319"/>
          </a:xfrm>
          <a:prstGeom prst="rect">
            <a:avLst/>
          </a:prstGeom>
          <a:noFill/>
        </p:spPr>
        <p:txBody>
          <a:bodyPr wrap="square" rtlCol="0">
            <a:spAutoFit/>
          </a:bodyPr>
          <a:lstStyle/>
          <a:p>
            <a:pPr algn="just"/>
            <a:r>
              <a:rPr lang="es-AR" dirty="0" smtClean="0"/>
              <a:t>El </a:t>
            </a:r>
            <a:r>
              <a:rPr lang="es-AR" b="1" dirty="0"/>
              <a:t>argumento inductivo</a:t>
            </a:r>
            <a:r>
              <a:rPr lang="es-AR" dirty="0"/>
              <a:t> es aquel en el </a:t>
            </a:r>
            <a:r>
              <a:rPr lang="es-AR" dirty="0" smtClean="0"/>
              <a:t>cual </a:t>
            </a:r>
            <a:r>
              <a:rPr lang="es-AR" dirty="0"/>
              <a:t>a partir de la observación de un cierto número de casos particulares, </a:t>
            </a:r>
            <a:r>
              <a:rPr lang="es-AR" dirty="0" smtClean="0"/>
              <a:t>-en </a:t>
            </a:r>
            <a:r>
              <a:rPr lang="es-AR" dirty="0"/>
              <a:t>un número suficiente de individuos de una clase determinada-, se generaliza en la conclusión las propiedades que se predican en las premisas con respecto a los objetos observados de una clase dada, a todos los miembros de la misma</a:t>
            </a:r>
            <a:r>
              <a:rPr lang="es-AR" dirty="0" smtClean="0"/>
              <a:t>.</a:t>
            </a:r>
          </a:p>
          <a:p>
            <a:pPr algn="just"/>
            <a:endParaRPr lang="es-AR" dirty="0"/>
          </a:p>
          <a:p>
            <a:pPr algn="ctr"/>
            <a:r>
              <a:rPr lang="es-AR" dirty="0"/>
              <a:t>El león es un felino y tiene garras</a:t>
            </a:r>
          </a:p>
          <a:p>
            <a:pPr algn="ctr"/>
            <a:r>
              <a:rPr lang="es-AR" dirty="0"/>
              <a:t>El tigre es un felino y tiene garras</a:t>
            </a:r>
          </a:p>
          <a:p>
            <a:pPr algn="ctr"/>
            <a:r>
              <a:rPr lang="es-AR" dirty="0"/>
              <a:t>El puma es un felino y tiene garras</a:t>
            </a:r>
          </a:p>
          <a:p>
            <a:pPr algn="ctr"/>
            <a:r>
              <a:rPr lang="es-AR" dirty="0"/>
              <a:t>Probablemente, todos los felinos tienen garras.</a:t>
            </a:r>
          </a:p>
          <a:p>
            <a:pPr algn="just"/>
            <a:endParaRPr lang="es-AR" dirty="0"/>
          </a:p>
        </p:txBody>
      </p:sp>
    </p:spTree>
    <p:extLst>
      <p:ext uri="{BB962C8B-B14F-4D97-AF65-F5344CB8AC3E}">
        <p14:creationId xmlns:p14="http://schemas.microsoft.com/office/powerpoint/2010/main" val="14755234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27</a:t>
            </a:fld>
            <a:endParaRPr lang="es-AR"/>
          </a:p>
        </p:txBody>
      </p:sp>
      <p:sp>
        <p:nvSpPr>
          <p:cNvPr id="3" name="2 CuadroTexto"/>
          <p:cNvSpPr txBox="1"/>
          <p:nvPr/>
        </p:nvSpPr>
        <p:spPr>
          <a:xfrm>
            <a:off x="1979712" y="1196752"/>
            <a:ext cx="4752528" cy="369332"/>
          </a:xfrm>
          <a:prstGeom prst="rect">
            <a:avLst/>
          </a:prstGeom>
          <a:noFill/>
        </p:spPr>
        <p:txBody>
          <a:bodyPr wrap="square" rtlCol="0">
            <a:spAutoFit/>
          </a:bodyPr>
          <a:lstStyle/>
          <a:p>
            <a:pPr algn="ctr"/>
            <a:r>
              <a:rPr lang="es-AR" b="1" dirty="0" smtClean="0"/>
              <a:t>Argumentos deductivos y no deductivos</a:t>
            </a:r>
            <a:endParaRPr lang="es-AR" b="1" dirty="0"/>
          </a:p>
        </p:txBody>
      </p:sp>
      <p:sp>
        <p:nvSpPr>
          <p:cNvPr id="4" name="3 CuadroTexto"/>
          <p:cNvSpPr txBox="1"/>
          <p:nvPr/>
        </p:nvSpPr>
        <p:spPr>
          <a:xfrm>
            <a:off x="1187624" y="2060848"/>
            <a:ext cx="6552728" cy="4078039"/>
          </a:xfrm>
          <a:prstGeom prst="rect">
            <a:avLst/>
          </a:prstGeom>
          <a:noFill/>
        </p:spPr>
        <p:txBody>
          <a:bodyPr wrap="square" rtlCol="0">
            <a:spAutoFit/>
          </a:bodyPr>
          <a:lstStyle/>
          <a:p>
            <a:r>
              <a:rPr lang="es-AR" b="1" dirty="0"/>
              <a:t>Un argumento </a:t>
            </a:r>
            <a:r>
              <a:rPr lang="es-AR" b="1" dirty="0" smtClean="0"/>
              <a:t> no deductivo</a:t>
            </a:r>
          </a:p>
          <a:p>
            <a:endParaRPr lang="es-AR" b="1" dirty="0" smtClean="0"/>
          </a:p>
          <a:p>
            <a:pPr algn="just">
              <a:spcAft>
                <a:spcPts val="600"/>
              </a:spcAft>
            </a:pPr>
            <a:r>
              <a:rPr lang="es-AR" dirty="0"/>
              <a:t>Sólo había una cama deshecha en la casa. </a:t>
            </a:r>
          </a:p>
          <a:p>
            <a:pPr algn="just">
              <a:spcAft>
                <a:spcPts val="600"/>
              </a:spcAft>
            </a:pPr>
            <a:r>
              <a:rPr lang="es-AR" dirty="0"/>
              <a:t>Eran las 6 de la mañana cuando ocurrió el registro. </a:t>
            </a:r>
          </a:p>
          <a:p>
            <a:pPr algn="just">
              <a:spcAft>
                <a:spcPts val="600"/>
              </a:spcAft>
            </a:pPr>
            <a:r>
              <a:rPr lang="es-AR" dirty="0"/>
              <a:t>Toda la ropa y efectos personales de A y B estaban en la misma </a:t>
            </a:r>
            <a:r>
              <a:rPr lang="es-AR" dirty="0" smtClean="0"/>
              <a:t>habitación en </a:t>
            </a:r>
            <a:r>
              <a:rPr lang="es-AR" dirty="0"/>
              <a:t>que se encontraba la cama. </a:t>
            </a:r>
          </a:p>
          <a:p>
            <a:pPr algn="just">
              <a:spcAft>
                <a:spcPts val="600"/>
              </a:spcAft>
            </a:pPr>
            <a:r>
              <a:rPr lang="es-AR" dirty="0"/>
              <a:t>Meses después A se refiere a B como mi mujer. </a:t>
            </a:r>
          </a:p>
          <a:p>
            <a:pPr algn="just">
              <a:spcAft>
                <a:spcPts val="600"/>
              </a:spcAft>
            </a:pPr>
            <a:r>
              <a:rPr lang="es-AR" dirty="0"/>
              <a:t>Por tanto, en la época en que se efectuó el registro, A y B mantenían relaciones íntimas (y, en consecuencia, B conocía la existencia de la droga).</a:t>
            </a:r>
          </a:p>
          <a:p>
            <a:endParaRPr lang="es-AR" dirty="0"/>
          </a:p>
          <a:p>
            <a:endParaRPr lang="es-AR" dirty="0"/>
          </a:p>
          <a:p>
            <a:pPr algn="ctr"/>
            <a:endParaRPr lang="es-AR" dirty="0"/>
          </a:p>
        </p:txBody>
      </p:sp>
    </p:spTree>
    <p:extLst>
      <p:ext uri="{BB962C8B-B14F-4D97-AF65-F5344CB8AC3E}">
        <p14:creationId xmlns:p14="http://schemas.microsoft.com/office/powerpoint/2010/main" val="23971861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28</a:t>
            </a:fld>
            <a:endParaRPr lang="es-AR"/>
          </a:p>
        </p:txBody>
      </p:sp>
      <p:sp>
        <p:nvSpPr>
          <p:cNvPr id="3" name="2 CuadroTexto"/>
          <p:cNvSpPr txBox="1"/>
          <p:nvPr/>
        </p:nvSpPr>
        <p:spPr>
          <a:xfrm>
            <a:off x="1979712" y="1484784"/>
            <a:ext cx="4392488" cy="400110"/>
          </a:xfrm>
          <a:prstGeom prst="rect">
            <a:avLst/>
          </a:prstGeom>
          <a:noFill/>
        </p:spPr>
        <p:txBody>
          <a:bodyPr wrap="square" rtlCol="0">
            <a:spAutoFit/>
          </a:bodyPr>
          <a:lstStyle/>
          <a:p>
            <a:pPr algn="ctr"/>
            <a:r>
              <a:rPr lang="es-AR" sz="2000" b="1" dirty="0" smtClean="0"/>
              <a:t>Silogismo judicial</a:t>
            </a:r>
            <a:endParaRPr lang="es-AR" sz="2000" b="1" dirty="0"/>
          </a:p>
        </p:txBody>
      </p:sp>
      <p:sp>
        <p:nvSpPr>
          <p:cNvPr id="4" name="3 Rectángulo"/>
          <p:cNvSpPr/>
          <p:nvPr/>
        </p:nvSpPr>
        <p:spPr>
          <a:xfrm>
            <a:off x="1399309" y="1988840"/>
            <a:ext cx="5981003" cy="923330"/>
          </a:xfrm>
          <a:prstGeom prst="rect">
            <a:avLst/>
          </a:prstGeom>
        </p:spPr>
        <p:txBody>
          <a:bodyPr wrap="square">
            <a:spAutoFit/>
          </a:bodyPr>
          <a:lstStyle/>
          <a:p>
            <a:pPr algn="just"/>
            <a:r>
              <a:rPr lang="es-AR" b="1" dirty="0" smtClean="0"/>
              <a:t>Silogismo</a:t>
            </a:r>
            <a:r>
              <a:rPr lang="es-AR" dirty="0" smtClean="0"/>
              <a:t>: razonamiento </a:t>
            </a:r>
            <a:r>
              <a:rPr lang="es-AR" dirty="0"/>
              <a:t>que está formado por dos premisas y una conclusión que es el resultado lógico que se deduce de las dos </a:t>
            </a:r>
            <a:r>
              <a:rPr lang="es-AR" dirty="0" smtClean="0"/>
              <a:t>premisas</a:t>
            </a:r>
            <a:r>
              <a:rPr lang="es-AR" dirty="0"/>
              <a:t>.</a:t>
            </a:r>
          </a:p>
        </p:txBody>
      </p:sp>
      <p:sp>
        <p:nvSpPr>
          <p:cNvPr id="5" name="4 CuadroTexto"/>
          <p:cNvSpPr txBox="1"/>
          <p:nvPr/>
        </p:nvSpPr>
        <p:spPr>
          <a:xfrm>
            <a:off x="1365176" y="3140968"/>
            <a:ext cx="6336704" cy="2185214"/>
          </a:xfrm>
          <a:prstGeom prst="rect">
            <a:avLst/>
          </a:prstGeom>
          <a:noFill/>
        </p:spPr>
        <p:txBody>
          <a:bodyPr wrap="square" rtlCol="0">
            <a:spAutoFit/>
          </a:bodyPr>
          <a:lstStyle/>
          <a:p>
            <a:pPr algn="just">
              <a:spcAft>
                <a:spcPts val="600"/>
              </a:spcAft>
            </a:pPr>
            <a:r>
              <a:rPr lang="es-AR" dirty="0" smtClean="0"/>
              <a:t>1) Quienes </a:t>
            </a:r>
            <a:r>
              <a:rPr lang="es-AR" dirty="0"/>
              <a:t>realizaren actos de tráfico de drogas en una cantidad que sea de notoria importancia, deberán ser castigados de acuerdo con el artículo xxx del Código penal con la pena de prisión mayor.</a:t>
            </a:r>
          </a:p>
          <a:p>
            <a:pPr algn="just">
              <a:spcAft>
                <a:spcPts val="600"/>
              </a:spcAft>
            </a:pPr>
            <a:r>
              <a:rPr lang="es-AR" dirty="0" smtClean="0"/>
              <a:t>2) A </a:t>
            </a:r>
            <a:r>
              <a:rPr lang="es-AR" dirty="0"/>
              <a:t>y B han efectuado este tipo de acción.</a:t>
            </a:r>
          </a:p>
          <a:p>
            <a:pPr algn="just">
              <a:spcAft>
                <a:spcPts val="600"/>
              </a:spcAft>
            </a:pPr>
            <a:r>
              <a:rPr lang="es-AR" dirty="0" smtClean="0"/>
              <a:t>3) Por </a:t>
            </a:r>
            <a:r>
              <a:rPr lang="es-AR" dirty="0"/>
              <a:t>lo tanto, A y B deben ser castigados con la pena de prisión mayor.</a:t>
            </a:r>
          </a:p>
        </p:txBody>
      </p:sp>
    </p:spTree>
    <p:extLst>
      <p:ext uri="{BB962C8B-B14F-4D97-AF65-F5344CB8AC3E}">
        <p14:creationId xmlns:p14="http://schemas.microsoft.com/office/powerpoint/2010/main" val="11362855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29</a:t>
            </a:fld>
            <a:endParaRPr lang="es-AR"/>
          </a:p>
        </p:txBody>
      </p:sp>
      <p:sp>
        <p:nvSpPr>
          <p:cNvPr id="3" name="2 CuadroTexto"/>
          <p:cNvSpPr txBox="1"/>
          <p:nvPr/>
        </p:nvSpPr>
        <p:spPr>
          <a:xfrm>
            <a:off x="1835696" y="1556792"/>
            <a:ext cx="5400600" cy="400110"/>
          </a:xfrm>
          <a:prstGeom prst="rect">
            <a:avLst/>
          </a:prstGeom>
          <a:noFill/>
        </p:spPr>
        <p:txBody>
          <a:bodyPr wrap="square" rtlCol="0">
            <a:spAutoFit/>
          </a:bodyPr>
          <a:lstStyle/>
          <a:p>
            <a:pPr algn="ctr"/>
            <a:r>
              <a:rPr lang="es-AR" sz="2000" b="1" dirty="0" smtClean="0"/>
              <a:t>Justificación interna y externa</a:t>
            </a:r>
            <a:endParaRPr lang="es-AR" sz="2000" b="1" dirty="0"/>
          </a:p>
        </p:txBody>
      </p:sp>
      <p:sp>
        <p:nvSpPr>
          <p:cNvPr id="4" name="3 Rectángulo"/>
          <p:cNvSpPr/>
          <p:nvPr/>
        </p:nvSpPr>
        <p:spPr>
          <a:xfrm>
            <a:off x="2286000" y="2274838"/>
            <a:ext cx="4572000" cy="1477328"/>
          </a:xfrm>
          <a:prstGeom prst="rect">
            <a:avLst/>
          </a:prstGeom>
        </p:spPr>
        <p:txBody>
          <a:bodyPr>
            <a:spAutoFit/>
          </a:bodyPr>
          <a:lstStyle/>
          <a:p>
            <a:pPr algn="just"/>
            <a:r>
              <a:rPr lang="es-AR" b="1" dirty="0" smtClean="0"/>
              <a:t>Interna</a:t>
            </a:r>
            <a:r>
              <a:rPr lang="es-AR" dirty="0" smtClean="0"/>
              <a:t>: se </a:t>
            </a:r>
            <a:r>
              <a:rPr lang="es-AR" dirty="0"/>
              <a:t>refiere a la validez de una inferencia a partir de </a:t>
            </a:r>
            <a:r>
              <a:rPr lang="es-AR" dirty="0" smtClean="0"/>
              <a:t>premisas dadas.</a:t>
            </a:r>
          </a:p>
          <a:p>
            <a:pPr algn="just"/>
            <a:endParaRPr lang="es-AR" dirty="0"/>
          </a:p>
          <a:p>
            <a:pPr algn="just"/>
            <a:r>
              <a:rPr lang="es-AR" b="1" dirty="0" smtClean="0"/>
              <a:t>Externa</a:t>
            </a:r>
            <a:r>
              <a:rPr lang="es-AR" dirty="0" smtClean="0"/>
              <a:t>:  somete a </a:t>
            </a:r>
            <a:r>
              <a:rPr lang="es-AR" dirty="0"/>
              <a:t>prueba el carácter más o menos fundamentado de sus </a:t>
            </a:r>
            <a:r>
              <a:rPr lang="es-AR" dirty="0" smtClean="0"/>
              <a:t>premisas</a:t>
            </a:r>
            <a:r>
              <a:rPr lang="es-AR" dirty="0"/>
              <a:t>.</a:t>
            </a:r>
          </a:p>
        </p:txBody>
      </p:sp>
    </p:spTree>
    <p:extLst>
      <p:ext uri="{BB962C8B-B14F-4D97-AF65-F5344CB8AC3E}">
        <p14:creationId xmlns:p14="http://schemas.microsoft.com/office/powerpoint/2010/main" val="987553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3</a:t>
            </a:fld>
            <a:endParaRPr lang="es-AR"/>
          </a:p>
        </p:txBody>
      </p:sp>
      <p:sp>
        <p:nvSpPr>
          <p:cNvPr id="5" name="4 Rectángulo"/>
          <p:cNvSpPr/>
          <p:nvPr/>
        </p:nvSpPr>
        <p:spPr>
          <a:xfrm>
            <a:off x="1619672" y="1628800"/>
            <a:ext cx="5904656" cy="1938992"/>
          </a:xfrm>
          <a:prstGeom prst="rect">
            <a:avLst/>
          </a:prstGeom>
        </p:spPr>
        <p:txBody>
          <a:bodyPr wrap="square">
            <a:spAutoFit/>
          </a:bodyPr>
          <a:lstStyle/>
          <a:p>
            <a:pPr algn="just"/>
            <a:r>
              <a:rPr lang="es-AR" sz="2000" b="1" dirty="0"/>
              <a:t>c. subordinada</a:t>
            </a:r>
            <a:r>
              <a:rPr lang="es-AR" sz="2000" dirty="0"/>
              <a:t>: se trata de una cadena de argumentos que van apoyándose a sí mismos, son interdependientes cada uno del argumento que le sigue. Se puede esquematizar como un encadenamientos de proposiciones unidas por el conector “porque”.</a:t>
            </a:r>
            <a:endParaRPr lang="es-AR" sz="2000" dirty="0"/>
          </a:p>
        </p:txBody>
      </p:sp>
    </p:spTree>
    <p:extLst>
      <p:ext uri="{BB962C8B-B14F-4D97-AF65-F5344CB8AC3E}">
        <p14:creationId xmlns:p14="http://schemas.microsoft.com/office/powerpoint/2010/main" val="33864516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30</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403648" y="1988840"/>
            <a:ext cx="6264696" cy="1477328"/>
          </a:xfrm>
          <a:prstGeom prst="rect">
            <a:avLst/>
          </a:prstGeom>
        </p:spPr>
        <p:txBody>
          <a:bodyPr wrap="square">
            <a:spAutoFit/>
          </a:bodyPr>
          <a:lstStyle/>
          <a:p>
            <a:pPr algn="just"/>
            <a:r>
              <a:rPr lang="es-AR" b="1" dirty="0" smtClean="0"/>
              <a:t>1. La </a:t>
            </a:r>
            <a:r>
              <a:rPr lang="es-AR" b="1" dirty="0"/>
              <a:t>argumentación </a:t>
            </a:r>
            <a:r>
              <a:rPr lang="es-AR" b="1" dirty="0" err="1"/>
              <a:t>subsuntiva</a:t>
            </a:r>
            <a:r>
              <a:rPr lang="es-AR" b="1" dirty="0"/>
              <a:t> o clasificatoria</a:t>
            </a:r>
            <a:r>
              <a:rPr lang="es-AR" dirty="0"/>
              <a:t>: Tiene lugar cuando se trata de aplicar una regla de acción, esto es, una regla que dice que si se dan determinadas </a:t>
            </a:r>
            <a:r>
              <a:rPr lang="es-AR" dirty="0" smtClean="0"/>
              <a:t>condiciones </a:t>
            </a:r>
            <a:r>
              <a:rPr lang="es-AR" dirty="0"/>
              <a:t>de aplicación, entonces alguien debe realizar una determinada </a:t>
            </a:r>
            <a:r>
              <a:rPr lang="es-AR" dirty="0" smtClean="0"/>
              <a:t>acción.</a:t>
            </a:r>
            <a:endParaRPr lang="es-AR" dirty="0"/>
          </a:p>
        </p:txBody>
      </p:sp>
      <p:sp>
        <p:nvSpPr>
          <p:cNvPr id="5" name="4 Rectángulo"/>
          <p:cNvSpPr/>
          <p:nvPr/>
        </p:nvSpPr>
        <p:spPr>
          <a:xfrm>
            <a:off x="1619672" y="3573016"/>
            <a:ext cx="5904656" cy="2185214"/>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AR" dirty="0"/>
              <a:t>Si se dan una serie de propiedades, X </a:t>
            </a:r>
            <a:r>
              <a:rPr lang="es-AR" dirty="0" smtClean="0"/>
              <a:t>(que </a:t>
            </a:r>
            <a:r>
              <a:rPr lang="es-AR" dirty="0"/>
              <a:t>configuran un caso genérico), entonces es obligatorio (prohibido, permitido) realizar la acción Y.</a:t>
            </a:r>
          </a:p>
          <a:p>
            <a:pPr marL="285750" indent="-285750" algn="just">
              <a:spcAft>
                <a:spcPts val="600"/>
              </a:spcAft>
              <a:buFont typeface="Arial" panose="020B0604020202020204" pitchFamily="34" charset="0"/>
              <a:buChar char="•"/>
            </a:pPr>
            <a:r>
              <a:rPr lang="es-AR" dirty="0" smtClean="0"/>
              <a:t>En </a:t>
            </a:r>
            <a:r>
              <a:rPr lang="es-AR" dirty="0"/>
              <a:t>este caso se dan las propiedades X (o sea, el caso concreto se subsume al caso general)</a:t>
            </a:r>
          </a:p>
          <a:p>
            <a:pPr marL="285750" indent="-285750" algn="just">
              <a:spcAft>
                <a:spcPts val="600"/>
              </a:spcAft>
              <a:buFont typeface="Arial" panose="020B0604020202020204" pitchFamily="34" charset="0"/>
              <a:buChar char="•"/>
            </a:pPr>
            <a:r>
              <a:rPr lang="es-AR" dirty="0" smtClean="0"/>
              <a:t>Por </a:t>
            </a:r>
            <a:r>
              <a:rPr lang="es-AR" dirty="0"/>
              <a:t>lo tanto, es obligatorio (prohibido, permitido) realizar la acción Y.</a:t>
            </a:r>
          </a:p>
        </p:txBody>
      </p:sp>
    </p:spTree>
    <p:extLst>
      <p:ext uri="{BB962C8B-B14F-4D97-AF65-F5344CB8AC3E}">
        <p14:creationId xmlns:p14="http://schemas.microsoft.com/office/powerpoint/2010/main" val="41050408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31</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403648" y="1988840"/>
            <a:ext cx="6264696" cy="923330"/>
          </a:xfrm>
          <a:prstGeom prst="rect">
            <a:avLst/>
          </a:prstGeom>
        </p:spPr>
        <p:txBody>
          <a:bodyPr wrap="square">
            <a:spAutoFit/>
          </a:bodyPr>
          <a:lstStyle/>
          <a:p>
            <a:pPr algn="just"/>
            <a:r>
              <a:rPr lang="es-AR" b="1" dirty="0" smtClean="0"/>
              <a:t>2. La </a:t>
            </a:r>
            <a:r>
              <a:rPr lang="es-AR" b="1" dirty="0"/>
              <a:t>argumentación finalista: </a:t>
            </a:r>
            <a:r>
              <a:rPr lang="es-AR" dirty="0" smtClean="0"/>
              <a:t>Se tata de un esquema de argumentación jurídica tendiente a alcanzar un fin determinado  a través de medios particulares.</a:t>
            </a:r>
            <a:endParaRPr lang="es-AR" dirty="0"/>
          </a:p>
        </p:txBody>
      </p:sp>
      <p:sp>
        <p:nvSpPr>
          <p:cNvPr id="8" name="7 Rectángulo"/>
          <p:cNvSpPr/>
          <p:nvPr/>
        </p:nvSpPr>
        <p:spPr>
          <a:xfrm>
            <a:off x="1763688" y="3140968"/>
            <a:ext cx="5472608" cy="1708160"/>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AR" dirty="0" smtClean="0"/>
              <a:t>En </a:t>
            </a:r>
            <a:r>
              <a:rPr lang="es-AR" dirty="0"/>
              <a:t>las circunstancias X, es obligatorio procurar alcanzar F.</a:t>
            </a:r>
          </a:p>
          <a:p>
            <a:pPr marL="285750" indent="-285750" algn="just">
              <a:spcAft>
                <a:spcPts val="600"/>
              </a:spcAft>
              <a:buFont typeface="Arial" panose="020B0604020202020204" pitchFamily="34" charset="0"/>
              <a:buChar char="•"/>
            </a:pPr>
            <a:r>
              <a:rPr lang="es-AR" dirty="0" smtClean="0"/>
              <a:t>Si </a:t>
            </a:r>
            <a:r>
              <a:rPr lang="es-AR" dirty="0"/>
              <a:t>no se realiza la acción M, no se alcanzará F.</a:t>
            </a:r>
          </a:p>
          <a:p>
            <a:pPr marL="285750" indent="-285750" algn="just">
              <a:spcAft>
                <a:spcPts val="600"/>
              </a:spcAft>
              <a:buFont typeface="Arial" panose="020B0604020202020204" pitchFamily="34" charset="0"/>
              <a:buChar char="•"/>
            </a:pPr>
            <a:r>
              <a:rPr lang="es-AR" dirty="0" smtClean="0"/>
              <a:t>En </a:t>
            </a:r>
            <a:r>
              <a:rPr lang="es-AR" dirty="0"/>
              <a:t>este caso concreto se dan las circunstancias X.</a:t>
            </a:r>
          </a:p>
          <a:p>
            <a:pPr marL="285750" indent="-285750" algn="just">
              <a:spcAft>
                <a:spcPts val="600"/>
              </a:spcAft>
              <a:buFont typeface="Arial" panose="020B0604020202020204" pitchFamily="34" charset="0"/>
              <a:buChar char="•"/>
            </a:pPr>
            <a:r>
              <a:rPr lang="es-AR" dirty="0" smtClean="0"/>
              <a:t>Por </a:t>
            </a:r>
            <a:r>
              <a:rPr lang="es-AR" dirty="0"/>
              <a:t>lo tanto, es obligatorio realizar la acción M.</a:t>
            </a:r>
          </a:p>
        </p:txBody>
      </p:sp>
    </p:spTree>
    <p:extLst>
      <p:ext uri="{BB962C8B-B14F-4D97-AF65-F5344CB8AC3E}">
        <p14:creationId xmlns:p14="http://schemas.microsoft.com/office/powerpoint/2010/main" val="35533214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32</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403648" y="1988840"/>
            <a:ext cx="6264696" cy="923330"/>
          </a:xfrm>
          <a:prstGeom prst="rect">
            <a:avLst/>
          </a:prstGeom>
        </p:spPr>
        <p:txBody>
          <a:bodyPr wrap="square">
            <a:spAutoFit/>
          </a:bodyPr>
          <a:lstStyle/>
          <a:p>
            <a:pPr algn="just"/>
            <a:r>
              <a:rPr lang="es-AR" b="1" dirty="0" smtClean="0"/>
              <a:t>2. La </a:t>
            </a:r>
            <a:r>
              <a:rPr lang="es-AR" b="1" dirty="0"/>
              <a:t>argumentación finalista: </a:t>
            </a:r>
            <a:r>
              <a:rPr lang="es-AR" dirty="0" smtClean="0"/>
              <a:t>Se tata de un esquema de argumentación jurídica tendiente a alcanzar un fin determinado  a través de medios particulares.</a:t>
            </a:r>
            <a:endParaRPr lang="es-AR" dirty="0"/>
          </a:p>
        </p:txBody>
      </p:sp>
      <p:sp>
        <p:nvSpPr>
          <p:cNvPr id="5" name="4 Rectángulo"/>
          <p:cNvSpPr/>
          <p:nvPr/>
        </p:nvSpPr>
        <p:spPr>
          <a:xfrm>
            <a:off x="1547664" y="3212976"/>
            <a:ext cx="5976664" cy="1985159"/>
          </a:xfrm>
          <a:prstGeom prst="rect">
            <a:avLst/>
          </a:prstGeom>
        </p:spPr>
        <p:txBody>
          <a:bodyPr wrap="square">
            <a:spAutoFit/>
          </a:bodyPr>
          <a:lstStyle/>
          <a:p>
            <a:pPr marL="285750" indent="-285750" algn="just">
              <a:spcAft>
                <a:spcPts val="600"/>
              </a:spcAft>
              <a:buFont typeface="Arial" panose="020B0604020202020204" pitchFamily="34" charset="0"/>
              <a:buChar char="•"/>
            </a:pPr>
            <a:r>
              <a:rPr lang="es-AR" dirty="0" smtClean="0"/>
              <a:t>En </a:t>
            </a:r>
            <a:r>
              <a:rPr lang="es-AR" dirty="0"/>
              <a:t>las circunstancias X, es obligatorio procurar alcanzar F.</a:t>
            </a:r>
          </a:p>
          <a:p>
            <a:pPr marL="285750" indent="-285750" algn="just">
              <a:spcAft>
                <a:spcPts val="600"/>
              </a:spcAft>
              <a:buFont typeface="Arial" panose="020B0604020202020204" pitchFamily="34" charset="0"/>
              <a:buChar char="•"/>
            </a:pPr>
            <a:r>
              <a:rPr lang="es-AR" dirty="0" smtClean="0"/>
              <a:t>Si </a:t>
            </a:r>
            <a:r>
              <a:rPr lang="es-AR" dirty="0"/>
              <a:t>se realiza la acción M, entonces se alcanzará F.</a:t>
            </a:r>
          </a:p>
          <a:p>
            <a:pPr marL="285750" indent="-285750" algn="just">
              <a:spcAft>
                <a:spcPts val="600"/>
              </a:spcAft>
              <a:buFont typeface="Arial" panose="020B0604020202020204" pitchFamily="34" charset="0"/>
              <a:buChar char="•"/>
            </a:pPr>
            <a:r>
              <a:rPr lang="es-AR" dirty="0" smtClean="0"/>
              <a:t>M </a:t>
            </a:r>
            <a:r>
              <a:rPr lang="es-AR" dirty="0"/>
              <a:t>es preferible a otros cursos de acción (M1, M2…Mn) que también conducirían a F.</a:t>
            </a:r>
          </a:p>
          <a:p>
            <a:pPr marL="285750" indent="-285750" algn="just">
              <a:spcAft>
                <a:spcPts val="600"/>
              </a:spcAft>
              <a:buFont typeface="Arial" panose="020B0604020202020204" pitchFamily="34" charset="0"/>
              <a:buChar char="•"/>
            </a:pPr>
            <a:r>
              <a:rPr lang="es-AR" dirty="0" smtClean="0"/>
              <a:t>Por </a:t>
            </a:r>
            <a:r>
              <a:rPr lang="es-AR" dirty="0"/>
              <a:t>lo tanto, es obligatorio realizar la acción M.</a:t>
            </a:r>
          </a:p>
        </p:txBody>
      </p:sp>
    </p:spTree>
    <p:extLst>
      <p:ext uri="{BB962C8B-B14F-4D97-AF65-F5344CB8AC3E}">
        <p14:creationId xmlns:p14="http://schemas.microsoft.com/office/powerpoint/2010/main" val="27012786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33</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423418" y="1916832"/>
            <a:ext cx="6264696" cy="1754326"/>
          </a:xfrm>
          <a:prstGeom prst="rect">
            <a:avLst/>
          </a:prstGeom>
        </p:spPr>
        <p:txBody>
          <a:bodyPr wrap="square">
            <a:spAutoFit/>
          </a:bodyPr>
          <a:lstStyle/>
          <a:p>
            <a:pPr algn="just"/>
            <a:r>
              <a:rPr lang="es-AR" b="1" dirty="0" smtClean="0"/>
              <a:t>3. Ponderación: </a:t>
            </a:r>
            <a:r>
              <a:rPr lang="es-AR" dirty="0"/>
              <a:t>Los jueces no solo aplican reglas sino también principios. La aplicación de los principios supone una operación con dos fases: en la primera se convierte el principio en regla (a esto se llama ponderación); luego, en una segunda fase, la regla creada se aplicará en base a alguno de los dos modelos anteriores. </a:t>
            </a:r>
          </a:p>
        </p:txBody>
      </p:sp>
    </p:spTree>
    <p:extLst>
      <p:ext uri="{BB962C8B-B14F-4D97-AF65-F5344CB8AC3E}">
        <p14:creationId xmlns:p14="http://schemas.microsoft.com/office/powerpoint/2010/main" val="35824973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34</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313636" y="1936304"/>
            <a:ext cx="6516725" cy="3647152"/>
          </a:xfrm>
          <a:prstGeom prst="rect">
            <a:avLst/>
          </a:prstGeom>
        </p:spPr>
        <p:txBody>
          <a:bodyPr wrap="square">
            <a:spAutoFit/>
          </a:bodyPr>
          <a:lstStyle/>
          <a:p>
            <a:pPr algn="just"/>
            <a:r>
              <a:rPr lang="es-AR" b="1" dirty="0" smtClean="0"/>
              <a:t>3. Ponderación (principios):</a:t>
            </a:r>
          </a:p>
          <a:p>
            <a:pPr algn="just"/>
            <a:endParaRPr lang="es-AR" b="1" dirty="0"/>
          </a:p>
          <a:p>
            <a:pPr marL="285750" indent="-285750" algn="just">
              <a:spcAft>
                <a:spcPts val="600"/>
              </a:spcAft>
              <a:buFont typeface="Arial" panose="020B0604020202020204" pitchFamily="34" charset="0"/>
              <a:buChar char="•"/>
            </a:pPr>
            <a:r>
              <a:rPr lang="es-AR" dirty="0"/>
              <a:t>En la situación concreta S, el principio P1 y el principio P2 establecen exigencias normativas contrapuestas (por ejemplo: permitido q y prohibido q).</a:t>
            </a:r>
          </a:p>
          <a:p>
            <a:pPr marL="285750" indent="-285750" algn="just">
              <a:spcAft>
                <a:spcPts val="600"/>
              </a:spcAft>
              <a:buFont typeface="Arial" panose="020B0604020202020204" pitchFamily="34" charset="0"/>
              <a:buChar char="•"/>
            </a:pPr>
            <a:r>
              <a:rPr lang="es-AR" dirty="0" smtClean="0"/>
              <a:t>En </a:t>
            </a:r>
            <a:r>
              <a:rPr lang="es-AR" dirty="0"/>
              <a:t>la situación concreta S, dadas las circunstancias C, un principio prevalece sobre el otro (por ejemplo P2 sobre P1).</a:t>
            </a:r>
          </a:p>
          <a:p>
            <a:pPr marL="285750" indent="-285750" algn="just">
              <a:spcAft>
                <a:spcPts val="600"/>
              </a:spcAft>
              <a:buFont typeface="Arial" panose="020B0604020202020204" pitchFamily="34" charset="0"/>
              <a:buChar char="•"/>
            </a:pPr>
            <a:r>
              <a:rPr lang="es-AR" dirty="0" smtClean="0"/>
              <a:t>Por </a:t>
            </a:r>
            <a:r>
              <a:rPr lang="es-AR" dirty="0"/>
              <a:t>lo tanto, en esa situación y dadas esas circunstancias, está justificado dictar una norma que establece que si p (un conjunto de propiedades que incluye las derivadas de las circunstancias C), entonces está prohibido q. </a:t>
            </a:r>
          </a:p>
          <a:p>
            <a:pPr algn="just"/>
            <a:endParaRPr lang="es-AR" dirty="0"/>
          </a:p>
        </p:txBody>
      </p:sp>
    </p:spTree>
    <p:extLst>
      <p:ext uri="{BB962C8B-B14F-4D97-AF65-F5344CB8AC3E}">
        <p14:creationId xmlns:p14="http://schemas.microsoft.com/office/powerpoint/2010/main" val="28455421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35</a:t>
            </a:fld>
            <a:endParaRPr lang="es-AR"/>
          </a:p>
        </p:txBody>
      </p:sp>
      <p:sp>
        <p:nvSpPr>
          <p:cNvPr id="3" name="2 Rectángulo"/>
          <p:cNvSpPr/>
          <p:nvPr/>
        </p:nvSpPr>
        <p:spPr>
          <a:xfrm>
            <a:off x="2313048" y="1179154"/>
            <a:ext cx="4517903" cy="400110"/>
          </a:xfrm>
          <a:prstGeom prst="rect">
            <a:avLst/>
          </a:prstGeom>
        </p:spPr>
        <p:txBody>
          <a:bodyPr wrap="none">
            <a:spAutoFit/>
          </a:bodyPr>
          <a:lstStyle/>
          <a:p>
            <a:r>
              <a:rPr lang="es-AR" sz="2000" b="1" dirty="0" smtClean="0"/>
              <a:t>Razonamiento </a:t>
            </a:r>
            <a:r>
              <a:rPr lang="es-AR" sz="2000" b="1" dirty="0"/>
              <a:t>justificativo de los jueces</a:t>
            </a:r>
          </a:p>
        </p:txBody>
      </p:sp>
      <p:sp>
        <p:nvSpPr>
          <p:cNvPr id="4" name="3 Rectángulo"/>
          <p:cNvSpPr/>
          <p:nvPr/>
        </p:nvSpPr>
        <p:spPr>
          <a:xfrm>
            <a:off x="1115616" y="1936304"/>
            <a:ext cx="7128792" cy="3524042"/>
          </a:xfrm>
          <a:prstGeom prst="rect">
            <a:avLst/>
          </a:prstGeom>
        </p:spPr>
        <p:txBody>
          <a:bodyPr wrap="square">
            <a:spAutoFit/>
          </a:bodyPr>
          <a:lstStyle/>
          <a:p>
            <a:pPr algn="just"/>
            <a:r>
              <a:rPr lang="es-AR" b="1" dirty="0" smtClean="0"/>
              <a:t>3. Ponderación (directrices): </a:t>
            </a:r>
          </a:p>
          <a:p>
            <a:pPr algn="just"/>
            <a:endParaRPr lang="es-AR" b="1" dirty="0"/>
          </a:p>
          <a:p>
            <a:pPr marL="285750" indent="-285750" algn="just">
              <a:spcAft>
                <a:spcPts val="600"/>
              </a:spcAft>
              <a:buFont typeface="Arial" panose="020B0604020202020204" pitchFamily="34" charset="0"/>
              <a:buChar char="•"/>
            </a:pPr>
            <a:r>
              <a:rPr lang="es-AR" dirty="0"/>
              <a:t>La directriz D establece la obligación de obtener el fin F.</a:t>
            </a:r>
          </a:p>
          <a:p>
            <a:pPr marL="285750" indent="-285750" algn="just">
              <a:spcAft>
                <a:spcPts val="600"/>
              </a:spcAft>
              <a:buFont typeface="Arial" panose="020B0604020202020204" pitchFamily="34" charset="0"/>
              <a:buChar char="•"/>
            </a:pPr>
            <a:r>
              <a:rPr lang="es-AR" dirty="0" smtClean="0"/>
              <a:t>Si </a:t>
            </a:r>
            <a:r>
              <a:rPr lang="es-AR" dirty="0"/>
              <a:t>se obtienen los fines F’1, F’2…</a:t>
            </a:r>
            <a:r>
              <a:rPr lang="es-AR" dirty="0" err="1"/>
              <a:t>F’n</a:t>
            </a:r>
            <a:r>
              <a:rPr lang="es-AR" dirty="0"/>
              <a:t>, entonces se obtendrá el fin F.</a:t>
            </a:r>
          </a:p>
          <a:p>
            <a:pPr marL="285750" indent="-285750" algn="just">
              <a:spcAft>
                <a:spcPts val="600"/>
              </a:spcAft>
              <a:buFont typeface="Arial" panose="020B0604020202020204" pitchFamily="34" charset="0"/>
              <a:buChar char="•"/>
            </a:pPr>
            <a:r>
              <a:rPr lang="es-AR" dirty="0" smtClean="0"/>
              <a:t>Si </a:t>
            </a:r>
            <a:r>
              <a:rPr lang="es-AR" dirty="0"/>
              <a:t>se establecen las normas N1, N2,… </a:t>
            </a:r>
            <a:r>
              <a:rPr lang="es-AR" dirty="0" err="1"/>
              <a:t>Nn</a:t>
            </a:r>
            <a:r>
              <a:rPr lang="es-AR" dirty="0"/>
              <a:t> entonces se alcanzarán los fines F’1, F’2…</a:t>
            </a:r>
            <a:r>
              <a:rPr lang="es-AR" dirty="0" err="1"/>
              <a:t>F’n</a:t>
            </a:r>
            <a:r>
              <a:rPr lang="es-AR" dirty="0"/>
              <a:t>.</a:t>
            </a:r>
          </a:p>
          <a:p>
            <a:pPr marL="285750" indent="-285750" algn="just">
              <a:spcAft>
                <a:spcPts val="600"/>
              </a:spcAft>
              <a:buFont typeface="Arial" panose="020B0604020202020204" pitchFamily="34" charset="0"/>
              <a:buChar char="•"/>
            </a:pPr>
            <a:r>
              <a:rPr lang="es-AR" dirty="0" smtClean="0"/>
              <a:t>Si </a:t>
            </a:r>
            <a:r>
              <a:rPr lang="es-AR" dirty="0"/>
              <a:t>se establecen las normas N1, N2…</a:t>
            </a:r>
            <a:r>
              <a:rPr lang="es-AR" dirty="0" err="1"/>
              <a:t>Nn</a:t>
            </a:r>
            <a:r>
              <a:rPr lang="es-AR" dirty="0"/>
              <a:t>, entonces no quedan afectados de manera esencial otros fines o valores del ordenamiento.</a:t>
            </a:r>
          </a:p>
          <a:p>
            <a:pPr marL="285750" indent="-285750" algn="just">
              <a:spcAft>
                <a:spcPts val="600"/>
              </a:spcAft>
              <a:buFont typeface="Arial" panose="020B0604020202020204" pitchFamily="34" charset="0"/>
              <a:buChar char="•"/>
            </a:pPr>
            <a:r>
              <a:rPr lang="es-AR" dirty="0" smtClean="0"/>
              <a:t>Por </a:t>
            </a:r>
            <a:r>
              <a:rPr lang="es-AR" dirty="0"/>
              <a:t>lo tanto está justificado establecer las normas N1, N2…</a:t>
            </a:r>
            <a:r>
              <a:rPr lang="es-AR" dirty="0" err="1"/>
              <a:t>Nn</a:t>
            </a:r>
            <a:r>
              <a:rPr lang="es-AR" dirty="0"/>
              <a:t>.</a:t>
            </a:r>
          </a:p>
          <a:p>
            <a:pPr marL="285750" indent="-285750" algn="just">
              <a:spcAft>
                <a:spcPts val="600"/>
              </a:spcAft>
              <a:buFont typeface="Arial" panose="020B0604020202020204" pitchFamily="34" charset="0"/>
              <a:buChar char="•"/>
            </a:pPr>
            <a:endParaRPr lang="es-AR" dirty="0"/>
          </a:p>
        </p:txBody>
      </p:sp>
    </p:spTree>
    <p:extLst>
      <p:ext uri="{BB962C8B-B14F-4D97-AF65-F5344CB8AC3E}">
        <p14:creationId xmlns:p14="http://schemas.microsoft.com/office/powerpoint/2010/main" val="34935502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36</a:t>
            </a:fld>
            <a:endParaRPr lang="es-AR"/>
          </a:p>
        </p:txBody>
      </p:sp>
      <p:sp>
        <p:nvSpPr>
          <p:cNvPr id="3" name="2 Rectángulo"/>
          <p:cNvSpPr/>
          <p:nvPr/>
        </p:nvSpPr>
        <p:spPr>
          <a:xfrm>
            <a:off x="2699792" y="1268760"/>
            <a:ext cx="3650102" cy="400110"/>
          </a:xfrm>
          <a:prstGeom prst="rect">
            <a:avLst/>
          </a:prstGeom>
        </p:spPr>
        <p:txBody>
          <a:bodyPr wrap="none">
            <a:spAutoFit/>
          </a:bodyPr>
          <a:lstStyle/>
          <a:p>
            <a:r>
              <a:rPr lang="es-AR" sz="2000" b="1" dirty="0"/>
              <a:t>Razonamiento teórico y práctico</a:t>
            </a:r>
          </a:p>
        </p:txBody>
      </p:sp>
      <p:sp>
        <p:nvSpPr>
          <p:cNvPr id="4" name="3 Rectángulo"/>
          <p:cNvSpPr/>
          <p:nvPr/>
        </p:nvSpPr>
        <p:spPr>
          <a:xfrm>
            <a:off x="1691680" y="2060848"/>
            <a:ext cx="5976664" cy="2534540"/>
          </a:xfrm>
          <a:prstGeom prst="rect">
            <a:avLst/>
          </a:prstGeom>
        </p:spPr>
        <p:txBody>
          <a:bodyPr wrap="square">
            <a:spAutoFit/>
          </a:bodyPr>
          <a:lstStyle/>
          <a:p>
            <a:pPr algn="just">
              <a:lnSpc>
                <a:spcPct val="150000"/>
              </a:lnSpc>
            </a:pPr>
            <a:r>
              <a:rPr lang="es-AR" dirty="0"/>
              <a:t>La distinción entre razonamiento teórico y práctico pude formularse como una entre razonamiento volcado al conocimiento y otro volcado a la acción. En los casos concretos estos dos tipos se cruzan e interrelacionan: Los problemas prácticos suelen tener también un componente teórico (se actúa sobre la base de creencias).</a:t>
            </a:r>
          </a:p>
        </p:txBody>
      </p:sp>
    </p:spTree>
    <p:extLst>
      <p:ext uri="{BB962C8B-B14F-4D97-AF65-F5344CB8AC3E}">
        <p14:creationId xmlns:p14="http://schemas.microsoft.com/office/powerpoint/2010/main" val="31242830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37</a:t>
            </a:fld>
            <a:endParaRPr lang="es-AR"/>
          </a:p>
        </p:txBody>
      </p:sp>
      <p:sp>
        <p:nvSpPr>
          <p:cNvPr id="3" name="2 Rectángulo"/>
          <p:cNvSpPr/>
          <p:nvPr/>
        </p:nvSpPr>
        <p:spPr>
          <a:xfrm>
            <a:off x="2699792" y="1268760"/>
            <a:ext cx="3650102" cy="400110"/>
          </a:xfrm>
          <a:prstGeom prst="rect">
            <a:avLst/>
          </a:prstGeom>
        </p:spPr>
        <p:txBody>
          <a:bodyPr wrap="none">
            <a:spAutoFit/>
          </a:bodyPr>
          <a:lstStyle/>
          <a:p>
            <a:r>
              <a:rPr lang="es-AR" sz="2000" b="1" dirty="0"/>
              <a:t>Razonamiento teórico y práctico</a:t>
            </a:r>
          </a:p>
        </p:txBody>
      </p:sp>
      <p:sp>
        <p:nvSpPr>
          <p:cNvPr id="4" name="3 Rectángulo"/>
          <p:cNvSpPr/>
          <p:nvPr/>
        </p:nvSpPr>
        <p:spPr>
          <a:xfrm>
            <a:off x="1403648" y="2060848"/>
            <a:ext cx="6264696" cy="3016210"/>
          </a:xfrm>
          <a:prstGeom prst="rect">
            <a:avLst/>
          </a:prstGeom>
        </p:spPr>
        <p:txBody>
          <a:bodyPr wrap="square">
            <a:spAutoFit/>
          </a:bodyPr>
          <a:lstStyle/>
          <a:p>
            <a:pPr algn="just">
              <a:spcAft>
                <a:spcPts val="600"/>
              </a:spcAft>
            </a:pPr>
            <a:r>
              <a:rPr lang="es-AR" dirty="0"/>
              <a:t>El </a:t>
            </a:r>
            <a:r>
              <a:rPr lang="es-AR" b="1" dirty="0"/>
              <a:t>razonamiento judicial </a:t>
            </a:r>
            <a:r>
              <a:rPr lang="es-AR" dirty="0"/>
              <a:t>prototípico es una </a:t>
            </a:r>
            <a:r>
              <a:rPr lang="es-AR" b="1" dirty="0"/>
              <a:t>interacción entre razonamiento teórico y práctico</a:t>
            </a:r>
            <a:r>
              <a:rPr lang="es-AR" dirty="0"/>
              <a:t>:  Por ejemplo, </a:t>
            </a:r>
            <a:endParaRPr lang="es-AR" dirty="0" smtClean="0"/>
          </a:p>
          <a:p>
            <a:pPr marL="285750" indent="-285750" algn="just">
              <a:spcAft>
                <a:spcPts val="600"/>
              </a:spcAft>
              <a:buFont typeface="Arial" panose="020B0604020202020204" pitchFamily="34" charset="0"/>
              <a:buChar char="•"/>
            </a:pPr>
            <a:r>
              <a:rPr lang="es-AR" dirty="0" smtClean="0"/>
              <a:t>El </a:t>
            </a:r>
            <a:r>
              <a:rPr lang="es-AR" dirty="0"/>
              <a:t>hecho de que F haya amenazado a Z en una ocasión, que se haya visto a ambos en el mismo lugar a la hora aproximada en que se produjo la muerte de Z, son razones fácticas que fundamentan la creencia del juez de que F dio muerte a </a:t>
            </a:r>
            <a:r>
              <a:rPr lang="es-AR" dirty="0" smtClean="0"/>
              <a:t>Z. </a:t>
            </a:r>
          </a:p>
          <a:p>
            <a:pPr marL="285750" indent="-285750" algn="just">
              <a:spcAft>
                <a:spcPts val="600"/>
              </a:spcAft>
              <a:buFont typeface="Arial" panose="020B0604020202020204" pitchFamily="34" charset="0"/>
              <a:buChar char="•"/>
            </a:pPr>
            <a:r>
              <a:rPr lang="es-AR" dirty="0" smtClean="0"/>
              <a:t>Pero </a:t>
            </a:r>
            <a:r>
              <a:rPr lang="es-AR" dirty="0"/>
              <a:t>a su vez esta conclusión, funciona como una premisa del razonamiento práctico, que justifica la decisión del juez de condenar a F a la pena de 10 años de prisión.</a:t>
            </a:r>
          </a:p>
        </p:txBody>
      </p:sp>
    </p:spTree>
    <p:extLst>
      <p:ext uri="{BB962C8B-B14F-4D97-AF65-F5344CB8AC3E}">
        <p14:creationId xmlns:p14="http://schemas.microsoft.com/office/powerpoint/2010/main" val="4176982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número de diapositiva"/>
          <p:cNvSpPr>
            <a:spLocks noGrp="1"/>
          </p:cNvSpPr>
          <p:nvPr>
            <p:ph type="sldNum" sz="quarter" idx="12"/>
          </p:nvPr>
        </p:nvSpPr>
        <p:spPr/>
        <p:txBody>
          <a:bodyPr/>
          <a:lstStyle/>
          <a:p>
            <a:fld id="{26E5780E-2079-4CF1-9701-175D3C6FB493}" type="slidenum">
              <a:rPr lang="es-AR" smtClean="0"/>
              <a:t>38</a:t>
            </a:fld>
            <a:endParaRPr lang="es-AR"/>
          </a:p>
        </p:txBody>
      </p:sp>
      <p:sp>
        <p:nvSpPr>
          <p:cNvPr id="3" name="2 Rectángulo"/>
          <p:cNvSpPr/>
          <p:nvPr/>
        </p:nvSpPr>
        <p:spPr>
          <a:xfrm>
            <a:off x="2915816" y="1196752"/>
            <a:ext cx="3188693" cy="400110"/>
          </a:xfrm>
          <a:prstGeom prst="rect">
            <a:avLst/>
          </a:prstGeom>
        </p:spPr>
        <p:txBody>
          <a:bodyPr wrap="none">
            <a:spAutoFit/>
          </a:bodyPr>
          <a:lstStyle/>
          <a:p>
            <a:r>
              <a:rPr lang="es-AR" sz="2000" b="1" dirty="0"/>
              <a:t>Razones y tipos de razones:</a:t>
            </a:r>
          </a:p>
        </p:txBody>
      </p:sp>
      <p:sp>
        <p:nvSpPr>
          <p:cNvPr id="4" name="3 Rectángulo"/>
          <p:cNvSpPr/>
          <p:nvPr/>
        </p:nvSpPr>
        <p:spPr>
          <a:xfrm>
            <a:off x="1187624" y="1988840"/>
            <a:ext cx="6624736" cy="2862322"/>
          </a:xfrm>
          <a:prstGeom prst="rect">
            <a:avLst/>
          </a:prstGeom>
        </p:spPr>
        <p:txBody>
          <a:bodyPr wrap="square">
            <a:spAutoFit/>
          </a:bodyPr>
          <a:lstStyle/>
          <a:p>
            <a:pPr marL="342900" indent="-342900" algn="just">
              <a:buAutoNum type="arabicPeriod"/>
            </a:pPr>
            <a:r>
              <a:rPr lang="es-AR" b="1" dirty="0" smtClean="0"/>
              <a:t>Hechos </a:t>
            </a:r>
            <a:r>
              <a:rPr lang="es-AR" b="1" dirty="0"/>
              <a:t>del mundo externo</a:t>
            </a:r>
            <a:r>
              <a:rPr lang="es-AR" dirty="0"/>
              <a:t>, hechos físicos, independientes o dependientes de la </a:t>
            </a:r>
            <a:r>
              <a:rPr lang="es-AR" dirty="0" smtClean="0"/>
              <a:t>voluntad.</a:t>
            </a:r>
          </a:p>
          <a:p>
            <a:pPr marL="342900" indent="-342900" algn="just">
              <a:buAutoNum type="arabicPeriod"/>
            </a:pPr>
            <a:endParaRPr lang="es-AR" dirty="0"/>
          </a:p>
          <a:p>
            <a:pPr marL="342900" indent="-342900" algn="just">
              <a:buAutoNum type="arabicPeriod"/>
            </a:pPr>
            <a:r>
              <a:rPr lang="es-AR" dirty="0" smtClean="0"/>
              <a:t> </a:t>
            </a:r>
            <a:r>
              <a:rPr lang="es-AR" b="1" dirty="0"/>
              <a:t>Hechos del mundo interno</a:t>
            </a:r>
            <a:r>
              <a:rPr lang="es-AR" dirty="0"/>
              <a:t>, hechos psicológicos, que pueden consistir en estados mentales o acciones mentales. Lo estados mentales pueden ser voliciones, creencias o emociones. </a:t>
            </a:r>
            <a:endParaRPr lang="es-AR" dirty="0" smtClean="0"/>
          </a:p>
          <a:p>
            <a:pPr marL="342900" indent="-342900" algn="just">
              <a:buAutoNum type="arabicPeriod"/>
            </a:pPr>
            <a:endParaRPr lang="es-AR" dirty="0"/>
          </a:p>
          <a:p>
            <a:pPr marL="342900" indent="-342900" algn="just">
              <a:buAutoNum type="arabicPeriod"/>
            </a:pPr>
            <a:r>
              <a:rPr lang="es-AR" dirty="0" smtClean="0"/>
              <a:t> </a:t>
            </a:r>
            <a:r>
              <a:rPr lang="es-AR" b="1" dirty="0"/>
              <a:t>Hechos del mundo institucional</a:t>
            </a:r>
            <a:r>
              <a:rPr lang="es-AR" dirty="0"/>
              <a:t>, como promesas, deberes, valores, estar casado, ser mayor de edad, o tener la condición de </a:t>
            </a:r>
            <a:r>
              <a:rPr lang="es-AR" dirty="0" smtClean="0"/>
              <a:t>juez</a:t>
            </a:r>
            <a:r>
              <a:rPr lang="es-AR" dirty="0"/>
              <a:t>.</a:t>
            </a:r>
          </a:p>
        </p:txBody>
      </p:sp>
    </p:spTree>
    <p:extLst>
      <p:ext uri="{BB962C8B-B14F-4D97-AF65-F5344CB8AC3E}">
        <p14:creationId xmlns:p14="http://schemas.microsoft.com/office/powerpoint/2010/main" val="257845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4</a:t>
            </a:fld>
            <a:endParaRPr lang="es-AR"/>
          </a:p>
        </p:txBody>
      </p:sp>
      <p:sp>
        <p:nvSpPr>
          <p:cNvPr id="5" name="4 Rectángulo"/>
          <p:cNvSpPr/>
          <p:nvPr/>
        </p:nvSpPr>
        <p:spPr>
          <a:xfrm>
            <a:off x="1331640" y="1196752"/>
            <a:ext cx="6840759" cy="5016758"/>
          </a:xfrm>
          <a:prstGeom prst="rect">
            <a:avLst/>
          </a:prstGeom>
        </p:spPr>
        <p:txBody>
          <a:bodyPr wrap="square">
            <a:spAutoFit/>
          </a:bodyPr>
          <a:lstStyle/>
          <a:p>
            <a:pPr algn="just"/>
            <a:r>
              <a:rPr lang="es-AR" sz="1600" dirty="0" smtClean="0"/>
              <a:t>1. “El </a:t>
            </a:r>
            <a:r>
              <a:rPr lang="es-AR" sz="1600" dirty="0"/>
              <a:t>derecho positivo no sostiene la tesis acerca de la prevalencia automática del derecho a la vida de la persona por nacer frente a los derechos de su madre dado que la solución no es tan simple para todo caso posible, ni la aplicación de las normas jurídicas tan mecánica como parece decir el Sr. Asesor Tutelar</a:t>
            </a:r>
            <a:r>
              <a:rPr lang="es-AR" sz="1600" dirty="0" smtClean="0"/>
              <a:t>.”</a:t>
            </a:r>
          </a:p>
          <a:p>
            <a:pPr marL="342900" indent="-342900" algn="just">
              <a:buAutoNum type="arabicPeriod"/>
            </a:pPr>
            <a:endParaRPr lang="es-AR" sz="1600" dirty="0"/>
          </a:p>
          <a:p>
            <a:pPr algn="just"/>
            <a:r>
              <a:rPr lang="es-AR" sz="1600" dirty="0"/>
              <a:t>2. </a:t>
            </a:r>
            <a:r>
              <a:rPr lang="es-AR" sz="1600" dirty="0" smtClean="0"/>
              <a:t>Aunque la </a:t>
            </a:r>
            <a:r>
              <a:rPr lang="es-AR" sz="1600" dirty="0"/>
              <a:t>situación de la hija de doce años de la actora no haya provocado actuación alguna del Asesor Tutelar, debo señalar que ella también requiere de protección jurisdiccional, con apoyo en la Convención Internacional de los Derechos del Niño. No es difícil advertir que su futuro está ya severamente afectado y que podría estarlo mucho más si se prolongara el embarazo de su madre. Aquí “el interés superior del niño” es una guía que los jueces no podemos dejar de lado y que resignifica y amplía la necesidad de garantizar la protección integral de la familia (art. 14 bis CN, y art. 37, CCBA) y la del derecho a la salud (art. 20, CCBA</a:t>
            </a:r>
            <a:r>
              <a:rPr lang="es-AR" sz="1600" dirty="0" smtClean="0"/>
              <a:t>).</a:t>
            </a:r>
          </a:p>
          <a:p>
            <a:pPr algn="just"/>
            <a:endParaRPr lang="es-AR" sz="1600" dirty="0"/>
          </a:p>
          <a:p>
            <a:pPr algn="just"/>
            <a:r>
              <a:rPr lang="es-AR" sz="1600" dirty="0"/>
              <a:t>3. “Hay elementos  suficientes para sostener que su salud </a:t>
            </a:r>
            <a:r>
              <a:rPr lang="es-AR" sz="1600" dirty="0" smtClean="0"/>
              <a:t>(de la madre) está </a:t>
            </a:r>
            <a:r>
              <a:rPr lang="es-AR" sz="1600" dirty="0"/>
              <a:t>amenazada en forma actual y grave, que el daño psíquico que refiere es, no sólo posible, sino suficientemente probable y que el transcurso del tiempo intensifica el perjuicio.”</a:t>
            </a:r>
          </a:p>
        </p:txBody>
      </p:sp>
    </p:spTree>
    <p:extLst>
      <p:ext uri="{BB962C8B-B14F-4D97-AF65-F5344CB8AC3E}">
        <p14:creationId xmlns:p14="http://schemas.microsoft.com/office/powerpoint/2010/main" val="3170783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646331"/>
          </a:xfrm>
          <a:prstGeom prst="rect">
            <a:avLst/>
          </a:prstGeom>
        </p:spPr>
        <p:txBody>
          <a:bodyPr>
            <a:spAutoFit/>
          </a:bodyPr>
          <a:lstStyle/>
          <a:p>
            <a:pPr algn="ctr"/>
            <a:r>
              <a:rPr lang="es-AR" b="1" dirty="0" smtClean="0">
                <a:solidFill>
                  <a:prstClr val="black"/>
                </a:solidFill>
              </a:rPr>
              <a:t>ELEMENTOS COMUNES PRESENTES EN LAS PRÁCTICAS ARGUMENTATIVAS</a:t>
            </a:r>
            <a:endParaRPr lang="es-AR" b="1" dirty="0">
              <a:solidFill>
                <a:prstClr val="black"/>
              </a:solidFill>
            </a:endParaRPr>
          </a:p>
        </p:txBody>
      </p:sp>
      <p:sp>
        <p:nvSpPr>
          <p:cNvPr id="5" name="4 Rectángulo"/>
          <p:cNvSpPr/>
          <p:nvPr/>
        </p:nvSpPr>
        <p:spPr>
          <a:xfrm>
            <a:off x="1475656" y="2708920"/>
            <a:ext cx="6336704" cy="1631216"/>
          </a:xfrm>
          <a:prstGeom prst="rect">
            <a:avLst/>
          </a:prstGeom>
        </p:spPr>
        <p:txBody>
          <a:bodyPr wrap="square">
            <a:spAutoFit/>
          </a:bodyPr>
          <a:lstStyle/>
          <a:p>
            <a:pPr marL="342900" indent="-342900" algn="just">
              <a:spcAft>
                <a:spcPts val="600"/>
              </a:spcAft>
              <a:buFontTx/>
              <a:buAutoNum type="arabicParenR"/>
            </a:pPr>
            <a:r>
              <a:rPr lang="es-AR" dirty="0" smtClean="0">
                <a:solidFill>
                  <a:prstClr val="black"/>
                </a:solidFill>
              </a:rPr>
              <a:t>Argumentar es siempre una acción relativa a un lenguaje.</a:t>
            </a:r>
          </a:p>
          <a:p>
            <a:pPr marL="342900" indent="-342900" algn="just">
              <a:spcAft>
                <a:spcPts val="600"/>
              </a:spcAft>
              <a:buFontTx/>
              <a:buAutoNum type="arabicParenR"/>
            </a:pPr>
            <a:r>
              <a:rPr lang="es-AR" dirty="0" smtClean="0">
                <a:solidFill>
                  <a:prstClr val="black"/>
                </a:solidFill>
              </a:rPr>
              <a:t>Una argumentación presupone siempre un problema.</a:t>
            </a:r>
          </a:p>
          <a:p>
            <a:pPr marL="342900" indent="-342900" algn="just">
              <a:spcAft>
                <a:spcPts val="600"/>
              </a:spcAft>
              <a:buFontTx/>
              <a:buAutoNum type="arabicParenR"/>
            </a:pPr>
            <a:r>
              <a:rPr lang="es-AR" dirty="0" smtClean="0">
                <a:solidFill>
                  <a:prstClr val="black"/>
                </a:solidFill>
              </a:rPr>
              <a:t>Hay dos formas características de ver la argumentación: como un proceso (la actividad de argumentar) y como un resultado (los argumentos en sí mismos).</a:t>
            </a:r>
            <a:endParaRPr lang="es-AR" dirty="0">
              <a:solidFill>
                <a:prstClr val="black"/>
              </a:solidFill>
            </a:endParaRPr>
          </a:p>
        </p:txBody>
      </p:sp>
      <p:sp>
        <p:nvSpPr>
          <p:cNvPr id="6" name="5 Marcador de número de diapositiva"/>
          <p:cNvSpPr>
            <a:spLocks noGrp="1"/>
          </p:cNvSpPr>
          <p:nvPr>
            <p:ph type="sldNum" sz="quarter" idx="12"/>
          </p:nvPr>
        </p:nvSpPr>
        <p:spPr/>
        <p:txBody>
          <a:bodyPr/>
          <a:lstStyle/>
          <a:p>
            <a:fld id="{26E5780E-2079-4CF1-9701-175D3C6FB493}" type="slidenum">
              <a:rPr lang="es-AR" smtClean="0">
                <a:solidFill>
                  <a:srgbClr val="465E9C"/>
                </a:solidFill>
                <a:latin typeface="Calibri" panose="020F0502020204030204" pitchFamily="34" charset="0"/>
              </a:rPr>
              <a:pPr/>
              <a:t>5</a:t>
            </a:fld>
            <a:endParaRPr lang="es-AR" dirty="0">
              <a:solidFill>
                <a:srgbClr val="465E9C"/>
              </a:solidFill>
              <a:latin typeface="Calibri" panose="020F0502020204030204" pitchFamily="34" charset="0"/>
            </a:endParaRPr>
          </a:p>
        </p:txBody>
      </p:sp>
    </p:spTree>
    <p:extLst>
      <p:ext uri="{BB962C8B-B14F-4D97-AF65-F5344CB8AC3E}">
        <p14:creationId xmlns:p14="http://schemas.microsoft.com/office/powerpoint/2010/main" val="848852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Argumentación como resultado</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6</a:t>
            </a:fld>
            <a:endParaRPr lang="es-AR" dirty="0">
              <a:latin typeface="Calibri" panose="020F0502020204030204" pitchFamily="34" charset="0"/>
            </a:endParaRPr>
          </a:p>
        </p:txBody>
      </p:sp>
      <p:sp>
        <p:nvSpPr>
          <p:cNvPr id="2" name="1 Rectángulo"/>
          <p:cNvSpPr/>
          <p:nvPr/>
        </p:nvSpPr>
        <p:spPr>
          <a:xfrm>
            <a:off x="1835696" y="2413338"/>
            <a:ext cx="5328592" cy="2462213"/>
          </a:xfrm>
          <a:prstGeom prst="rect">
            <a:avLst/>
          </a:prstGeom>
        </p:spPr>
        <p:txBody>
          <a:bodyPr wrap="square">
            <a:spAutoFit/>
          </a:bodyPr>
          <a:lstStyle/>
          <a:p>
            <a:r>
              <a:rPr lang="es-AR" dirty="0" smtClean="0"/>
              <a:t>Conjunto de enunciados en los que cabe distinguir siempre 3 elementos: </a:t>
            </a:r>
          </a:p>
          <a:p>
            <a:endParaRPr lang="es-AR" dirty="0" smtClean="0"/>
          </a:p>
          <a:p>
            <a:pPr marL="285750" indent="-285750" algn="just">
              <a:spcAft>
                <a:spcPts val="600"/>
              </a:spcAft>
              <a:buFont typeface="Arial" panose="020B0604020202020204" pitchFamily="34" charset="0"/>
              <a:buChar char="•"/>
            </a:pPr>
            <a:r>
              <a:rPr lang="es-AR" b="1" dirty="0" smtClean="0"/>
              <a:t>las premisas</a:t>
            </a:r>
            <a:r>
              <a:rPr lang="es-AR" dirty="0" smtClean="0"/>
              <a:t>: aquello de lo que se parte. </a:t>
            </a:r>
          </a:p>
          <a:p>
            <a:pPr marL="285750" indent="-285750" algn="just">
              <a:spcAft>
                <a:spcPts val="600"/>
              </a:spcAft>
              <a:buFont typeface="Arial" panose="020B0604020202020204" pitchFamily="34" charset="0"/>
              <a:buChar char="•"/>
            </a:pPr>
            <a:r>
              <a:rPr lang="es-AR" b="1" dirty="0" smtClean="0"/>
              <a:t>la conclusión</a:t>
            </a:r>
            <a:r>
              <a:rPr lang="es-AR" dirty="0" smtClean="0"/>
              <a:t>: aquello a lo que se llega.  </a:t>
            </a:r>
          </a:p>
          <a:p>
            <a:pPr marL="285750" indent="-285750" algn="just">
              <a:spcAft>
                <a:spcPts val="600"/>
              </a:spcAft>
              <a:buFont typeface="Arial" panose="020B0604020202020204" pitchFamily="34" charset="0"/>
              <a:buChar char="•"/>
            </a:pPr>
            <a:r>
              <a:rPr lang="es-AR" b="1" dirty="0" smtClean="0"/>
              <a:t>la inferencia</a:t>
            </a:r>
            <a:r>
              <a:rPr lang="es-AR" dirty="0" smtClean="0"/>
              <a:t>: la manera en que están unidas las premisas y la conclusión, la relación entre esas dos entidades.</a:t>
            </a:r>
            <a:endParaRPr lang="es-AR" dirty="0"/>
          </a:p>
        </p:txBody>
      </p:sp>
    </p:spTree>
    <p:extLst>
      <p:ext uri="{BB962C8B-B14F-4D97-AF65-F5344CB8AC3E}">
        <p14:creationId xmlns:p14="http://schemas.microsoft.com/office/powerpoint/2010/main" val="2294581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sz="quarter" idx="12"/>
          </p:nvPr>
        </p:nvSpPr>
        <p:spPr/>
        <p:txBody>
          <a:bodyPr/>
          <a:lstStyle/>
          <a:p>
            <a:fld id="{26E5780E-2079-4CF1-9701-175D3C6FB493}" type="slidenum">
              <a:rPr lang="es-AR" smtClean="0"/>
              <a:t>7</a:t>
            </a:fld>
            <a:endParaRPr lang="es-AR"/>
          </a:p>
        </p:txBody>
      </p:sp>
      <p:sp>
        <p:nvSpPr>
          <p:cNvPr id="5" name="4 Rectángulo"/>
          <p:cNvSpPr/>
          <p:nvPr/>
        </p:nvSpPr>
        <p:spPr>
          <a:xfrm>
            <a:off x="2286000" y="1556792"/>
            <a:ext cx="4572000" cy="400110"/>
          </a:xfrm>
          <a:prstGeom prst="rect">
            <a:avLst/>
          </a:prstGeom>
        </p:spPr>
        <p:txBody>
          <a:bodyPr>
            <a:spAutoFit/>
          </a:bodyPr>
          <a:lstStyle/>
          <a:p>
            <a:pPr algn="ctr"/>
            <a:r>
              <a:rPr lang="es-AR" sz="2000" b="1" dirty="0" smtClean="0"/>
              <a:t>Concepción </a:t>
            </a:r>
            <a:r>
              <a:rPr lang="es-AR" sz="2000" b="1" dirty="0" smtClean="0"/>
              <a:t>formal</a:t>
            </a:r>
            <a:endParaRPr lang="es-AR" sz="2000" b="1" dirty="0"/>
          </a:p>
        </p:txBody>
      </p:sp>
      <p:sp>
        <p:nvSpPr>
          <p:cNvPr id="6" name="5 Rectángulo"/>
          <p:cNvSpPr/>
          <p:nvPr/>
        </p:nvSpPr>
        <p:spPr>
          <a:xfrm>
            <a:off x="1619672" y="2420888"/>
            <a:ext cx="5976663" cy="2031325"/>
          </a:xfrm>
          <a:prstGeom prst="rect">
            <a:avLst/>
          </a:prstGeom>
        </p:spPr>
        <p:txBody>
          <a:bodyPr wrap="square">
            <a:spAutoFit/>
          </a:bodyPr>
          <a:lstStyle/>
          <a:p>
            <a:pPr algn="just"/>
            <a:r>
              <a:rPr lang="es-AR" b="1" dirty="0"/>
              <a:t>Modus </a:t>
            </a:r>
            <a:r>
              <a:rPr lang="es-AR" b="1" dirty="0" err="1"/>
              <a:t>ponens</a:t>
            </a:r>
            <a:r>
              <a:rPr lang="es-AR" dirty="0"/>
              <a:t>: a partir de un enunciado condicional y de la afirmación de su antecedente se puede derivar la afirmación del consecuente .</a:t>
            </a:r>
          </a:p>
          <a:p>
            <a:pPr algn="just"/>
            <a:endParaRPr lang="es-AR" b="1" dirty="0"/>
          </a:p>
          <a:p>
            <a:r>
              <a:rPr lang="es-AR" dirty="0"/>
              <a:t>Si hoy es martes, entonces Juan se irá a </a:t>
            </a:r>
            <a:r>
              <a:rPr lang="es-AR" dirty="0" smtClean="0"/>
              <a:t>trabajar.        </a:t>
            </a:r>
            <a:r>
              <a:rPr lang="es-AR" dirty="0" err="1" smtClean="0"/>
              <a:t>p</a:t>
            </a:r>
            <a:r>
              <a:rPr lang="es-AR" dirty="0" err="1">
                <a:sym typeface="Wingdings" panose="05000000000000000000" pitchFamily="2" charset="2"/>
              </a:rPr>
              <a:t></a:t>
            </a:r>
            <a:r>
              <a:rPr lang="es-AR" dirty="0" err="1"/>
              <a:t>q</a:t>
            </a:r>
            <a:endParaRPr lang="es-AR" dirty="0"/>
          </a:p>
          <a:p>
            <a:r>
              <a:rPr lang="es-AR" dirty="0"/>
              <a:t>Hoy es martes.				</a:t>
            </a:r>
            <a:r>
              <a:rPr lang="es-AR" dirty="0" smtClean="0"/>
              <a:t>	p</a:t>
            </a:r>
          </a:p>
          <a:p>
            <a:r>
              <a:rPr lang="es-AR" dirty="0" smtClean="0"/>
              <a:t>Por </a:t>
            </a:r>
            <a:r>
              <a:rPr lang="es-AR" dirty="0"/>
              <a:t>lo tanto, Juan irá a trabajar.			q</a:t>
            </a:r>
            <a:endParaRPr lang="es-AR" dirty="0"/>
          </a:p>
        </p:txBody>
      </p:sp>
    </p:spTree>
    <p:extLst>
      <p:ext uri="{BB962C8B-B14F-4D97-AF65-F5344CB8AC3E}">
        <p14:creationId xmlns:p14="http://schemas.microsoft.com/office/powerpoint/2010/main" val="31809852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8</a:t>
            </a:fld>
            <a:endParaRPr lang="es-AR" dirty="0">
              <a:latin typeface="Calibri" panose="020F0502020204030204" pitchFamily="34" charset="0"/>
            </a:endParaRPr>
          </a:p>
        </p:txBody>
      </p:sp>
      <p:sp>
        <p:nvSpPr>
          <p:cNvPr id="3" name="2 Rectángulo"/>
          <p:cNvSpPr/>
          <p:nvPr/>
        </p:nvSpPr>
        <p:spPr>
          <a:xfrm>
            <a:off x="1835696" y="2551837"/>
            <a:ext cx="5688632" cy="1477328"/>
          </a:xfrm>
          <a:prstGeom prst="rect">
            <a:avLst/>
          </a:prstGeom>
        </p:spPr>
        <p:txBody>
          <a:bodyPr wrap="square">
            <a:spAutoFit/>
          </a:bodyPr>
          <a:lstStyle/>
          <a:p>
            <a:pPr algn="just"/>
            <a:r>
              <a:rPr lang="es-AR" b="1" dirty="0" smtClean="0"/>
              <a:t>Ejemplo de la ciencia</a:t>
            </a:r>
            <a:r>
              <a:rPr lang="es-AR" dirty="0" smtClean="0"/>
              <a:t>: observo que una sustancia se dilata cuando se calienta y trato de explicar el fenómeno: </a:t>
            </a:r>
          </a:p>
          <a:p>
            <a:pPr algn="just"/>
            <a:endParaRPr lang="es-AR" dirty="0"/>
          </a:p>
          <a:p>
            <a:pPr algn="just"/>
            <a:r>
              <a:rPr lang="es-AR" dirty="0" smtClean="0"/>
              <a:t>“dado que los metales se dilatan con el calor y que esta sustancia es metálica, ésa es la razón de que se dilate”.</a:t>
            </a:r>
            <a:endParaRPr lang="es-AR" dirty="0"/>
          </a:p>
        </p:txBody>
      </p:sp>
    </p:spTree>
    <p:extLst>
      <p:ext uri="{BB962C8B-B14F-4D97-AF65-F5344CB8AC3E}">
        <p14:creationId xmlns:p14="http://schemas.microsoft.com/office/powerpoint/2010/main" val="25964705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286000" y="1556792"/>
            <a:ext cx="4572000" cy="400110"/>
          </a:xfrm>
          <a:prstGeom prst="rect">
            <a:avLst/>
          </a:prstGeom>
        </p:spPr>
        <p:txBody>
          <a:bodyPr>
            <a:spAutoFit/>
          </a:bodyPr>
          <a:lstStyle/>
          <a:p>
            <a:pPr algn="ctr"/>
            <a:r>
              <a:rPr lang="es-AR" sz="2000" b="1" dirty="0" smtClean="0"/>
              <a:t>Concepción material</a:t>
            </a:r>
            <a:endParaRPr lang="es-AR" sz="2000" b="1" dirty="0"/>
          </a:p>
        </p:txBody>
      </p:sp>
      <p:sp>
        <p:nvSpPr>
          <p:cNvPr id="6" name="5 Marcador de número de diapositiva"/>
          <p:cNvSpPr>
            <a:spLocks noGrp="1"/>
          </p:cNvSpPr>
          <p:nvPr>
            <p:ph type="sldNum" sz="quarter" idx="12"/>
          </p:nvPr>
        </p:nvSpPr>
        <p:spPr/>
        <p:txBody>
          <a:bodyPr/>
          <a:lstStyle/>
          <a:p>
            <a:fld id="{26E5780E-2079-4CF1-9701-175D3C6FB493}" type="slidenum">
              <a:rPr lang="es-AR" smtClean="0">
                <a:latin typeface="Calibri" panose="020F0502020204030204" pitchFamily="34" charset="0"/>
              </a:rPr>
              <a:t>9</a:t>
            </a:fld>
            <a:endParaRPr lang="es-AR" dirty="0">
              <a:latin typeface="Calibri" panose="020F0502020204030204" pitchFamily="34" charset="0"/>
            </a:endParaRPr>
          </a:p>
        </p:txBody>
      </p:sp>
      <p:sp>
        <p:nvSpPr>
          <p:cNvPr id="2" name="1 Rectángulo"/>
          <p:cNvSpPr/>
          <p:nvPr/>
        </p:nvSpPr>
        <p:spPr>
          <a:xfrm>
            <a:off x="1403648" y="2132856"/>
            <a:ext cx="6264695" cy="3016210"/>
          </a:xfrm>
          <a:prstGeom prst="rect">
            <a:avLst/>
          </a:prstGeom>
        </p:spPr>
        <p:txBody>
          <a:bodyPr wrap="square">
            <a:spAutoFit/>
          </a:bodyPr>
          <a:lstStyle/>
          <a:p>
            <a:r>
              <a:rPr lang="es-AR" b="1" dirty="0" smtClean="0"/>
              <a:t>Ejemplo de un relato de detectives </a:t>
            </a:r>
          </a:p>
          <a:p>
            <a:endParaRPr lang="es-AR" b="1" dirty="0"/>
          </a:p>
          <a:p>
            <a:pPr algn="just"/>
            <a:r>
              <a:rPr lang="es-AR" dirty="0" smtClean="0"/>
              <a:t>“Un perro estaba encerrado en los establos, y, sin embargo, aunque alguien había estado allí y había sacado un caballo, no había ladrado. Es obvio que el visitante era alguien a quien el perro conocía bien…”</a:t>
            </a:r>
          </a:p>
          <a:p>
            <a:pPr algn="just"/>
            <a:endParaRPr lang="es-AR" dirty="0" smtClean="0"/>
          </a:p>
          <a:p>
            <a:pPr algn="just">
              <a:spcAft>
                <a:spcPts val="600"/>
              </a:spcAft>
            </a:pPr>
            <a:r>
              <a:rPr lang="es-AR" b="1" dirty="0" smtClean="0"/>
              <a:t>Premisa explícita</a:t>
            </a:r>
            <a:r>
              <a:rPr lang="es-AR" dirty="0" smtClean="0"/>
              <a:t>: el perro no ladró al visitante. </a:t>
            </a:r>
          </a:p>
          <a:p>
            <a:pPr algn="just">
              <a:spcAft>
                <a:spcPts val="600"/>
              </a:spcAft>
            </a:pPr>
            <a:r>
              <a:rPr lang="es-AR" b="1" dirty="0" smtClean="0"/>
              <a:t>Premisa implícita</a:t>
            </a:r>
            <a:r>
              <a:rPr lang="es-AR" dirty="0" smtClean="0"/>
              <a:t>: los perros ladran a los desconocidos. </a:t>
            </a:r>
          </a:p>
          <a:p>
            <a:pPr algn="just">
              <a:spcAft>
                <a:spcPts val="600"/>
              </a:spcAft>
            </a:pPr>
            <a:r>
              <a:rPr lang="es-AR" b="1" dirty="0" smtClean="0"/>
              <a:t>Conclusión</a:t>
            </a:r>
            <a:r>
              <a:rPr lang="es-AR" dirty="0" smtClean="0"/>
              <a:t>: el visitante no era un desconocido. </a:t>
            </a:r>
            <a:endParaRPr lang="es-AR" dirty="0"/>
          </a:p>
        </p:txBody>
      </p:sp>
    </p:spTree>
    <p:extLst>
      <p:ext uri="{BB962C8B-B14F-4D97-AF65-F5344CB8AC3E}">
        <p14:creationId xmlns:p14="http://schemas.microsoft.com/office/powerpoint/2010/main" val="229591085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hincheta">
  <a:themeElements>
    <a:clrScheme name="Chincheta">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Chincheta">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incheta">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1256</TotalTime>
  <Words>3019</Words>
  <Application>Microsoft Office PowerPoint</Application>
  <PresentationFormat>Presentación en pantalla (4:3)</PresentationFormat>
  <Paragraphs>250</Paragraphs>
  <Slides>38</Slides>
  <Notes>0</Notes>
  <HiddenSlides>0</HiddenSlides>
  <MMClips>0</MMClips>
  <ScaleCrop>false</ScaleCrop>
  <HeadingPairs>
    <vt:vector size="4" baseType="variant">
      <vt:variant>
        <vt:lpstr>Tema</vt:lpstr>
      </vt:variant>
      <vt:variant>
        <vt:i4>1</vt:i4>
      </vt:variant>
      <vt:variant>
        <vt:lpstr>Títulos de diapositiva</vt:lpstr>
      </vt:variant>
      <vt:variant>
        <vt:i4>38</vt:i4>
      </vt:variant>
    </vt:vector>
  </HeadingPairs>
  <TitlesOfParts>
    <vt:vector size="39" baseType="lpstr">
      <vt:lpstr>Chincheta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servelli</dc:creator>
  <cp:lastModifiedBy>servelli</cp:lastModifiedBy>
  <cp:revision>39</cp:revision>
  <dcterms:created xsi:type="dcterms:W3CDTF">2018-05-20T14:08:45Z</dcterms:created>
  <dcterms:modified xsi:type="dcterms:W3CDTF">2019-06-13T13:15:56Z</dcterms:modified>
</cp:coreProperties>
</file>